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 id="2147483677" r:id="rId4"/>
    <p:sldMasterId id="2147483678" r:id="rId5"/>
  </p:sldMasterIdLst>
  <p:notesMasterIdLst>
    <p:notesMasterId r:id="rId17"/>
  </p:notesMasterIdLst>
  <p:sldIdLst>
    <p:sldId id="964" r:id="rId6"/>
    <p:sldId id="1177" r:id="rId7"/>
    <p:sldId id="256" r:id="rId8"/>
    <p:sldId id="1174" r:id="rId9"/>
    <p:sldId id="258" r:id="rId10"/>
    <p:sldId id="1176" r:id="rId11"/>
    <p:sldId id="275" r:id="rId12"/>
    <p:sldId id="335" r:id="rId13"/>
    <p:sldId id="305" r:id="rId14"/>
    <p:sldId id="336" r:id="rId15"/>
    <p:sldId id="337" r:id="rId16"/>
    <p:sldId id="338" r:id="rId18"/>
    <p:sldId id="339" r:id="rId19"/>
    <p:sldId id="340" r:id="rId20"/>
    <p:sldId id="1178" r:id="rId21"/>
    <p:sldId id="341" r:id="rId22"/>
    <p:sldId id="342" r:id="rId23"/>
    <p:sldId id="343" r:id="rId24"/>
    <p:sldId id="344" r:id="rId25"/>
    <p:sldId id="345" r:id="rId26"/>
    <p:sldId id="346" r:id="rId27"/>
    <p:sldId id="347" r:id="rId28"/>
    <p:sldId id="348" r:id="rId29"/>
    <p:sldId id="349" r:id="rId30"/>
    <p:sldId id="350" r:id="rId31"/>
    <p:sldId id="288" r:id="rId32"/>
    <p:sldId id="351" r:id="rId33"/>
    <p:sldId id="352" r:id="rId34"/>
    <p:sldId id="353" r:id="rId35"/>
    <p:sldId id="354" r:id="rId36"/>
    <p:sldId id="355" r:id="rId37"/>
    <p:sldId id="356" r:id="rId38"/>
    <p:sldId id="357" r:id="rId39"/>
    <p:sldId id="358" r:id="rId40"/>
    <p:sldId id="1179" r:id="rId41"/>
    <p:sldId id="359" r:id="rId42"/>
    <p:sldId id="360" r:id="rId43"/>
    <p:sldId id="361" r:id="rId44"/>
    <p:sldId id="362" r:id="rId45"/>
    <p:sldId id="363" r:id="rId46"/>
    <p:sldId id="364" r:id="rId47"/>
    <p:sldId id="365" r:id="rId48"/>
    <p:sldId id="366" r:id="rId49"/>
    <p:sldId id="1180" r:id="rId50"/>
    <p:sldId id="367" r:id="rId51"/>
    <p:sldId id="368" r:id="rId52"/>
    <p:sldId id="369" r:id="rId53"/>
    <p:sldId id="370" r:id="rId54"/>
    <p:sldId id="371" r:id="rId55"/>
    <p:sldId id="372" r:id="rId56"/>
    <p:sldId id="373" r:id="rId57"/>
    <p:sldId id="374" r:id="rId58"/>
    <p:sldId id="493" r:id="rId59"/>
    <p:sldId id="375" r:id="rId60"/>
    <p:sldId id="376" r:id="rId61"/>
    <p:sldId id="377" r:id="rId62"/>
    <p:sldId id="378" r:id="rId63"/>
    <p:sldId id="494" r:id="rId64"/>
    <p:sldId id="379" r:id="rId65"/>
    <p:sldId id="380" r:id="rId66"/>
    <p:sldId id="495" r:id="rId67"/>
    <p:sldId id="381" r:id="rId68"/>
    <p:sldId id="382" r:id="rId69"/>
    <p:sldId id="383" r:id="rId70"/>
    <p:sldId id="496" r:id="rId71"/>
    <p:sldId id="384" r:id="rId72"/>
    <p:sldId id="385" r:id="rId73"/>
    <p:sldId id="386" r:id="rId74"/>
    <p:sldId id="387" r:id="rId75"/>
    <p:sldId id="388" r:id="rId76"/>
    <p:sldId id="389" r:id="rId77"/>
    <p:sldId id="390" r:id="rId78"/>
    <p:sldId id="391" r:id="rId79"/>
    <p:sldId id="392" r:id="rId80"/>
    <p:sldId id="393" r:id="rId81"/>
    <p:sldId id="394" r:id="rId82"/>
    <p:sldId id="395" r:id="rId83"/>
    <p:sldId id="396" r:id="rId84"/>
    <p:sldId id="397" r:id="rId85"/>
    <p:sldId id="398" r:id="rId86"/>
    <p:sldId id="399" r:id="rId87"/>
    <p:sldId id="400" r:id="rId88"/>
    <p:sldId id="497" r:id="rId89"/>
    <p:sldId id="401" r:id="rId90"/>
    <p:sldId id="402" r:id="rId91"/>
    <p:sldId id="403" r:id="rId92"/>
    <p:sldId id="404" r:id="rId93"/>
    <p:sldId id="405" r:id="rId94"/>
    <p:sldId id="406" r:id="rId95"/>
    <p:sldId id="498" r:id="rId96"/>
    <p:sldId id="407" r:id="rId97"/>
    <p:sldId id="423" r:id="rId98"/>
    <p:sldId id="499" r:id="rId99"/>
    <p:sldId id="408" r:id="rId100"/>
    <p:sldId id="409" r:id="rId101"/>
    <p:sldId id="500" r:id="rId102"/>
    <p:sldId id="410" r:id="rId103"/>
    <p:sldId id="411" r:id="rId104"/>
    <p:sldId id="501" r:id="rId105"/>
    <p:sldId id="412" r:id="rId106"/>
    <p:sldId id="413" r:id="rId107"/>
    <p:sldId id="414" r:id="rId108"/>
    <p:sldId id="415" r:id="rId109"/>
    <p:sldId id="416" r:id="rId110"/>
    <p:sldId id="417" r:id="rId111"/>
    <p:sldId id="502" r:id="rId112"/>
    <p:sldId id="418" r:id="rId113"/>
    <p:sldId id="419" r:id="rId114"/>
    <p:sldId id="420" r:id="rId115"/>
    <p:sldId id="421" r:id="rId116"/>
    <p:sldId id="422" r:id="rId117"/>
    <p:sldId id="424" r:id="rId118"/>
    <p:sldId id="425" r:id="rId119"/>
    <p:sldId id="426" r:id="rId120"/>
    <p:sldId id="427" r:id="rId121"/>
    <p:sldId id="428" r:id="rId122"/>
    <p:sldId id="429" r:id="rId123"/>
    <p:sldId id="503" r:id="rId124"/>
    <p:sldId id="430" r:id="rId125"/>
    <p:sldId id="431" r:id="rId126"/>
    <p:sldId id="432" r:id="rId127"/>
    <p:sldId id="433" r:id="rId128"/>
    <p:sldId id="434" r:id="rId129"/>
    <p:sldId id="435" r:id="rId130"/>
    <p:sldId id="437" r:id="rId131"/>
    <p:sldId id="438" r:id="rId132"/>
    <p:sldId id="448" r:id="rId133"/>
    <p:sldId id="461" r:id="rId134"/>
    <p:sldId id="450" r:id="rId135"/>
    <p:sldId id="451" r:id="rId136"/>
    <p:sldId id="452" r:id="rId137"/>
    <p:sldId id="453" r:id="rId138"/>
    <p:sldId id="454" r:id="rId139"/>
    <p:sldId id="455" r:id="rId140"/>
    <p:sldId id="456" r:id="rId141"/>
    <p:sldId id="1181" r:id="rId142"/>
    <p:sldId id="505" r:id="rId143"/>
    <p:sldId id="506" r:id="rId144"/>
    <p:sldId id="507" r:id="rId145"/>
    <p:sldId id="283" r:id="rId146"/>
    <p:sldId id="302" r:id="rId147"/>
    <p:sldId id="508" r:id="rId148"/>
    <p:sldId id="509" r:id="rId149"/>
    <p:sldId id="845" r:id="rId150"/>
    <p:sldId id="846" r:id="rId151"/>
    <p:sldId id="847" r:id="rId152"/>
    <p:sldId id="848" r:id="rId153"/>
    <p:sldId id="849" r:id="rId154"/>
    <p:sldId id="850" r:id="rId155"/>
    <p:sldId id="851" r:id="rId156"/>
    <p:sldId id="852" r:id="rId157"/>
    <p:sldId id="853" r:id="rId158"/>
    <p:sldId id="854" r:id="rId159"/>
    <p:sldId id="855" r:id="rId160"/>
    <p:sldId id="902" r:id="rId161"/>
    <p:sldId id="901" r:id="rId162"/>
    <p:sldId id="903" r:id="rId163"/>
    <p:sldId id="916" r:id="rId164"/>
    <p:sldId id="917" r:id="rId165"/>
    <p:sldId id="904" r:id="rId166"/>
    <p:sldId id="918" r:id="rId167"/>
    <p:sldId id="919" r:id="rId168"/>
    <p:sldId id="920" r:id="rId169"/>
    <p:sldId id="921" r:id="rId170"/>
    <p:sldId id="922" r:id="rId171"/>
    <p:sldId id="923" r:id="rId172"/>
    <p:sldId id="924" r:id="rId173"/>
    <p:sldId id="925" r:id="rId174"/>
    <p:sldId id="926" r:id="rId175"/>
    <p:sldId id="927" r:id="rId176"/>
    <p:sldId id="928" r:id="rId177"/>
    <p:sldId id="929" r:id="rId178"/>
    <p:sldId id="930" r:id="rId179"/>
    <p:sldId id="913" r:id="rId180"/>
    <p:sldId id="931" r:id="rId181"/>
    <p:sldId id="932" r:id="rId182"/>
    <p:sldId id="933" r:id="rId183"/>
    <p:sldId id="934" r:id="rId184"/>
    <p:sldId id="935" r:id="rId185"/>
    <p:sldId id="936" r:id="rId186"/>
    <p:sldId id="937" r:id="rId187"/>
    <p:sldId id="938" r:id="rId188"/>
    <p:sldId id="939" r:id="rId189"/>
    <p:sldId id="940" r:id="rId190"/>
    <p:sldId id="941" r:id="rId191"/>
    <p:sldId id="905" r:id="rId192"/>
    <p:sldId id="906" r:id="rId193"/>
    <p:sldId id="907" r:id="rId194"/>
    <p:sldId id="909" r:id="rId195"/>
    <p:sldId id="942" r:id="rId196"/>
    <p:sldId id="943" r:id="rId197"/>
    <p:sldId id="944" r:id="rId198"/>
    <p:sldId id="915" r:id="rId199"/>
    <p:sldId id="945" r:id="rId200"/>
    <p:sldId id="949" r:id="rId201"/>
    <p:sldId id="950" r:id="rId202"/>
    <p:sldId id="951" r:id="rId203"/>
    <p:sldId id="952" r:id="rId204"/>
    <p:sldId id="953" r:id="rId205"/>
    <p:sldId id="900" r:id="rId206"/>
    <p:sldId id="910" r:id="rId207"/>
    <p:sldId id="954" r:id="rId208"/>
    <p:sldId id="955" r:id="rId209"/>
    <p:sldId id="956" r:id="rId210"/>
    <p:sldId id="957" r:id="rId211"/>
    <p:sldId id="958" r:id="rId212"/>
    <p:sldId id="959" r:id="rId213"/>
    <p:sldId id="960" r:id="rId214"/>
    <p:sldId id="911" r:id="rId215"/>
    <p:sldId id="912" r:id="rId216"/>
    <p:sldId id="961" r:id="rId217"/>
    <p:sldId id="962" r:id="rId218"/>
    <p:sldId id="963" r:id="rId219"/>
  </p:sldIdLst>
  <p:sldSz cx="12192000" cy="6858000"/>
  <p:notesSz cx="6858000" cy="9144000"/>
  <p:custDataLst>
    <p:tags r:id="rId224"/>
  </p:custDataLst>
  <p:defaultTextStyle>
    <a:defPPr>
      <a:defRPr lang="en-US"/>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1" orient="horz" pos="2258" userDrawn="1">
          <p15:clr>
            <a:srgbClr val="A4A3A4"/>
          </p15:clr>
        </p15:guide>
        <p15:guide id="2" pos="62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C7E7"/>
    <a:srgbClr val="BDD7EE"/>
    <a:srgbClr val="080808"/>
    <a:srgbClr val="FFFFFF"/>
    <a:srgbClr val="692A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6448" autoAdjust="0"/>
    <p:restoredTop sz="50000" autoAdjust="0"/>
  </p:normalViewPr>
  <p:slideViewPr>
    <p:cSldViewPr showGuides="1">
      <p:cViewPr varScale="1">
        <p:scale>
          <a:sx n="110" d="100"/>
          <a:sy n="110" d="100"/>
        </p:scale>
        <p:origin x="1494" y="108"/>
      </p:cViewPr>
      <p:guideLst>
        <p:guide orient="horz" pos="2160"/>
        <p:guide pos="3840"/>
        <p:guide orient="horz" pos="2258"/>
        <p:guide pos="621"/>
      </p:guideLst>
    </p:cSldViewPr>
  </p:slideViewPr>
  <p:notesTextViewPr>
    <p:cViewPr>
      <p:scale>
        <a:sx n="100" d="100"/>
        <a:sy n="100" d="100"/>
      </p:scale>
      <p:origin x="0" y="0"/>
    </p:cViewPr>
  </p:notesTextViewPr>
  <p:sorterViewPr>
    <p:cViewPr varScale="1">
      <p:scale>
        <a:sx n="100" d="100"/>
        <a:sy n="100" d="100"/>
      </p:scale>
      <p:origin x="0" y="15084"/>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3.xml"/><Relationship Id="rId98" Type="http://schemas.openxmlformats.org/officeDocument/2006/relationships/slide" Target="slides/slide92.xml"/><Relationship Id="rId97" Type="http://schemas.openxmlformats.org/officeDocument/2006/relationships/slide" Target="slides/slide91.xml"/><Relationship Id="rId96" Type="http://schemas.openxmlformats.org/officeDocument/2006/relationships/slide" Target="slides/slide90.xml"/><Relationship Id="rId95" Type="http://schemas.openxmlformats.org/officeDocument/2006/relationships/slide" Target="slides/slide89.xml"/><Relationship Id="rId94" Type="http://schemas.openxmlformats.org/officeDocument/2006/relationships/slide" Target="slides/slide88.xml"/><Relationship Id="rId93" Type="http://schemas.openxmlformats.org/officeDocument/2006/relationships/slide" Target="slides/slide87.xml"/><Relationship Id="rId92" Type="http://schemas.openxmlformats.org/officeDocument/2006/relationships/slide" Target="slides/slide86.xml"/><Relationship Id="rId91" Type="http://schemas.openxmlformats.org/officeDocument/2006/relationships/slide" Target="slides/slide85.xml"/><Relationship Id="rId90" Type="http://schemas.openxmlformats.org/officeDocument/2006/relationships/slide" Target="slides/slide84.xml"/><Relationship Id="rId9" Type="http://schemas.openxmlformats.org/officeDocument/2006/relationships/slide" Target="slides/slide4.xml"/><Relationship Id="rId89" Type="http://schemas.openxmlformats.org/officeDocument/2006/relationships/slide" Target="slides/slide83.xml"/><Relationship Id="rId88" Type="http://schemas.openxmlformats.org/officeDocument/2006/relationships/slide" Target="slides/slide82.xml"/><Relationship Id="rId87" Type="http://schemas.openxmlformats.org/officeDocument/2006/relationships/slide" Target="slides/slide81.xml"/><Relationship Id="rId86" Type="http://schemas.openxmlformats.org/officeDocument/2006/relationships/slide" Target="slides/slide80.xml"/><Relationship Id="rId85" Type="http://schemas.openxmlformats.org/officeDocument/2006/relationships/slide" Target="slides/slide79.xml"/><Relationship Id="rId84" Type="http://schemas.openxmlformats.org/officeDocument/2006/relationships/slide" Target="slides/slide78.xml"/><Relationship Id="rId83" Type="http://schemas.openxmlformats.org/officeDocument/2006/relationships/slide" Target="slides/slide77.xml"/><Relationship Id="rId82" Type="http://schemas.openxmlformats.org/officeDocument/2006/relationships/slide" Target="slides/slide76.xml"/><Relationship Id="rId81" Type="http://schemas.openxmlformats.org/officeDocument/2006/relationships/slide" Target="slides/slide75.xml"/><Relationship Id="rId80" Type="http://schemas.openxmlformats.org/officeDocument/2006/relationships/slide" Target="slides/slide74.xml"/><Relationship Id="rId8" Type="http://schemas.openxmlformats.org/officeDocument/2006/relationships/slide" Target="slides/slide3.xml"/><Relationship Id="rId79" Type="http://schemas.openxmlformats.org/officeDocument/2006/relationships/slide" Target="slides/slide73.xml"/><Relationship Id="rId78" Type="http://schemas.openxmlformats.org/officeDocument/2006/relationships/slide" Target="slides/slide72.xml"/><Relationship Id="rId77" Type="http://schemas.openxmlformats.org/officeDocument/2006/relationships/slide" Target="slides/slide71.xml"/><Relationship Id="rId76" Type="http://schemas.openxmlformats.org/officeDocument/2006/relationships/slide" Target="slides/slide70.xml"/><Relationship Id="rId75" Type="http://schemas.openxmlformats.org/officeDocument/2006/relationships/slide" Target="slides/slide69.xml"/><Relationship Id="rId74" Type="http://schemas.openxmlformats.org/officeDocument/2006/relationships/slide" Target="slides/slide68.xml"/><Relationship Id="rId73" Type="http://schemas.openxmlformats.org/officeDocument/2006/relationships/slide" Target="slides/slide67.xml"/><Relationship Id="rId72" Type="http://schemas.openxmlformats.org/officeDocument/2006/relationships/slide" Target="slides/slide66.xml"/><Relationship Id="rId71" Type="http://schemas.openxmlformats.org/officeDocument/2006/relationships/slide" Target="slides/slide65.xml"/><Relationship Id="rId70" Type="http://schemas.openxmlformats.org/officeDocument/2006/relationships/slide" Target="slides/slide64.xml"/><Relationship Id="rId7" Type="http://schemas.openxmlformats.org/officeDocument/2006/relationships/slide" Target="slides/slide2.xml"/><Relationship Id="rId69" Type="http://schemas.openxmlformats.org/officeDocument/2006/relationships/slide" Target="slides/slide63.xml"/><Relationship Id="rId68" Type="http://schemas.openxmlformats.org/officeDocument/2006/relationships/slide" Target="slides/slide62.xml"/><Relationship Id="rId67" Type="http://schemas.openxmlformats.org/officeDocument/2006/relationships/slide" Target="slides/slide61.xml"/><Relationship Id="rId66" Type="http://schemas.openxmlformats.org/officeDocument/2006/relationships/slide" Target="slides/slide60.xml"/><Relationship Id="rId65" Type="http://schemas.openxmlformats.org/officeDocument/2006/relationships/slide" Target="slides/slide59.xml"/><Relationship Id="rId64" Type="http://schemas.openxmlformats.org/officeDocument/2006/relationships/slide" Target="slides/slide58.xml"/><Relationship Id="rId63" Type="http://schemas.openxmlformats.org/officeDocument/2006/relationships/slide" Target="slides/slide57.xml"/><Relationship Id="rId62" Type="http://schemas.openxmlformats.org/officeDocument/2006/relationships/slide" Target="slides/slide56.xml"/><Relationship Id="rId61" Type="http://schemas.openxmlformats.org/officeDocument/2006/relationships/slide" Target="slides/slide55.xml"/><Relationship Id="rId60" Type="http://schemas.openxmlformats.org/officeDocument/2006/relationships/slide" Target="slides/slide54.xml"/><Relationship Id="rId6" Type="http://schemas.openxmlformats.org/officeDocument/2006/relationships/slide" Target="slides/slide1.xml"/><Relationship Id="rId59" Type="http://schemas.openxmlformats.org/officeDocument/2006/relationships/slide" Target="slides/slide53.xml"/><Relationship Id="rId58" Type="http://schemas.openxmlformats.org/officeDocument/2006/relationships/slide" Target="slides/slide52.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4" Type="http://schemas.openxmlformats.org/officeDocument/2006/relationships/tags" Target="tags/tag964.xml"/><Relationship Id="rId223" Type="http://schemas.openxmlformats.org/officeDocument/2006/relationships/commentAuthors" Target="commentAuthors.xml"/><Relationship Id="rId222" Type="http://schemas.openxmlformats.org/officeDocument/2006/relationships/tableStyles" Target="tableStyles.xml"/><Relationship Id="rId221" Type="http://schemas.openxmlformats.org/officeDocument/2006/relationships/viewProps" Target="viewProps.xml"/><Relationship Id="rId220" Type="http://schemas.openxmlformats.org/officeDocument/2006/relationships/presProps" Target="presProps.xml"/><Relationship Id="rId22" Type="http://schemas.openxmlformats.org/officeDocument/2006/relationships/slide" Target="slides/slide16.xml"/><Relationship Id="rId219" Type="http://schemas.openxmlformats.org/officeDocument/2006/relationships/slide" Target="slides/slide213.xml"/><Relationship Id="rId218" Type="http://schemas.openxmlformats.org/officeDocument/2006/relationships/slide" Target="slides/slide212.xml"/><Relationship Id="rId217" Type="http://schemas.openxmlformats.org/officeDocument/2006/relationships/slide" Target="slides/slide211.xml"/><Relationship Id="rId216" Type="http://schemas.openxmlformats.org/officeDocument/2006/relationships/slide" Target="slides/slide210.xml"/><Relationship Id="rId215" Type="http://schemas.openxmlformats.org/officeDocument/2006/relationships/slide" Target="slides/slide209.xml"/><Relationship Id="rId214" Type="http://schemas.openxmlformats.org/officeDocument/2006/relationships/slide" Target="slides/slide208.xml"/><Relationship Id="rId213" Type="http://schemas.openxmlformats.org/officeDocument/2006/relationships/slide" Target="slides/slide207.xml"/><Relationship Id="rId212" Type="http://schemas.openxmlformats.org/officeDocument/2006/relationships/slide" Target="slides/slide206.xml"/><Relationship Id="rId211" Type="http://schemas.openxmlformats.org/officeDocument/2006/relationships/slide" Target="slides/slide205.xml"/><Relationship Id="rId210" Type="http://schemas.openxmlformats.org/officeDocument/2006/relationships/slide" Target="slides/slide204.xml"/><Relationship Id="rId21" Type="http://schemas.openxmlformats.org/officeDocument/2006/relationships/slide" Target="slides/slide15.xml"/><Relationship Id="rId209" Type="http://schemas.openxmlformats.org/officeDocument/2006/relationships/slide" Target="slides/slide203.xml"/><Relationship Id="rId208" Type="http://schemas.openxmlformats.org/officeDocument/2006/relationships/slide" Target="slides/slide202.xml"/><Relationship Id="rId207" Type="http://schemas.openxmlformats.org/officeDocument/2006/relationships/slide" Target="slides/slide201.xml"/><Relationship Id="rId206" Type="http://schemas.openxmlformats.org/officeDocument/2006/relationships/slide" Target="slides/slide200.xml"/><Relationship Id="rId205" Type="http://schemas.openxmlformats.org/officeDocument/2006/relationships/slide" Target="slides/slide199.xml"/><Relationship Id="rId204" Type="http://schemas.openxmlformats.org/officeDocument/2006/relationships/slide" Target="slides/slide198.xml"/><Relationship Id="rId203" Type="http://schemas.openxmlformats.org/officeDocument/2006/relationships/slide" Target="slides/slide197.xml"/><Relationship Id="rId202" Type="http://schemas.openxmlformats.org/officeDocument/2006/relationships/slide" Target="slides/slide196.xml"/><Relationship Id="rId201" Type="http://schemas.openxmlformats.org/officeDocument/2006/relationships/slide" Target="slides/slide195.xml"/><Relationship Id="rId200" Type="http://schemas.openxmlformats.org/officeDocument/2006/relationships/slide" Target="slides/slide194.xml"/><Relationship Id="rId20" Type="http://schemas.openxmlformats.org/officeDocument/2006/relationships/slide" Target="slides/slide14.xml"/><Relationship Id="rId2" Type="http://schemas.openxmlformats.org/officeDocument/2006/relationships/theme" Target="theme/theme1.xml"/><Relationship Id="rId199" Type="http://schemas.openxmlformats.org/officeDocument/2006/relationships/slide" Target="slides/slide193.xml"/><Relationship Id="rId198" Type="http://schemas.openxmlformats.org/officeDocument/2006/relationships/slide" Target="slides/slide192.xml"/><Relationship Id="rId197" Type="http://schemas.openxmlformats.org/officeDocument/2006/relationships/slide" Target="slides/slide191.xml"/><Relationship Id="rId196" Type="http://schemas.openxmlformats.org/officeDocument/2006/relationships/slide" Target="slides/slide190.xml"/><Relationship Id="rId195" Type="http://schemas.openxmlformats.org/officeDocument/2006/relationships/slide" Target="slides/slide189.xml"/><Relationship Id="rId194" Type="http://schemas.openxmlformats.org/officeDocument/2006/relationships/slide" Target="slides/slide188.xml"/><Relationship Id="rId193" Type="http://schemas.openxmlformats.org/officeDocument/2006/relationships/slide" Target="slides/slide187.xml"/><Relationship Id="rId192" Type="http://schemas.openxmlformats.org/officeDocument/2006/relationships/slide" Target="slides/slide186.xml"/><Relationship Id="rId191" Type="http://schemas.openxmlformats.org/officeDocument/2006/relationships/slide" Target="slides/slide185.xml"/><Relationship Id="rId190" Type="http://schemas.openxmlformats.org/officeDocument/2006/relationships/slide" Target="slides/slide184.xml"/><Relationship Id="rId19" Type="http://schemas.openxmlformats.org/officeDocument/2006/relationships/slide" Target="slides/slide13.xml"/><Relationship Id="rId189" Type="http://schemas.openxmlformats.org/officeDocument/2006/relationships/slide" Target="slides/slide183.xml"/><Relationship Id="rId188" Type="http://schemas.openxmlformats.org/officeDocument/2006/relationships/slide" Target="slides/slide182.xml"/><Relationship Id="rId187" Type="http://schemas.openxmlformats.org/officeDocument/2006/relationships/slide" Target="slides/slide181.xml"/><Relationship Id="rId186" Type="http://schemas.openxmlformats.org/officeDocument/2006/relationships/slide" Target="slides/slide180.xml"/><Relationship Id="rId185" Type="http://schemas.openxmlformats.org/officeDocument/2006/relationships/slide" Target="slides/slide179.xml"/><Relationship Id="rId184" Type="http://schemas.openxmlformats.org/officeDocument/2006/relationships/slide" Target="slides/slide178.xml"/><Relationship Id="rId183" Type="http://schemas.openxmlformats.org/officeDocument/2006/relationships/slide" Target="slides/slide177.xml"/><Relationship Id="rId182" Type="http://schemas.openxmlformats.org/officeDocument/2006/relationships/slide" Target="slides/slide176.xml"/><Relationship Id="rId181" Type="http://schemas.openxmlformats.org/officeDocument/2006/relationships/slide" Target="slides/slide175.xml"/><Relationship Id="rId180" Type="http://schemas.openxmlformats.org/officeDocument/2006/relationships/slide" Target="slides/slide174.xml"/><Relationship Id="rId18" Type="http://schemas.openxmlformats.org/officeDocument/2006/relationships/slide" Target="slides/slide12.xml"/><Relationship Id="rId179" Type="http://schemas.openxmlformats.org/officeDocument/2006/relationships/slide" Target="slides/slide173.xml"/><Relationship Id="rId178" Type="http://schemas.openxmlformats.org/officeDocument/2006/relationships/slide" Target="slides/slide172.xml"/><Relationship Id="rId177" Type="http://schemas.openxmlformats.org/officeDocument/2006/relationships/slide" Target="slides/slide171.xml"/><Relationship Id="rId176" Type="http://schemas.openxmlformats.org/officeDocument/2006/relationships/slide" Target="slides/slide170.xml"/><Relationship Id="rId175" Type="http://schemas.openxmlformats.org/officeDocument/2006/relationships/slide" Target="slides/slide169.xml"/><Relationship Id="rId174" Type="http://schemas.openxmlformats.org/officeDocument/2006/relationships/slide" Target="slides/slide168.xml"/><Relationship Id="rId173" Type="http://schemas.openxmlformats.org/officeDocument/2006/relationships/slide" Target="slides/slide167.xml"/><Relationship Id="rId172" Type="http://schemas.openxmlformats.org/officeDocument/2006/relationships/slide" Target="slides/slide166.xml"/><Relationship Id="rId171" Type="http://schemas.openxmlformats.org/officeDocument/2006/relationships/slide" Target="slides/slide165.xml"/><Relationship Id="rId170" Type="http://schemas.openxmlformats.org/officeDocument/2006/relationships/slide" Target="slides/slide164.xml"/><Relationship Id="rId17" Type="http://schemas.openxmlformats.org/officeDocument/2006/relationships/notesMaster" Target="notesMasters/notesMaster1.xml"/><Relationship Id="rId169" Type="http://schemas.openxmlformats.org/officeDocument/2006/relationships/slide" Target="slides/slide163.xml"/><Relationship Id="rId168" Type="http://schemas.openxmlformats.org/officeDocument/2006/relationships/slide" Target="slides/slide162.xml"/><Relationship Id="rId167" Type="http://schemas.openxmlformats.org/officeDocument/2006/relationships/slide" Target="slides/slide161.xml"/><Relationship Id="rId166" Type="http://schemas.openxmlformats.org/officeDocument/2006/relationships/slide" Target="slides/slide160.xml"/><Relationship Id="rId165" Type="http://schemas.openxmlformats.org/officeDocument/2006/relationships/slide" Target="slides/slide159.xml"/><Relationship Id="rId164" Type="http://schemas.openxmlformats.org/officeDocument/2006/relationships/slide" Target="slides/slide158.xml"/><Relationship Id="rId163" Type="http://schemas.openxmlformats.org/officeDocument/2006/relationships/slide" Target="slides/slide157.xml"/><Relationship Id="rId162" Type="http://schemas.openxmlformats.org/officeDocument/2006/relationships/slide" Target="slides/slide156.xml"/><Relationship Id="rId161" Type="http://schemas.openxmlformats.org/officeDocument/2006/relationships/slide" Target="slides/slide155.xml"/><Relationship Id="rId160" Type="http://schemas.openxmlformats.org/officeDocument/2006/relationships/slide" Target="slides/slide154.xml"/><Relationship Id="rId16" Type="http://schemas.openxmlformats.org/officeDocument/2006/relationships/slide" Target="slides/slide11.xml"/><Relationship Id="rId159" Type="http://schemas.openxmlformats.org/officeDocument/2006/relationships/slide" Target="slides/slide153.xml"/><Relationship Id="rId158" Type="http://schemas.openxmlformats.org/officeDocument/2006/relationships/slide" Target="slides/slide152.xml"/><Relationship Id="rId157" Type="http://schemas.openxmlformats.org/officeDocument/2006/relationships/slide" Target="slides/slide151.xml"/><Relationship Id="rId156" Type="http://schemas.openxmlformats.org/officeDocument/2006/relationships/slide" Target="slides/slide150.xml"/><Relationship Id="rId155" Type="http://schemas.openxmlformats.org/officeDocument/2006/relationships/slide" Target="slides/slide149.xml"/><Relationship Id="rId154" Type="http://schemas.openxmlformats.org/officeDocument/2006/relationships/slide" Target="slides/slide148.xml"/><Relationship Id="rId153" Type="http://schemas.openxmlformats.org/officeDocument/2006/relationships/slide" Target="slides/slide147.xml"/><Relationship Id="rId152" Type="http://schemas.openxmlformats.org/officeDocument/2006/relationships/slide" Target="slides/slide146.xml"/><Relationship Id="rId151" Type="http://schemas.openxmlformats.org/officeDocument/2006/relationships/slide" Target="slides/slide145.xml"/><Relationship Id="rId150" Type="http://schemas.openxmlformats.org/officeDocument/2006/relationships/slide" Target="slides/slide144.xml"/><Relationship Id="rId15" Type="http://schemas.openxmlformats.org/officeDocument/2006/relationships/slide" Target="slides/slide10.xml"/><Relationship Id="rId149" Type="http://schemas.openxmlformats.org/officeDocument/2006/relationships/slide" Target="slides/slide143.xml"/><Relationship Id="rId148" Type="http://schemas.openxmlformats.org/officeDocument/2006/relationships/slide" Target="slides/slide142.xml"/><Relationship Id="rId147" Type="http://schemas.openxmlformats.org/officeDocument/2006/relationships/slide" Target="slides/slide141.xml"/><Relationship Id="rId146" Type="http://schemas.openxmlformats.org/officeDocument/2006/relationships/slide" Target="slides/slide140.xml"/><Relationship Id="rId145" Type="http://schemas.openxmlformats.org/officeDocument/2006/relationships/slide" Target="slides/slide139.xml"/><Relationship Id="rId144" Type="http://schemas.openxmlformats.org/officeDocument/2006/relationships/slide" Target="slides/slide138.xml"/><Relationship Id="rId143" Type="http://schemas.openxmlformats.org/officeDocument/2006/relationships/slide" Target="slides/slide137.xml"/><Relationship Id="rId142" Type="http://schemas.openxmlformats.org/officeDocument/2006/relationships/slide" Target="slides/slide136.xml"/><Relationship Id="rId141" Type="http://schemas.openxmlformats.org/officeDocument/2006/relationships/slide" Target="slides/slide135.xml"/><Relationship Id="rId140" Type="http://schemas.openxmlformats.org/officeDocument/2006/relationships/slide" Target="slides/slide134.xml"/><Relationship Id="rId14" Type="http://schemas.openxmlformats.org/officeDocument/2006/relationships/slide" Target="slides/slide9.xml"/><Relationship Id="rId139" Type="http://schemas.openxmlformats.org/officeDocument/2006/relationships/slide" Target="slides/slide133.xml"/><Relationship Id="rId138" Type="http://schemas.openxmlformats.org/officeDocument/2006/relationships/slide" Target="slides/slide132.xml"/><Relationship Id="rId137" Type="http://schemas.openxmlformats.org/officeDocument/2006/relationships/slide" Target="slides/slide131.xml"/><Relationship Id="rId136" Type="http://schemas.openxmlformats.org/officeDocument/2006/relationships/slide" Target="slides/slide130.xml"/><Relationship Id="rId135" Type="http://schemas.openxmlformats.org/officeDocument/2006/relationships/slide" Target="slides/slide129.xml"/><Relationship Id="rId134" Type="http://schemas.openxmlformats.org/officeDocument/2006/relationships/slide" Target="slides/slide128.xml"/><Relationship Id="rId133" Type="http://schemas.openxmlformats.org/officeDocument/2006/relationships/slide" Target="slides/slide127.xml"/><Relationship Id="rId132" Type="http://schemas.openxmlformats.org/officeDocument/2006/relationships/slide" Target="slides/slide126.xml"/><Relationship Id="rId131" Type="http://schemas.openxmlformats.org/officeDocument/2006/relationships/slide" Target="slides/slide125.xml"/><Relationship Id="rId130" Type="http://schemas.openxmlformats.org/officeDocument/2006/relationships/slide" Target="slides/slide124.xml"/><Relationship Id="rId13" Type="http://schemas.openxmlformats.org/officeDocument/2006/relationships/slide" Target="slides/slide8.xml"/><Relationship Id="rId129" Type="http://schemas.openxmlformats.org/officeDocument/2006/relationships/slide" Target="slides/slide123.xml"/><Relationship Id="rId128" Type="http://schemas.openxmlformats.org/officeDocument/2006/relationships/slide" Target="slides/slide122.xml"/><Relationship Id="rId127" Type="http://schemas.openxmlformats.org/officeDocument/2006/relationships/slide" Target="slides/slide121.xml"/><Relationship Id="rId126" Type="http://schemas.openxmlformats.org/officeDocument/2006/relationships/slide" Target="slides/slide120.xml"/><Relationship Id="rId125" Type="http://schemas.openxmlformats.org/officeDocument/2006/relationships/slide" Target="slides/slide119.xml"/><Relationship Id="rId124" Type="http://schemas.openxmlformats.org/officeDocument/2006/relationships/slide" Target="slides/slide118.xml"/><Relationship Id="rId123" Type="http://schemas.openxmlformats.org/officeDocument/2006/relationships/slide" Target="slides/slide117.xml"/><Relationship Id="rId122" Type="http://schemas.openxmlformats.org/officeDocument/2006/relationships/slide" Target="slides/slide116.xml"/><Relationship Id="rId121" Type="http://schemas.openxmlformats.org/officeDocument/2006/relationships/slide" Target="slides/slide115.xml"/><Relationship Id="rId120" Type="http://schemas.openxmlformats.org/officeDocument/2006/relationships/slide" Target="slides/slide114.xml"/><Relationship Id="rId12" Type="http://schemas.openxmlformats.org/officeDocument/2006/relationships/slide" Target="slides/slide7.xml"/><Relationship Id="rId119" Type="http://schemas.openxmlformats.org/officeDocument/2006/relationships/slide" Target="slides/slide113.xml"/><Relationship Id="rId118" Type="http://schemas.openxmlformats.org/officeDocument/2006/relationships/slide" Target="slides/slide112.xml"/><Relationship Id="rId117" Type="http://schemas.openxmlformats.org/officeDocument/2006/relationships/slide" Target="slides/slide111.xml"/><Relationship Id="rId116" Type="http://schemas.openxmlformats.org/officeDocument/2006/relationships/slide" Target="slides/slide110.xml"/><Relationship Id="rId115" Type="http://schemas.openxmlformats.org/officeDocument/2006/relationships/slide" Target="slides/slide109.xml"/><Relationship Id="rId114" Type="http://schemas.openxmlformats.org/officeDocument/2006/relationships/slide" Target="slides/slide108.xml"/><Relationship Id="rId113" Type="http://schemas.openxmlformats.org/officeDocument/2006/relationships/slide" Target="slides/slide107.xml"/><Relationship Id="rId112" Type="http://schemas.openxmlformats.org/officeDocument/2006/relationships/slide" Target="slides/slide106.xml"/><Relationship Id="rId111" Type="http://schemas.openxmlformats.org/officeDocument/2006/relationships/slide" Target="slides/slide105.xml"/><Relationship Id="rId110" Type="http://schemas.openxmlformats.org/officeDocument/2006/relationships/slide" Target="slides/slide104.xml"/><Relationship Id="rId11" Type="http://schemas.openxmlformats.org/officeDocument/2006/relationships/slide" Target="slides/slide6.xml"/><Relationship Id="rId109" Type="http://schemas.openxmlformats.org/officeDocument/2006/relationships/slide" Target="slides/slide103.xml"/><Relationship Id="rId108" Type="http://schemas.openxmlformats.org/officeDocument/2006/relationships/slide" Target="slides/slide102.xml"/><Relationship Id="rId107" Type="http://schemas.openxmlformats.org/officeDocument/2006/relationships/slide" Target="slides/slide101.xml"/><Relationship Id="rId106" Type="http://schemas.openxmlformats.org/officeDocument/2006/relationships/slide" Target="slides/slide100.xml"/><Relationship Id="rId105" Type="http://schemas.openxmlformats.org/officeDocument/2006/relationships/slide" Target="slides/slide99.xml"/><Relationship Id="rId104" Type="http://schemas.openxmlformats.org/officeDocument/2006/relationships/slide" Target="slides/slide98.xml"/><Relationship Id="rId103" Type="http://schemas.openxmlformats.org/officeDocument/2006/relationships/slide" Target="slides/slide97.xml"/><Relationship Id="rId102" Type="http://schemas.openxmlformats.org/officeDocument/2006/relationships/slide" Target="slides/slide96.xml"/><Relationship Id="rId101" Type="http://schemas.openxmlformats.org/officeDocument/2006/relationships/slide" Target="slides/slide95.xml"/><Relationship Id="rId100" Type="http://schemas.openxmlformats.org/officeDocument/2006/relationships/slide" Target="slides/slide94.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image" Target="../media/image2.png"/><Relationship Id="rId3" Type="http://schemas.openxmlformats.org/officeDocument/2006/relationships/oleObject" Target="../embeddings/oleObject1.bin"/><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image" Target="../media/image6.png"/><Relationship Id="rId4" Type="http://schemas.openxmlformats.org/officeDocument/2006/relationships/tags" Target="../tags/tag13.xml"/><Relationship Id="rId3" Type="http://schemas.openxmlformats.org/officeDocument/2006/relationships/image" Target="../media/image5.png"/><Relationship Id="rId2" Type="http://schemas.openxmlformats.org/officeDocument/2006/relationships/tags" Target="../tags/tag12.xml"/><Relationship Id="rId12" Type="http://schemas.openxmlformats.org/officeDocument/2006/relationships/tags" Target="../tags/tag20.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image" Target="../media/image6.png"/><Relationship Id="rId5" Type="http://schemas.openxmlformats.org/officeDocument/2006/relationships/tags" Target="../tags/tag49.xml"/><Relationship Id="rId4" Type="http://schemas.openxmlformats.org/officeDocument/2006/relationships/image" Target="../media/image5.png"/><Relationship Id="rId3" Type="http://schemas.openxmlformats.org/officeDocument/2006/relationships/tags" Target="../tags/tag48.xml"/><Relationship Id="rId2" Type="http://schemas.openxmlformats.org/officeDocument/2006/relationships/image" Target="../media/image4.png"/><Relationship Id="rId10" Type="http://schemas.openxmlformats.org/officeDocument/2006/relationships/tags" Target="../tags/tag53.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7" Type="http://schemas.openxmlformats.org/officeDocument/2006/relationships/image" Target="../media/image9.emf"/><Relationship Id="rId6" Type="http://schemas.openxmlformats.org/officeDocument/2006/relationships/tags" Target="../tags/tag98.xml"/><Relationship Id="rId5" Type="http://schemas.openxmlformats.org/officeDocument/2006/relationships/image" Target="../media/image8.emf"/><Relationship Id="rId4" Type="http://schemas.openxmlformats.org/officeDocument/2006/relationships/tags" Target="../tags/tag97.xml"/><Relationship Id="rId3" Type="http://schemas.openxmlformats.org/officeDocument/2006/relationships/image" Target="../media/image7.png"/><Relationship Id="rId2" Type="http://schemas.openxmlformats.org/officeDocument/2006/relationships/tags" Target="../tags/tag96.xml"/><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7" Type="http://schemas.openxmlformats.org/officeDocument/2006/relationships/image" Target="../media/image9.emf"/><Relationship Id="rId6" Type="http://schemas.openxmlformats.org/officeDocument/2006/relationships/tags" Target="../tags/tag101.xml"/><Relationship Id="rId5" Type="http://schemas.openxmlformats.org/officeDocument/2006/relationships/image" Target="../media/image8.emf"/><Relationship Id="rId4" Type="http://schemas.openxmlformats.org/officeDocument/2006/relationships/tags" Target="../tags/tag100.xml"/><Relationship Id="rId3" Type="http://schemas.openxmlformats.org/officeDocument/2006/relationships/image" Target="../media/image7.png"/><Relationship Id="rId2" Type="http://schemas.openxmlformats.org/officeDocument/2006/relationships/tags" Target="../tags/tag99.xml"/><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bwMode="auto">
      <p:bgPr>
        <a:solidFill>
          <a:srgbClr val="FFFFFF"/>
        </a:solidFill>
        <a:effectLst/>
      </p:bgPr>
    </p:bg>
    <p:spTree>
      <p:nvGrpSpPr>
        <p:cNvPr id="1" name=""/>
        <p:cNvGrpSpPr/>
        <p:nvPr/>
      </p:nvGrpSpPr>
      <p:grpSpPr>
        <a:xfrm>
          <a:off x="0" y="0"/>
          <a:ext cx="0" cy="0"/>
          <a:chOff x="0" y="0"/>
          <a:chExt cx="0" cy="0"/>
        </a:xfrm>
      </p:grpSpPr>
      <p:sp>
        <p:nvSpPr>
          <p:cNvPr id="4" name="Rectangle 88"/>
          <p:cNvSpPr>
            <a:spLocks noChangeArrowheads="1"/>
          </p:cNvSpPr>
          <p:nvPr/>
        </p:nvSpPr>
        <p:spPr bwMode="ltGray">
          <a:xfrm>
            <a:off x="112184" y="4581525"/>
            <a:ext cx="11993033" cy="227647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Tx/>
              <a:buNone/>
              <a:defRPr/>
            </a:pPr>
            <a:endParaRPr lang="zh-CN" altLang="en-US" sz="100">
              <a:latin typeface="+mn-lt"/>
            </a:endParaRPr>
          </a:p>
        </p:txBody>
      </p:sp>
      <p:pic>
        <p:nvPicPr>
          <p:cNvPr id="5" name="Picture 89" descr="AA053737"/>
          <p:cNvPicPr>
            <a:picLocks noChangeAspect="1" noChangeArrowheads="1"/>
          </p:cNvPicPr>
          <p:nvPr/>
        </p:nvPicPr>
        <p:blipFill>
          <a:blip r:embed="rId2" cstate="print"/>
          <a:srcRect t="46793" b="14693"/>
          <a:stretch>
            <a:fillRect/>
          </a:stretch>
        </p:blipFill>
        <p:spPr bwMode="auto">
          <a:xfrm>
            <a:off x="0" y="2276475"/>
            <a:ext cx="12192000" cy="2232025"/>
          </a:xfrm>
          <a:prstGeom prst="rect">
            <a:avLst/>
          </a:prstGeom>
          <a:noFill/>
          <a:ln w="9525">
            <a:noFill/>
            <a:miter lim="800000"/>
            <a:headEnd/>
            <a:tailEnd/>
          </a:ln>
        </p:spPr>
      </p:pic>
      <p:graphicFrame>
        <p:nvGraphicFramePr>
          <p:cNvPr id="6" name="Object 90"/>
          <p:cNvGraphicFramePr>
            <a:graphicFrameLocks noChangeAspect="1"/>
          </p:cNvGraphicFramePr>
          <p:nvPr/>
        </p:nvGraphicFramePr>
        <p:xfrm>
          <a:off x="0" y="0"/>
          <a:ext cx="12192000" cy="2201863"/>
        </p:xfrm>
        <a:graphic>
          <a:graphicData uri="http://schemas.openxmlformats.org/presentationml/2006/ole">
            <mc:AlternateContent xmlns:mc="http://schemas.openxmlformats.org/markup-compatibility/2006">
              <mc:Choice xmlns:v="urn:schemas-microsoft-com:vml" Requires="v">
                <p:oleObj spid="_x0000_s2" name="" r:id="rId3" imgW="13004800" imgH="3048000" progId="">
                  <p:embed/>
                </p:oleObj>
              </mc:Choice>
              <mc:Fallback>
                <p:oleObj name="" r:id="rId3" imgW="13004800" imgH="3048000" progId="">
                  <p:embed/>
                  <p:pic>
                    <p:nvPicPr>
                      <p:cNvPr id="0" name="图片 2048"/>
                      <p:cNvPicPr>
                        <a:picLocks noChangeAspect="1"/>
                      </p:cNvPicPr>
                      <p:nvPr/>
                    </p:nvPicPr>
                    <p:blipFill>
                      <a:blip r:embed="rId4"/>
                      <a:stretch>
                        <a:fillRect/>
                      </a:stretch>
                    </p:blipFill>
                    <p:spPr>
                      <a:xfrm>
                        <a:off x="0" y="0"/>
                        <a:ext cx="12192000" cy="2201863"/>
                      </a:xfrm>
                      <a:prstGeom prst="rect">
                        <a:avLst/>
                      </a:prstGeom>
                      <a:solidFill>
                        <a:srgbClr val="FFFFFF"/>
                      </a:solidFill>
                      <a:ln w="38100">
                        <a:noFill/>
                      </a:ln>
                    </p:spPr>
                  </p:pic>
                </p:oleObj>
              </mc:Fallback>
            </mc:AlternateContent>
          </a:graphicData>
        </a:graphic>
      </p:graphicFrame>
      <p:grpSp>
        <p:nvGrpSpPr>
          <p:cNvPr id="7" name="Group 91"/>
          <p:cNvGrpSpPr/>
          <p:nvPr/>
        </p:nvGrpSpPr>
        <p:grpSpPr bwMode="auto">
          <a:xfrm>
            <a:off x="0" y="0"/>
            <a:ext cx="12200467" cy="6859588"/>
            <a:chOff x="0" y="0"/>
            <a:chExt cx="5764" cy="4321"/>
          </a:xfrm>
        </p:grpSpPr>
        <p:sp>
          <p:nvSpPr>
            <p:cNvPr id="8" name="AutoShape 92"/>
            <p:cNvSpPr>
              <a:spLocks noChangeArrowheads="1"/>
            </p:cNvSpPr>
            <p:nvPr/>
          </p:nvSpPr>
          <p:spPr bwMode="white">
            <a:xfrm>
              <a:off x="27" y="24"/>
              <a:ext cx="5712" cy="4274"/>
            </a:xfrm>
            <a:prstGeom prst="roundRect">
              <a:avLst>
                <a:gd name="adj" fmla="val 6227"/>
              </a:avLst>
            </a:prstGeom>
            <a:noFill/>
            <a:ln w="76200">
              <a:solidFill>
                <a:schemeClr val="bg1"/>
              </a:solidFill>
              <a:rou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Tx/>
                <a:buNone/>
                <a:defRPr/>
              </a:pPr>
              <a:endParaRPr lang="zh-CN" altLang="en-US" sz="100">
                <a:latin typeface="+mn-lt"/>
              </a:endParaRPr>
            </a:p>
          </p:txBody>
        </p:sp>
        <p:sp>
          <p:nvSpPr>
            <p:cNvPr id="9" name="Freeform 93"/>
            <p:cNvSpPr>
              <a:spLocks noChangeArrowheads="1"/>
            </p:cNvSpPr>
            <p:nvPr/>
          </p:nvSpPr>
          <p:spPr bwMode="auto">
            <a:xfrm>
              <a:off x="0" y="0"/>
              <a:ext cx="288" cy="282"/>
            </a:xfrm>
            <a:custGeom>
              <a:avLst/>
              <a:gdLst/>
              <a:ahLst/>
              <a:cxnLst>
                <a:cxn ang="0">
                  <a:pos x="2" y="282"/>
                </a:cxn>
                <a:cxn ang="0">
                  <a:pos x="82" y="144"/>
                </a:cxn>
                <a:cxn ang="0">
                  <a:pos x="165" y="36"/>
                </a:cxn>
                <a:cxn ang="0">
                  <a:pos x="288" y="0"/>
                </a:cxn>
                <a:cxn ang="0">
                  <a:pos x="0" y="0"/>
                </a:cxn>
              </a:cxnLst>
              <a:rect l="0" t="0" r="r" b="b"/>
              <a:pathLst>
                <a:path w="288" h="282">
                  <a:moveTo>
                    <a:pt x="2" y="282"/>
                  </a:moveTo>
                  <a:lnTo>
                    <a:pt x="82" y="144"/>
                  </a:lnTo>
                  <a:lnTo>
                    <a:pt x="165" y="36"/>
                  </a:lnTo>
                  <a:lnTo>
                    <a:pt x="288" y="0"/>
                  </a:lnTo>
                  <a:lnTo>
                    <a:pt x="0" y="0"/>
                  </a:lnTo>
                </a:path>
              </a:pathLst>
            </a:custGeom>
            <a:solidFill>
              <a:schemeClr val="bg1"/>
            </a:solidFill>
            <a:ln w="9525">
              <a:noFill/>
              <a:round/>
            </a:ln>
          </p:spPr>
          <p:txBody>
            <a:bodyPr/>
            <a:lstStyle/>
            <a:p>
              <a:endParaRPr lang="zh-CN" altLang="en-US" sz="100">
                <a:latin typeface="+mn-lt"/>
              </a:endParaRPr>
            </a:p>
          </p:txBody>
        </p:sp>
        <p:sp>
          <p:nvSpPr>
            <p:cNvPr id="10" name="Freeform 94"/>
            <p:cNvSpPr>
              <a:spLocks noChangeArrowheads="1"/>
            </p:cNvSpPr>
            <p:nvPr/>
          </p:nvSpPr>
          <p:spPr bwMode="auto">
            <a:xfrm>
              <a:off x="5" y="3985"/>
              <a:ext cx="244" cy="336"/>
            </a:xfrm>
            <a:custGeom>
              <a:avLst/>
              <a:gdLst/>
              <a:ahLst/>
              <a:cxnLst>
                <a:cxn ang="0">
                  <a:pos x="243" y="335"/>
                </a:cxn>
                <a:cxn ang="0">
                  <a:pos x="122" y="239"/>
                </a:cxn>
                <a:cxn ang="0">
                  <a:pos x="30" y="144"/>
                </a:cxn>
                <a:cxn ang="0">
                  <a:pos x="0" y="0"/>
                </a:cxn>
                <a:cxn ang="0">
                  <a:pos x="1" y="336"/>
                </a:cxn>
              </a:cxnLst>
              <a:rect l="0" t="0" r="r" b="b"/>
              <a:pathLst>
                <a:path w="243" h="336">
                  <a:moveTo>
                    <a:pt x="243" y="335"/>
                  </a:moveTo>
                  <a:lnTo>
                    <a:pt x="122" y="239"/>
                  </a:lnTo>
                  <a:lnTo>
                    <a:pt x="30" y="144"/>
                  </a:lnTo>
                  <a:lnTo>
                    <a:pt x="0" y="0"/>
                  </a:lnTo>
                  <a:lnTo>
                    <a:pt x="1" y="336"/>
                  </a:lnTo>
                </a:path>
              </a:pathLst>
            </a:custGeom>
            <a:solidFill>
              <a:schemeClr val="bg1"/>
            </a:solidFill>
            <a:ln w="9525">
              <a:noFill/>
              <a:round/>
            </a:ln>
          </p:spPr>
          <p:txBody>
            <a:bodyPr/>
            <a:lstStyle/>
            <a:p>
              <a:endParaRPr lang="zh-CN" altLang="en-US" sz="100">
                <a:latin typeface="+mn-lt"/>
              </a:endParaRPr>
            </a:p>
          </p:txBody>
        </p:sp>
        <p:sp>
          <p:nvSpPr>
            <p:cNvPr id="11" name="Freeform 95"/>
            <p:cNvSpPr>
              <a:spLocks noChangeArrowheads="1"/>
            </p:cNvSpPr>
            <p:nvPr/>
          </p:nvSpPr>
          <p:spPr bwMode="auto">
            <a:xfrm>
              <a:off x="5511" y="4029"/>
              <a:ext cx="253" cy="290"/>
            </a:xfrm>
            <a:custGeom>
              <a:avLst/>
              <a:gdLst/>
              <a:ahLst/>
              <a:cxnLst>
                <a:cxn ang="0">
                  <a:pos x="229" y="0"/>
                </a:cxn>
                <a:cxn ang="0">
                  <a:pos x="164" y="144"/>
                </a:cxn>
                <a:cxn ang="0">
                  <a:pos x="98" y="253"/>
                </a:cxn>
                <a:cxn ang="0">
                  <a:pos x="0" y="290"/>
                </a:cxn>
                <a:cxn ang="0">
                  <a:pos x="232" y="287"/>
                </a:cxn>
              </a:cxnLst>
              <a:rect l="0" t="0" r="r" b="b"/>
              <a:pathLst>
                <a:path w="232" h="290">
                  <a:moveTo>
                    <a:pt x="229" y="0"/>
                  </a:moveTo>
                  <a:lnTo>
                    <a:pt x="164" y="144"/>
                  </a:lnTo>
                  <a:lnTo>
                    <a:pt x="98" y="253"/>
                  </a:lnTo>
                  <a:lnTo>
                    <a:pt x="0" y="290"/>
                  </a:lnTo>
                  <a:lnTo>
                    <a:pt x="232" y="287"/>
                  </a:lnTo>
                </a:path>
              </a:pathLst>
            </a:custGeom>
            <a:solidFill>
              <a:schemeClr val="bg1"/>
            </a:solidFill>
            <a:ln w="9525">
              <a:solidFill>
                <a:schemeClr val="bg1"/>
              </a:solidFill>
              <a:round/>
            </a:ln>
          </p:spPr>
          <p:txBody>
            <a:bodyPr/>
            <a:lstStyle/>
            <a:p>
              <a:endParaRPr lang="zh-CN" altLang="en-US" sz="100">
                <a:latin typeface="+mn-lt"/>
              </a:endParaRPr>
            </a:p>
          </p:txBody>
        </p:sp>
        <p:sp>
          <p:nvSpPr>
            <p:cNvPr id="12" name="Freeform 96"/>
            <p:cNvSpPr>
              <a:spLocks noChangeArrowheads="1"/>
            </p:cNvSpPr>
            <p:nvPr/>
          </p:nvSpPr>
          <p:spPr bwMode="auto">
            <a:xfrm>
              <a:off x="5472" y="0"/>
              <a:ext cx="288" cy="288"/>
            </a:xfrm>
            <a:custGeom>
              <a:avLst/>
              <a:gdLst/>
              <a:ahLst/>
              <a:cxnLst>
                <a:cxn ang="0">
                  <a:pos x="0" y="0"/>
                </a:cxn>
                <a:cxn ang="0">
                  <a:pos x="144" y="82"/>
                </a:cxn>
                <a:cxn ang="0">
                  <a:pos x="252" y="165"/>
                </a:cxn>
                <a:cxn ang="0">
                  <a:pos x="288" y="288"/>
                </a:cxn>
                <a:cxn ang="0">
                  <a:pos x="288" y="0"/>
                </a:cxn>
              </a:cxnLst>
              <a:rect l="0" t="0" r="r" b="b"/>
              <a:pathLst>
                <a:path w="288" h="288">
                  <a:moveTo>
                    <a:pt x="0" y="0"/>
                  </a:moveTo>
                  <a:lnTo>
                    <a:pt x="144" y="82"/>
                  </a:lnTo>
                  <a:lnTo>
                    <a:pt x="252" y="165"/>
                  </a:lnTo>
                  <a:lnTo>
                    <a:pt x="288" y="288"/>
                  </a:lnTo>
                  <a:lnTo>
                    <a:pt x="288" y="0"/>
                  </a:lnTo>
                </a:path>
              </a:pathLst>
            </a:custGeom>
            <a:solidFill>
              <a:schemeClr val="bg1"/>
            </a:solidFill>
            <a:ln w="9525">
              <a:noFill/>
              <a:round/>
            </a:ln>
          </p:spPr>
          <p:txBody>
            <a:bodyPr/>
            <a:lstStyle/>
            <a:p>
              <a:endParaRPr lang="zh-CN" altLang="en-US" sz="100">
                <a:latin typeface="+mn-lt"/>
              </a:endParaRPr>
            </a:p>
          </p:txBody>
        </p:sp>
      </p:grpSp>
      <p:sp>
        <p:nvSpPr>
          <p:cNvPr id="13" name="Oval 97"/>
          <p:cNvSpPr>
            <a:spLocks noChangeArrowheads="1"/>
          </p:cNvSpPr>
          <p:nvPr/>
        </p:nvSpPr>
        <p:spPr bwMode="gray">
          <a:xfrm>
            <a:off x="10608733" y="1844675"/>
            <a:ext cx="287867" cy="215900"/>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Tx/>
              <a:buNone/>
              <a:defRPr/>
            </a:pPr>
            <a:endParaRPr lang="zh-CN" altLang="en-US" sz="100">
              <a:latin typeface="+mn-lt"/>
            </a:endParaRPr>
          </a:p>
        </p:txBody>
      </p:sp>
      <p:sp>
        <p:nvSpPr>
          <p:cNvPr id="14" name="Oval 98"/>
          <p:cNvSpPr>
            <a:spLocks noChangeArrowheads="1"/>
          </p:cNvSpPr>
          <p:nvPr/>
        </p:nvSpPr>
        <p:spPr bwMode="gray">
          <a:xfrm>
            <a:off x="11089217" y="1844675"/>
            <a:ext cx="287867" cy="215900"/>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Tx/>
              <a:buNone/>
              <a:defRPr/>
            </a:pPr>
            <a:endParaRPr lang="zh-CN" altLang="en-US" sz="100">
              <a:latin typeface="+mn-lt"/>
            </a:endParaRPr>
          </a:p>
        </p:txBody>
      </p:sp>
      <p:sp>
        <p:nvSpPr>
          <p:cNvPr id="15" name="Oval 99"/>
          <p:cNvSpPr>
            <a:spLocks noChangeArrowheads="1"/>
          </p:cNvSpPr>
          <p:nvPr/>
        </p:nvSpPr>
        <p:spPr bwMode="gray">
          <a:xfrm>
            <a:off x="11569700" y="1844675"/>
            <a:ext cx="287867" cy="215900"/>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Tx/>
              <a:buNone/>
              <a:defRPr/>
            </a:pPr>
            <a:endParaRPr lang="zh-CN" altLang="en-US" sz="100">
              <a:latin typeface="+mn-lt"/>
            </a:endParaRPr>
          </a:p>
        </p:txBody>
      </p:sp>
      <p:sp>
        <p:nvSpPr>
          <p:cNvPr id="3075" name="Rectangle 3"/>
          <p:cNvSpPr>
            <a:spLocks noGrp="1" noChangeArrowheads="1"/>
          </p:cNvSpPr>
          <p:nvPr>
            <p:ph type="subTitle" idx="1"/>
          </p:nvPr>
        </p:nvSpPr>
        <p:spPr bwMode="white">
          <a:xfrm>
            <a:off x="1727200" y="5181600"/>
            <a:ext cx="8636000" cy="609600"/>
          </a:xfrm>
        </p:spPr>
        <p:txBody>
          <a:bodyPr/>
          <a:lstStyle>
            <a:lvl1pPr marL="0" indent="0" algn="ctr">
              <a:buFont typeface="Wingdings" panose="05000000000000000000" pitchFamily="2" charset="2"/>
              <a:buNone/>
              <a:defRPr sz="1800">
                <a:solidFill>
                  <a:schemeClr val="bg1"/>
                </a:solidFill>
              </a:defRPr>
            </a:lvl1pPr>
          </a:lstStyle>
          <a:p>
            <a:pPr lvl="0"/>
            <a:r>
              <a:rPr lang="zh-CN" altLang="en-US" noProof="0"/>
              <a:t>单击此处编辑母版副标题样式</a:t>
            </a:r>
            <a:endParaRPr lang="zh-CN" altLang="en-US" noProof="0"/>
          </a:p>
        </p:txBody>
      </p:sp>
      <p:sp>
        <p:nvSpPr>
          <p:cNvPr id="3074" name="Rectangle 2"/>
          <p:cNvSpPr>
            <a:spLocks noGrp="1" noChangeArrowheads="1"/>
          </p:cNvSpPr>
          <p:nvPr>
            <p:ph type="ctrTitle"/>
          </p:nvPr>
        </p:nvSpPr>
        <p:spPr>
          <a:xfrm>
            <a:off x="609600" y="1371600"/>
            <a:ext cx="10871200" cy="762000"/>
          </a:xfrm>
          <a:extLst>
            <a:ext uri="{AF507438-7753-43E0-B8FC-AC1667EBCBE1}">
              <a14:hiddenEffects xmlns:a14="http://schemas.microsoft.com/office/drawing/2010/main">
                <a:effectLst>
                  <a:outerShdw dist="53882" dir="2700000" algn="ctr" rotWithShape="0">
                    <a:schemeClr val="tx1"/>
                  </a:outerShdw>
                </a:effectLst>
              </a14:hiddenEffects>
            </a:ext>
          </a:extLst>
        </p:spPr>
        <p:txBody>
          <a:bodyPr/>
          <a:lstStyle>
            <a:lvl1pPr>
              <a:defRPr sz="4400">
                <a:solidFill>
                  <a:schemeClr val="tx1"/>
                </a:solidFill>
              </a:defRPr>
            </a:lvl1pPr>
          </a:lstStyle>
          <a:p>
            <a:pPr lvl="0"/>
            <a:r>
              <a:rPr lang="zh-CN" altLang="en-US" noProof="0"/>
              <a:t>单击此处编辑母版标题样式</a:t>
            </a:r>
            <a:endParaRPr lang="zh-CN" altLang="en-US" noProof="0"/>
          </a:p>
        </p:txBody>
      </p:sp>
      <p:sp>
        <p:nvSpPr>
          <p:cNvPr id="16" name="Rectangle 74"/>
          <p:cNvSpPr>
            <a:spLocks noGrp="1" noChangeArrowheads="1"/>
          </p:cNvSpPr>
          <p:nvPr>
            <p:ph type="dt" sz="half" idx="10"/>
          </p:nvPr>
        </p:nvSpPr>
        <p:spPr bwMode="auto">
          <a:xfrm>
            <a:off x="609600" y="6564313"/>
            <a:ext cx="2844800" cy="157162"/>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buFontTx/>
              <a:buNone/>
              <a:defRPr sz="1400">
                <a:latin typeface="+mn-lt"/>
                <a:ea typeface="+mn-ea"/>
              </a:defRPr>
            </a:lvl1pPr>
          </a:lstStyle>
          <a:p>
            <a:pPr>
              <a:defRPr/>
            </a:pPr>
            <a:endParaRPr lang="en-US" altLang="zh-CN"/>
          </a:p>
        </p:txBody>
      </p:sp>
      <p:sp>
        <p:nvSpPr>
          <p:cNvPr id="17" name="Rectangle 75"/>
          <p:cNvSpPr>
            <a:spLocks noGrp="1" noChangeArrowheads="1"/>
          </p:cNvSpPr>
          <p:nvPr>
            <p:ph type="ftr" sz="quarter" idx="11"/>
          </p:nvPr>
        </p:nvSpPr>
        <p:spPr>
          <a:xfrm>
            <a:off x="4165600" y="6550025"/>
            <a:ext cx="3860800" cy="171450"/>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b="0">
                <a:solidFill>
                  <a:schemeClr val="tx1"/>
                </a:solidFill>
                <a:latin typeface="+mn-lt"/>
              </a:defRPr>
            </a:lvl1pPr>
          </a:lstStyle>
          <a:p>
            <a:pPr>
              <a:defRPr/>
            </a:pPr>
            <a:endParaRPr lang="en-US" altLang="zh-CN"/>
          </a:p>
        </p:txBody>
      </p:sp>
      <p:sp>
        <p:nvSpPr>
          <p:cNvPr id="18" name="Rectangle 76"/>
          <p:cNvSpPr>
            <a:spLocks noGrp="1" noChangeArrowheads="1"/>
          </p:cNvSpPr>
          <p:nvPr>
            <p:ph type="sldNum" sz="quarter" idx="12"/>
          </p:nvPr>
        </p:nvSpPr>
        <p:spPr>
          <a:xfrm>
            <a:off x="8737600" y="6535738"/>
            <a:ext cx="2844800" cy="185737"/>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r">
              <a:defRPr sz="1400">
                <a:latin typeface="+mn-lt"/>
              </a:defRPr>
            </a:lvl1pPr>
          </a:lstStyle>
          <a:p>
            <a:fld id="{2DD40269-3E18-49B3-86FA-AAFDE6719A07}"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Rectangle 6"/>
          <p:cNvSpPr>
            <a:spLocks noGrp="1" noChangeArrowheads="1"/>
          </p:cNvSpPr>
          <p:nvPr>
            <p:ph type="sldNum" sz="quarter" idx="10"/>
          </p:nvPr>
        </p:nvSpPr>
        <p:spPr/>
        <p:txBody>
          <a:bodyPr/>
          <a:lstStyle>
            <a:lvl1pPr>
              <a:defRPr/>
            </a:lvl1pPr>
          </a:lstStyle>
          <a:p>
            <a:fld id="{C37930D0-EDB6-4BD9-A324-2B50D70020A3}" type="slidenum">
              <a:rPr lang="zh-CN" altLang="en-US"/>
            </a:fld>
            <a:endParaRPr lang="zh-CN" altLang="en-US"/>
          </a:p>
        </p:txBody>
      </p:sp>
      <p:sp>
        <p:nvSpPr>
          <p:cNvPr id="5" name="Rectangle 108"/>
          <p:cNvSpPr>
            <a:spLocks noGrp="1" noChangeArrowheads="1"/>
          </p:cNvSpPr>
          <p:nvPr>
            <p:ph type="ftr" sz="quarter" idx="11"/>
          </p:nvPr>
        </p:nvSpPr>
        <p:spPr/>
        <p:txBody>
          <a:bodyPr/>
          <a:lstStyle>
            <a:lvl1pPr>
              <a:defRPr/>
            </a:lvl1pPr>
          </a:lstStyle>
          <a:p>
            <a:pPr>
              <a:defRPr/>
            </a:pPr>
            <a:r>
              <a:rPr lang="en-US" altLang="zh-CN"/>
              <a:t>Company Logo</a:t>
            </a:r>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67800" y="107950"/>
            <a:ext cx="2819400" cy="6018213"/>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609600" y="107950"/>
            <a:ext cx="8255000" cy="6018213"/>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Rectangle 6"/>
          <p:cNvSpPr>
            <a:spLocks noGrp="1" noChangeArrowheads="1"/>
          </p:cNvSpPr>
          <p:nvPr>
            <p:ph type="sldNum" sz="quarter" idx="10"/>
          </p:nvPr>
        </p:nvSpPr>
        <p:spPr/>
        <p:txBody>
          <a:bodyPr/>
          <a:lstStyle>
            <a:lvl1pPr>
              <a:defRPr/>
            </a:lvl1pPr>
          </a:lstStyle>
          <a:p>
            <a:fld id="{140EA137-AD38-489E-861B-C82875D56D6B}" type="slidenum">
              <a:rPr lang="zh-CN" altLang="en-US"/>
            </a:fld>
            <a:endParaRPr lang="zh-CN" altLang="en-US"/>
          </a:p>
        </p:txBody>
      </p:sp>
      <p:sp>
        <p:nvSpPr>
          <p:cNvPr id="5" name="Rectangle 108"/>
          <p:cNvSpPr>
            <a:spLocks noGrp="1" noChangeArrowheads="1"/>
          </p:cNvSpPr>
          <p:nvPr>
            <p:ph type="ftr" sz="quarter" idx="11"/>
          </p:nvPr>
        </p:nvSpPr>
        <p:spPr/>
        <p:txBody>
          <a:bodyPr/>
          <a:lstStyle>
            <a:lvl1pPr>
              <a:defRPr/>
            </a:lvl1pPr>
          </a:lstStyle>
          <a:p>
            <a:pPr>
              <a:defRPr/>
            </a:pPr>
            <a:r>
              <a:rPr lang="en-US" altLang="zh-CN"/>
              <a:t>Company Logo</a:t>
            </a:r>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320800" y="107950"/>
            <a:ext cx="10566400" cy="944563"/>
          </a:xfrm>
        </p:spPr>
        <p:txBody>
          <a:bodyPr/>
          <a:lstStyle/>
          <a:p>
            <a:r>
              <a:rPr lang="zh-CN" altLang="en-US" noProof="1"/>
              <a:t>单击此处编辑母版标题样式</a:t>
            </a:r>
            <a:endParaRPr lang="zh-CN" altLang="en-US" noProof="1"/>
          </a:p>
        </p:txBody>
      </p:sp>
      <p:sp>
        <p:nvSpPr>
          <p:cNvPr id="3" name="表格占位符 2"/>
          <p:cNvSpPr>
            <a:spLocks noGrp="1"/>
          </p:cNvSpPr>
          <p:nvPr>
            <p:ph type="tbl" idx="1"/>
          </p:nvPr>
        </p:nvSpPr>
        <p:spPr>
          <a:xfrm>
            <a:off x="609600" y="1371600"/>
            <a:ext cx="10972800" cy="4754563"/>
          </a:xfrm>
        </p:spPr>
        <p:txBody>
          <a:bodyPr/>
          <a:lstStyle/>
          <a:p>
            <a:pPr lvl="0"/>
            <a:endParaRPr lang="zh-CN" altLang="en-US" noProof="0"/>
          </a:p>
        </p:txBody>
      </p:sp>
      <p:sp>
        <p:nvSpPr>
          <p:cNvPr id="4" name="Rectangle 6"/>
          <p:cNvSpPr>
            <a:spLocks noGrp="1" noChangeArrowheads="1"/>
          </p:cNvSpPr>
          <p:nvPr>
            <p:ph type="sldNum" sz="quarter" idx="10"/>
          </p:nvPr>
        </p:nvSpPr>
        <p:spPr/>
        <p:txBody>
          <a:bodyPr/>
          <a:lstStyle>
            <a:lvl1pPr>
              <a:defRPr/>
            </a:lvl1pPr>
          </a:lstStyle>
          <a:p>
            <a:fld id="{EC21193A-B5C4-48BF-B2B3-281284F6053F}" type="slidenum">
              <a:rPr lang="zh-CN" altLang="en-US"/>
            </a:fld>
            <a:endParaRPr lang="zh-CN" altLang="en-US"/>
          </a:p>
        </p:txBody>
      </p:sp>
      <p:sp>
        <p:nvSpPr>
          <p:cNvPr id="5" name="Rectangle 108"/>
          <p:cNvSpPr>
            <a:spLocks noGrp="1" noChangeArrowheads="1"/>
          </p:cNvSpPr>
          <p:nvPr>
            <p:ph type="ftr" sz="quarter" idx="11"/>
          </p:nvPr>
        </p:nvSpPr>
        <p:spPr/>
        <p:txBody>
          <a:bodyPr/>
          <a:lstStyle>
            <a:lvl1pPr>
              <a:defRPr/>
            </a:lvl1pPr>
          </a:lstStyle>
          <a:p>
            <a:pPr>
              <a:defRPr/>
            </a:pPr>
            <a:r>
              <a:rPr lang="en-US" altLang="zh-CN"/>
              <a:t>Company Logo</a:t>
            </a:r>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r>
              <a:rPr lang="zh-CN" altLang="en-US" noProof="1"/>
              <a:t>单击此处编辑母版标题样式</a:t>
            </a:r>
            <a:endParaRPr lang="zh-CN" altLang="en-US" noProof="1"/>
          </a:p>
        </p:txBody>
      </p:sp>
      <p:sp>
        <p:nvSpPr>
          <p:cNvPr id="3" name="文本占位符 2"/>
          <p:cNvSpPr>
            <a:spLocks noGrp="1"/>
          </p:cNvSpPr>
          <p:nvPr>
            <p:ph type="body" sz="half" idx="1"/>
          </p:nvPr>
        </p:nvSpPr>
        <p:spPr>
          <a:xfrm>
            <a:off x="914400" y="1981200"/>
            <a:ext cx="5080000" cy="4114800"/>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剪贴画占位符 3"/>
          <p:cNvSpPr>
            <a:spLocks noGrp="1"/>
          </p:cNvSpPr>
          <p:nvPr>
            <p:ph type="clipArt" sz="half" idx="2"/>
          </p:nvPr>
        </p:nvSpPr>
        <p:spPr>
          <a:xfrm>
            <a:off x="6197600" y="1981200"/>
            <a:ext cx="5080000" cy="4114800"/>
          </a:xfrm>
        </p:spPr>
        <p:txBody>
          <a:bodyPr/>
          <a:lstStyle/>
          <a:p>
            <a:pPr lvl="0"/>
            <a:endParaRPr lang="zh-CN" altLang="en-US" noProof="0"/>
          </a:p>
        </p:txBody>
      </p:sp>
      <p:sp>
        <p:nvSpPr>
          <p:cNvPr id="5" name="Rectangle 6"/>
          <p:cNvSpPr>
            <a:spLocks noGrp="1" noChangeArrowheads="1"/>
          </p:cNvSpPr>
          <p:nvPr>
            <p:ph type="dt" sz="half" idx="10"/>
          </p:nvPr>
        </p:nvSpPr>
        <p:spPr>
          <a:xfrm>
            <a:off x="0" y="0"/>
            <a:ext cx="0" cy="0"/>
          </a:xfrm>
        </p:spPr>
        <p:txBody>
          <a:bodyPr vert="horz" wrap="square" lIns="91440" tIns="45720" rIns="91440" bIns="45720" numCol="1" anchor="t" anchorCtr="0" compatLnSpc="1"/>
          <a:lstStyle>
            <a:lvl1pPr>
              <a:defRPr>
                <a:latin typeface="+mn-lt"/>
                <a:ea typeface="+mn-ea"/>
              </a:defRPr>
            </a:lvl1pPr>
          </a:lstStyle>
          <a:p>
            <a:endParaRPr lang="en-US" altLang="zh-CN"/>
          </a:p>
        </p:txBody>
      </p:sp>
      <p:sp>
        <p:nvSpPr>
          <p:cNvPr id="6" name="Rectangle 7"/>
          <p:cNvSpPr>
            <a:spLocks noGrp="1" noChangeArrowheads="1"/>
          </p:cNvSpPr>
          <p:nvPr>
            <p:ph type="ftr" sz="quarter" idx="11"/>
          </p:nvPr>
        </p:nvSpPr>
        <p:spPr/>
        <p:txBody>
          <a:bodyPr/>
          <a:lstStyle>
            <a:lvl1pPr>
              <a:defRPr/>
            </a:lvl1pPr>
          </a:lstStyle>
          <a:p>
            <a:pPr>
              <a:defRPr/>
            </a:pPr>
            <a:endParaRPr lang="en-US" altLang="zh-CN"/>
          </a:p>
        </p:txBody>
      </p:sp>
      <p:sp>
        <p:nvSpPr>
          <p:cNvPr id="7" name="Rectangle 8"/>
          <p:cNvSpPr>
            <a:spLocks noGrp="1" noChangeArrowheads="1"/>
          </p:cNvSpPr>
          <p:nvPr>
            <p:ph type="sldNum" sz="quarter" idx="12"/>
          </p:nvPr>
        </p:nvSpPr>
        <p:spPr/>
        <p:txBody>
          <a:bodyPr/>
          <a:lstStyle>
            <a:lvl1pPr>
              <a:defRPr/>
            </a:lvl1pPr>
          </a:lstStyle>
          <a:p>
            <a:pPr>
              <a:defRPr/>
            </a:pPr>
            <a:fld id="{556682E9-A7B3-441B-81AE-960DB57B7860}" type="slidenum">
              <a:rPr lang="en-US" altLang="zh-CN"/>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副标题 2"/>
          <p:cNvSpPr txBox="1">
            <a:spLocks noGrp="1"/>
          </p:cNvSpPr>
          <p:nvPr>
            <p:ph type="body" idx="1" hasCustomPrompt="1"/>
            <p:custDataLst>
              <p:tags r:id="rId3"/>
            </p:custDataLst>
          </p:nvPr>
        </p:nvSpPr>
        <p:spPr>
          <a:xfrm>
            <a:off x="2712009" y="3565359"/>
            <a:ext cx="4801908" cy="364490"/>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1500" b="0" i="0" u="none" strike="noStrike" kern="1200" cap="none" spc="0" normalizeH="0" baseline="0" noProof="1" dirty="0">
                <a:solidFill>
                  <a:schemeClr val="tx1">
                    <a:lumMod val="75000"/>
                    <a:lumOff val="25000"/>
                  </a:schemeClr>
                </a:solidFill>
                <a:uFillTx/>
                <a:latin typeface="+mn-lt"/>
                <a:ea typeface="+mn-ea"/>
                <a:cs typeface="+mn-cs"/>
              </a:defRPr>
            </a:lvl1pPr>
            <a:lvl2pPr marL="342900" algn="l" defTabSz="914400" rtl="0" eaLnBrk="1" latinLnBrk="0" hangingPunct="1">
              <a:defRPr sz="1350" kern="1200">
                <a:solidFill>
                  <a:schemeClr val="tx1"/>
                </a:solidFill>
                <a:latin typeface="+mn-lt"/>
                <a:ea typeface="+mn-ea"/>
                <a:cs typeface="+mn-cs"/>
              </a:defRPr>
            </a:lvl2pPr>
            <a:lvl3pPr marL="685800" algn="l" defTabSz="914400" rtl="0" eaLnBrk="1" latinLnBrk="0" hangingPunct="1">
              <a:defRPr sz="1350" kern="1200">
                <a:solidFill>
                  <a:schemeClr val="tx1"/>
                </a:solidFill>
                <a:latin typeface="+mn-lt"/>
                <a:ea typeface="+mn-ea"/>
                <a:cs typeface="+mn-cs"/>
              </a:defRPr>
            </a:lvl3pPr>
            <a:lvl4pPr marL="1028700" algn="l" defTabSz="914400" rtl="0" eaLnBrk="1" latinLnBrk="0" hangingPunct="1">
              <a:defRPr sz="1350" kern="1200">
                <a:solidFill>
                  <a:schemeClr val="tx1"/>
                </a:solidFill>
                <a:latin typeface="+mn-lt"/>
                <a:ea typeface="+mn-ea"/>
                <a:cs typeface="+mn-cs"/>
              </a:defRPr>
            </a:lvl4pPr>
            <a:lvl5pPr marL="1371600" algn="l" defTabSz="914400" rtl="0" eaLnBrk="1" latinLnBrk="0" hangingPunct="1">
              <a:defRPr sz="1350" kern="1200">
                <a:solidFill>
                  <a:schemeClr val="tx1"/>
                </a:solidFill>
                <a:latin typeface="+mn-lt"/>
                <a:ea typeface="+mn-ea"/>
                <a:cs typeface="+mn-cs"/>
              </a:defRPr>
            </a:lvl5pPr>
            <a:lvl6pPr marL="1714500" algn="l" defTabSz="914400" rtl="0" eaLnBrk="1" latinLnBrk="0" hangingPunct="1">
              <a:defRPr sz="1350" kern="1200">
                <a:solidFill>
                  <a:schemeClr val="tx1"/>
                </a:solidFill>
                <a:latin typeface="+mn-lt"/>
                <a:ea typeface="+mn-ea"/>
                <a:cs typeface="+mn-cs"/>
              </a:defRPr>
            </a:lvl6pPr>
            <a:lvl7pPr marL="2057400" algn="l" defTabSz="914400" rtl="0" eaLnBrk="1" latinLnBrk="0" hangingPunct="1">
              <a:defRPr sz="1350" kern="1200">
                <a:solidFill>
                  <a:schemeClr val="tx1"/>
                </a:solidFill>
                <a:latin typeface="+mn-lt"/>
                <a:ea typeface="+mn-ea"/>
                <a:cs typeface="+mn-cs"/>
              </a:defRPr>
            </a:lvl7pPr>
            <a:lvl8pPr marL="2400300" algn="l" defTabSz="914400" rtl="0" eaLnBrk="1" latinLnBrk="0" hangingPunct="1">
              <a:defRPr sz="1350" kern="1200">
                <a:solidFill>
                  <a:schemeClr val="tx1"/>
                </a:solidFill>
                <a:latin typeface="+mn-lt"/>
                <a:ea typeface="+mn-ea"/>
                <a:cs typeface="+mn-cs"/>
              </a:defRPr>
            </a:lvl8pPr>
            <a:lvl9pPr marL="2743200" algn="l" defTabSz="914400" rtl="0" eaLnBrk="1" latinLnBrk="0" hangingPunct="1">
              <a:defRPr sz="1350" kern="1200">
                <a:solidFill>
                  <a:schemeClr val="tx1"/>
                </a:solidFill>
                <a:latin typeface="+mn-lt"/>
                <a:ea typeface="+mn-ea"/>
                <a:cs typeface="+mn-cs"/>
              </a:defRPr>
            </a:lvl9pPr>
          </a:lstStyle>
          <a:p>
            <a:pPr lvl="0"/>
            <a:r>
              <a:rPr>
                <a:sym typeface="+mn-ea"/>
              </a:rPr>
              <a:t>编辑副标题</a:t>
            </a:r>
            <a:endParaRPr>
              <a:sym typeface="+mn-ea"/>
            </a:endParaRPr>
          </a:p>
        </p:txBody>
      </p:sp>
      <p:sp>
        <p:nvSpPr>
          <p:cNvPr id="7" name="标题 1"/>
          <p:cNvSpPr txBox="1">
            <a:spLocks noGrp="1"/>
          </p:cNvSpPr>
          <p:nvPr>
            <p:ph type="ctrTitle" hasCustomPrompt="1"/>
            <p:custDataLst>
              <p:tags r:id="rId4"/>
            </p:custDataLst>
          </p:nvPr>
        </p:nvSpPr>
        <p:spPr>
          <a:xfrm>
            <a:off x="2654481" y="2654769"/>
            <a:ext cx="4916965" cy="733425"/>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zh-CN" sz="3000" b="0" i="0" u="none" strike="noStrike" kern="1200" cap="none" spc="0" normalizeH="0" baseline="0" noProof="1" dirty="0">
                <a:solidFill>
                  <a:schemeClr val="bg1"/>
                </a:solidFill>
                <a:latin typeface="+mj-lt"/>
                <a:ea typeface="+mj-ea"/>
                <a:cs typeface="+mn-cs"/>
              </a:defRPr>
            </a:lvl1pPr>
            <a:lvl2pPr marL="342900" algn="l" defTabSz="914400" rtl="0" eaLnBrk="1" latinLnBrk="0" hangingPunct="1">
              <a:defRPr sz="1350" kern="1200">
                <a:solidFill>
                  <a:schemeClr val="tx1"/>
                </a:solidFill>
                <a:latin typeface="+mn-lt"/>
                <a:ea typeface="+mn-ea"/>
                <a:cs typeface="+mn-cs"/>
              </a:defRPr>
            </a:lvl2pPr>
            <a:lvl3pPr marL="685800" algn="l" defTabSz="914400" rtl="0" eaLnBrk="1" latinLnBrk="0" hangingPunct="1">
              <a:defRPr sz="1350" kern="1200">
                <a:solidFill>
                  <a:schemeClr val="tx1"/>
                </a:solidFill>
                <a:latin typeface="+mn-lt"/>
                <a:ea typeface="+mn-ea"/>
                <a:cs typeface="+mn-cs"/>
              </a:defRPr>
            </a:lvl3pPr>
            <a:lvl4pPr marL="1028700" algn="l" defTabSz="914400" rtl="0" eaLnBrk="1" latinLnBrk="0" hangingPunct="1">
              <a:defRPr sz="1350" kern="1200">
                <a:solidFill>
                  <a:schemeClr val="tx1"/>
                </a:solidFill>
                <a:latin typeface="+mn-lt"/>
                <a:ea typeface="+mn-ea"/>
                <a:cs typeface="+mn-cs"/>
              </a:defRPr>
            </a:lvl4pPr>
            <a:lvl5pPr marL="1371600" algn="l" defTabSz="914400" rtl="0" eaLnBrk="1" latinLnBrk="0" hangingPunct="1">
              <a:defRPr sz="1350" kern="1200">
                <a:solidFill>
                  <a:schemeClr val="tx1"/>
                </a:solidFill>
                <a:latin typeface="+mn-lt"/>
                <a:ea typeface="+mn-ea"/>
                <a:cs typeface="+mn-cs"/>
              </a:defRPr>
            </a:lvl5pPr>
            <a:lvl6pPr marL="1714500" algn="l" defTabSz="914400" rtl="0" eaLnBrk="1" latinLnBrk="0" hangingPunct="1">
              <a:defRPr sz="1350" kern="1200">
                <a:solidFill>
                  <a:schemeClr val="tx1"/>
                </a:solidFill>
                <a:latin typeface="+mn-lt"/>
                <a:ea typeface="+mn-ea"/>
                <a:cs typeface="+mn-cs"/>
              </a:defRPr>
            </a:lvl6pPr>
            <a:lvl7pPr marL="2057400" algn="l" defTabSz="914400" rtl="0" eaLnBrk="1" latinLnBrk="0" hangingPunct="1">
              <a:defRPr sz="1350" kern="1200">
                <a:solidFill>
                  <a:schemeClr val="tx1"/>
                </a:solidFill>
                <a:latin typeface="+mn-lt"/>
                <a:ea typeface="+mn-ea"/>
                <a:cs typeface="+mn-cs"/>
              </a:defRPr>
            </a:lvl7pPr>
            <a:lvl8pPr marL="2400300" algn="l" defTabSz="914400" rtl="0" eaLnBrk="1" latinLnBrk="0" hangingPunct="1">
              <a:defRPr sz="1350" kern="1200">
                <a:solidFill>
                  <a:schemeClr val="tx1"/>
                </a:solidFill>
                <a:latin typeface="+mn-lt"/>
                <a:ea typeface="+mn-ea"/>
                <a:cs typeface="+mn-cs"/>
              </a:defRPr>
            </a:lvl8pPr>
            <a:lvl9pPr marL="2743200" algn="l" defTabSz="914400" rtl="0" eaLnBrk="1" latinLnBrk="0" hangingPunct="1">
              <a:defRPr sz="1350" kern="1200">
                <a:solidFill>
                  <a:schemeClr val="tx1"/>
                </a:solidFill>
                <a:latin typeface="+mn-lt"/>
                <a:ea typeface="+mn-ea"/>
                <a:cs typeface="+mn-cs"/>
              </a:defRPr>
            </a:lvl9pPr>
          </a:lstStyle>
          <a:p>
            <a:pPr lvl="0"/>
            <a:r>
              <a:rPr dirty="0">
                <a:sym typeface="+mn-ea"/>
              </a:rPr>
              <a:t>编辑母版标题</a:t>
            </a:r>
            <a:endParaRPr dirty="0">
              <a:sym typeface="+mn-ea"/>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695960" y="1301749"/>
            <a:ext cx="10800000" cy="487362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
        <p:nvSpPr>
          <p:cNvPr id="7" name="标题 1"/>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showMasterSp="0">
  <p:cSld name="目录">
    <p:bg>
      <p:bgPr>
        <a:solidFill>
          <a:schemeClr val="bg1"/>
        </a:solidFill>
        <a:effectLst/>
      </p:bgPr>
    </p:bg>
    <p:spTree>
      <p:nvGrpSpPr>
        <p:cNvPr id="1" name=""/>
        <p:cNvGrpSpPr/>
        <p:nvPr/>
      </p:nvGrpSpPr>
      <p:grpSpPr>
        <a:xfrm>
          <a:off x="0" y="0"/>
          <a:ext cx="0" cy="0"/>
          <a:chOff x="0" y="0"/>
          <a:chExt cx="0" cy="0"/>
        </a:xfrm>
      </p:grpSpPr>
      <p:sp>
        <p:nvSpPr>
          <p:cNvPr id="5" name="标题 1"/>
          <p:cNvSpPr>
            <a:spLocks noGrp="1"/>
          </p:cNvSpPr>
          <p:nvPr>
            <p:ph type="title" hasCustomPrompt="1"/>
            <p:custDataLst>
              <p:tags r:id="rId2"/>
            </p:custDataLst>
          </p:nvPr>
        </p:nvSpPr>
        <p:spPr>
          <a:xfrm>
            <a:off x="5051107" y="1144320"/>
            <a:ext cx="1977755" cy="1081088"/>
          </a:xfrm>
        </p:spPr>
        <p:txBody>
          <a:bodyPr wrap="square" anchor="b">
            <a:normAutofit/>
          </a:bodyPr>
          <a:lstStyle>
            <a:lvl1pPr algn="ctr">
              <a:defRPr kumimoji="0" lang="zh-CN" altLang="en-US" sz="4500" b="1" i="0" u="none" strike="noStrike" kern="1200" cap="none" spc="0" normalizeH="0" baseline="0" noProof="1">
                <a:solidFill>
                  <a:schemeClr val="accent2">
                    <a:lumMod val="81791"/>
                  </a:schemeClr>
                </a:solidFill>
                <a:latin typeface="+mj-lt"/>
                <a:ea typeface="+mj-ea"/>
                <a:cs typeface="+mn-cs"/>
              </a:defRPr>
            </a:lvl1pPr>
          </a:lstStyle>
          <a:p>
            <a:r>
              <a:rPr lang="zh-CN" altLang="en-US" dirty="0"/>
              <a:t>标题</a:t>
            </a:r>
            <a:endParaRPr lang="zh-CN" altLang="en-US" dirty="0"/>
          </a:p>
        </p:txBody>
      </p:sp>
      <p:sp>
        <p:nvSpPr>
          <p:cNvPr id="9" name="灯片编号占位符 5"/>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7" name="日期占位符 3"/>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solidFill>
          <a:schemeClr val="bg1"/>
        </a:solidFill>
        <a:effectLst/>
      </p:bgPr>
    </p:bg>
    <p:spTree>
      <p:nvGrpSpPr>
        <p:cNvPr id="1" name=""/>
        <p:cNvGrpSpPr/>
        <p:nvPr/>
      </p:nvGrpSpPr>
      <p:grpSpPr>
        <a:xfrm>
          <a:off x="0" y="0"/>
          <a:ext cx="0" cy="0"/>
          <a:chOff x="0" y="0"/>
          <a:chExt cx="0" cy="0"/>
        </a:xfrm>
      </p:grpSpPr>
      <p:pic>
        <p:nvPicPr>
          <p:cNvPr id="7" name="图片 5"/>
          <p:cNvPicPr>
            <a:picLocks noChangeAspect="1"/>
          </p:cNvPicPr>
          <p:nvPr>
            <p:custDataLst>
              <p:tags r:id="rId2"/>
            </p:custDataLst>
          </p:nvPr>
        </p:nvPicPr>
        <p:blipFill>
          <a:blip r:embed="rId3"/>
          <a:stretch>
            <a:fillRect/>
          </a:stretch>
        </p:blipFill>
        <p:spPr>
          <a:xfrm flipH="1" flipV="1">
            <a:off x="-1" y="4259488"/>
            <a:ext cx="3810001" cy="2598512"/>
          </a:xfrm>
          <a:prstGeom prst="rect">
            <a:avLst/>
          </a:prstGeom>
        </p:spPr>
      </p:pic>
      <p:pic>
        <p:nvPicPr>
          <p:cNvPr id="8" name="图片 4"/>
          <p:cNvPicPr>
            <a:picLocks noChangeAspect="1"/>
          </p:cNvPicPr>
          <p:nvPr>
            <p:custDataLst>
              <p:tags r:id="rId4"/>
            </p:custDataLst>
          </p:nvPr>
        </p:nvPicPr>
        <p:blipFill>
          <a:blip r:embed="rId5"/>
          <a:stretch>
            <a:fillRect/>
          </a:stretch>
        </p:blipFill>
        <p:spPr>
          <a:xfrm>
            <a:off x="7553325" y="-1"/>
            <a:ext cx="4638676" cy="3163688"/>
          </a:xfrm>
          <a:prstGeom prst="rect">
            <a:avLst/>
          </a:prstGeom>
        </p:spPr>
      </p:pic>
      <p:sp>
        <p:nvSpPr>
          <p:cNvPr id="9" name="矩形 6"/>
          <p:cNvSpPr/>
          <p:nvPr>
            <p:custDataLst>
              <p:tags r:id="rId6"/>
            </p:custDataLst>
          </p:nvPr>
        </p:nvSpPr>
        <p:spPr>
          <a:xfrm>
            <a:off x="0" y="635"/>
            <a:ext cx="12192000" cy="6857365"/>
          </a:xfrm>
          <a:prstGeom prst="rect">
            <a:avLst/>
          </a:prstGeom>
          <a:solidFill>
            <a:schemeClr val="accent3">
              <a:lumMod val="96253"/>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cs typeface="黑体" panose="02010609060101010101" pitchFamily="49" charset="-122"/>
            </a:endParaRPr>
          </a:p>
        </p:txBody>
      </p:sp>
      <p:sp>
        <p:nvSpPr>
          <p:cNvPr id="19" name="Freeform 244"/>
          <p:cNvSpPr/>
          <p:nvPr>
            <p:custDataLst>
              <p:tags r:id="rId7"/>
            </p:custDataLst>
          </p:nvPr>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chemeClr val="accent3">
              <a:lumMod val="25528"/>
            </a:schemeClr>
          </a:solidFill>
          <a:ln>
            <a:solidFill>
              <a:schemeClr val="accent3">
                <a:lumMod val="25528"/>
              </a:schemeClr>
            </a:solidFill>
          </a:ln>
        </p:spPr>
        <p:txBody>
          <a:bodyPr/>
          <a:lstStyle/>
          <a:p>
            <a:pPr eaLnBrk="1" fontAlgn="auto" hangingPunct="1">
              <a:lnSpc>
                <a:spcPct val="120000"/>
              </a:lnSpc>
              <a:spcBef>
                <a:spcPts val="0"/>
              </a:spcBef>
              <a:spcAft>
                <a:spcPts val="0"/>
              </a:spcAft>
              <a:defRPr/>
            </a:pPr>
            <a:endParaRPr lang="en-US" sz="135" b="0" kern="0">
              <a:solidFill>
                <a:prstClr val="black"/>
              </a:solidFill>
              <a:cs typeface="黑体" panose="02010609060101010101" pitchFamily="49" charset="-122"/>
              <a:sym typeface="黑体" panose="02010609060101010101" pitchFamily="49" charset="-122"/>
            </a:endParaRPr>
          </a:p>
        </p:txBody>
      </p:sp>
      <p:sp>
        <p:nvSpPr>
          <p:cNvPr id="14" name="灯片编号占位符 6"/>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3" name="页脚占位符 5"/>
          <p:cNvSpPr>
            <a:spLocks noGrp="1"/>
          </p:cNvSpPr>
          <p:nvPr>
            <p:ph type="ftr" sz="quarter" idx="11"/>
            <p:custDataLst>
              <p:tags r:id="rId9"/>
            </p:custDataLst>
          </p:nvPr>
        </p:nvSpPr>
        <p:spPr/>
        <p:txBody>
          <a:bodyPr/>
          <a:lstStyle/>
          <a:p>
            <a:endParaRPr lang="zh-CN" altLang="en-US"/>
          </a:p>
        </p:txBody>
      </p:sp>
      <p:sp>
        <p:nvSpPr>
          <p:cNvPr id="12" name="日期占位符 4"/>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11" name="标题 1"/>
          <p:cNvSpPr>
            <a:spLocks noGrp="1"/>
          </p:cNvSpPr>
          <p:nvPr>
            <p:ph type="title" hasCustomPrompt="1"/>
            <p:custDataLst>
              <p:tags r:id="rId11"/>
            </p:custDataLst>
          </p:nvPr>
        </p:nvSpPr>
        <p:spPr>
          <a:xfrm>
            <a:off x="3553460" y="3056533"/>
            <a:ext cx="4093845" cy="1508125"/>
          </a:xfrm>
        </p:spPr>
        <p:txBody>
          <a:bodyPr wrap="square" anchor="ctr" anchorCtr="0">
            <a:normAutofit/>
          </a:bodyPr>
          <a:lstStyle>
            <a:lvl1pPr algn="r">
              <a:lnSpc>
                <a:spcPct val="100000"/>
              </a:lnSpc>
              <a:defRPr kumimoji="0" lang="zh-CN" altLang="en-US" sz="3750" b="1" i="0" u="none" strike="noStrike" kern="1200" cap="none" spc="0" normalizeH="0" baseline="0" noProof="1" dirty="0">
                <a:solidFill>
                  <a:schemeClr val="accent3">
                    <a:lumMod val="44964"/>
                  </a:schemeClr>
                </a:solidFill>
                <a:latin typeface="+mj-lt"/>
                <a:ea typeface="+mj-ea"/>
                <a:cs typeface="+mn-ea"/>
                <a:sym typeface="黑体" panose="02010609060101010101" pitchFamily="49" charset="-122"/>
              </a:defRPr>
            </a:lvl1pPr>
          </a:lstStyle>
          <a:p>
            <a:r>
              <a:rPr lang="zh-CN" altLang="en-US" dirty="0"/>
              <a:t>编辑母版标题</a:t>
            </a:r>
            <a:endParaRPr lang="zh-CN" altLang="en-US" dirty="0"/>
          </a:p>
        </p:txBody>
      </p:sp>
      <p:sp>
        <p:nvSpPr>
          <p:cNvPr id="10" name="节编号 3"/>
          <p:cNvSpPr>
            <a:spLocks noGrp="1" noChangeAspect="1"/>
          </p:cNvSpPr>
          <p:nvPr>
            <p:ph type="body" sz="quarter" idx="13" hasCustomPrompt="1"/>
            <p:custDataLst>
              <p:tags r:id="rId12"/>
            </p:custDataLst>
          </p:nvPr>
        </p:nvSpPr>
        <p:spPr>
          <a:xfrm>
            <a:off x="8037831" y="3306595"/>
            <a:ext cx="1008000" cy="1008000"/>
          </a:xfrm>
          <a:prstGeom prst="ellipse">
            <a:avLst/>
          </a:prstGeom>
          <a:solidFill>
            <a:schemeClr val="accent1"/>
          </a:solidFill>
          <a:ln w="12700">
            <a:solidFill>
              <a:srgbClr val="FFFFFF"/>
            </a:solidFill>
          </a:ln>
        </p:spPr>
        <p:txBody>
          <a:bodyPr wrap="none" lIns="0" tIns="0" rIns="0" bIns="0" anchor="ctr" anchorCtr="0">
            <a:noAutofit/>
          </a:bodyPr>
          <a:lstStyle>
            <a:lvl1pPr marL="0" indent="0" algn="ctr">
              <a:lnSpc>
                <a:spcPct val="100000"/>
              </a:lnSpc>
              <a:buNone/>
              <a:defRPr sz="2700" b="1">
                <a:ln>
                  <a:noFill/>
                </a:ln>
                <a:solidFill>
                  <a:schemeClr val="lt1">
                    <a:lumMod val="100000"/>
                  </a:schemeClr>
                </a:solidFill>
              </a:defRPr>
            </a:lvl1pPr>
          </a:lstStyle>
          <a:p>
            <a:pPr lvl="0"/>
            <a:r>
              <a:rPr lang="zh-CN" altLang="en-US" dirty="0"/>
              <a:t>节编号</a:t>
            </a:r>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custDataLst>
              <p:tags r:id="rId2"/>
            </p:custDataLst>
          </p:nvPr>
        </p:nvSpPr>
        <p:spPr>
          <a:xfrm>
            <a:off x="695960" y="1301750"/>
            <a:ext cx="5323840" cy="48758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3"/>
            </p:custDataLst>
          </p:nvPr>
        </p:nvSpPr>
        <p:spPr>
          <a:xfrm>
            <a:off x="6172200" y="1301750"/>
            <a:ext cx="5323840" cy="48758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8" name="标题 1"/>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5960" y="1301750"/>
            <a:ext cx="5323840" cy="411303"/>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3"/>
            </p:custDataLst>
          </p:nvPr>
        </p:nvSpPr>
        <p:spPr>
          <a:xfrm>
            <a:off x="695960" y="1875099"/>
            <a:ext cx="5323840" cy="43002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custDataLst>
              <p:tags r:id="rId4"/>
            </p:custDataLst>
          </p:nvPr>
        </p:nvSpPr>
        <p:spPr>
          <a:xfrm>
            <a:off x="6172200" y="1301750"/>
            <a:ext cx="5323840" cy="411303"/>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5"/>
            </p:custDataLst>
          </p:nvPr>
        </p:nvSpPr>
        <p:spPr>
          <a:xfrm>
            <a:off x="6172200" y="1875099"/>
            <a:ext cx="5323840" cy="43002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10" name="标题 1"/>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Rectangle 6"/>
          <p:cNvSpPr>
            <a:spLocks noGrp="1" noChangeArrowheads="1"/>
          </p:cNvSpPr>
          <p:nvPr>
            <p:ph type="sldNum" sz="quarter" idx="10"/>
          </p:nvPr>
        </p:nvSpPr>
        <p:spPr/>
        <p:txBody>
          <a:bodyPr/>
          <a:lstStyle>
            <a:lvl1pPr>
              <a:defRPr/>
            </a:lvl1pPr>
          </a:lstStyle>
          <a:p>
            <a:fld id="{A645450D-96FA-4156-99D4-7D9E68D44576}" type="slidenum">
              <a:rPr lang="zh-CN" altLang="en-US"/>
            </a:fld>
            <a:endParaRPr lang="zh-CN" altLang="en-US"/>
          </a:p>
        </p:txBody>
      </p:sp>
      <p:sp>
        <p:nvSpPr>
          <p:cNvPr id="5" name="Rectangle 108"/>
          <p:cNvSpPr>
            <a:spLocks noGrp="1" noChangeArrowheads="1"/>
          </p:cNvSpPr>
          <p:nvPr>
            <p:ph type="ftr" sz="quarter" idx="11"/>
          </p:nvPr>
        </p:nvSpPr>
        <p:spPr/>
        <p:txBody>
          <a:bodyPr/>
          <a:lstStyle>
            <a:lvl1pPr>
              <a:defRPr/>
            </a:lvl1pPr>
          </a:lstStyle>
          <a:p>
            <a:pPr>
              <a:defRPr/>
            </a:pPr>
            <a:r>
              <a:rPr lang="en-US" altLang="zh-CN"/>
              <a:t>Company Logo</a:t>
            </a:r>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标题 1"/>
          <p:cNvSpPr>
            <a:spLocks noGrp="1"/>
          </p:cNvSpPr>
          <p:nvPr>
            <p:ph type="title"/>
            <p:custDataLst>
              <p:tags r:id="rId5"/>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bg>
      <p:bgPr>
        <a:noFill/>
        <a:effectLst/>
      </p:bgPr>
    </p:bg>
    <p:spTree>
      <p:nvGrpSpPr>
        <p:cNvPr id="1" name=""/>
        <p:cNvGrpSpPr/>
        <p:nvPr/>
      </p:nvGrpSpPr>
      <p:grpSpPr>
        <a:xfrm>
          <a:off x="0" y="0"/>
          <a:ext cx="0" cy="0"/>
          <a:chOff x="0" y="0"/>
          <a:chExt cx="0" cy="0"/>
        </a:xfrm>
      </p:grpSpPr>
      <p:sp>
        <p:nvSpPr>
          <p:cNvPr id="7" name="文本框 6"/>
          <p:cNvSpPr txBox="1"/>
          <p:nvPr userDrawn="1"/>
        </p:nvSpPr>
        <p:spPr>
          <a:xfrm>
            <a:off x="7977505" y="1679575"/>
            <a:ext cx="4064000" cy="368300"/>
          </a:xfrm>
          <a:prstGeom prst="rect">
            <a:avLst/>
          </a:prstGeom>
          <a:noFill/>
        </p:spPr>
        <p:txBody>
          <a:bodyPr wrap="square" rtlCol="0">
            <a:spAutoFit/>
          </a:bodyPr>
          <a:p>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仅内容">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695960" y="360045"/>
            <a:ext cx="10801985" cy="581787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标题和副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Text Placeholder 5"/>
          <p:cNvSpPr>
            <a:spLocks noGrp="1"/>
          </p:cNvSpPr>
          <p:nvPr>
            <p:ph type="body" idx="13" hasCustomPrompt="1"/>
            <p:custDataLst>
              <p:tags r:id="rId5"/>
            </p:custDataLst>
          </p:nvPr>
        </p:nvSpPr>
        <p:spPr>
          <a:xfrm>
            <a:off x="695960" y="1301750"/>
            <a:ext cx="10799088" cy="405553"/>
          </a:xfrm>
        </p:spPr>
        <p:txBody>
          <a:bodyPr/>
          <a:lstStyle>
            <a:lvl5pPr>
              <a:buNone/>
              <a:defRPr/>
            </a:lvl5pPr>
          </a:lstStyle>
          <a:p>
            <a:pPr lvl="0"/>
            <a:r>
              <a:rPr lang="zh-CN" altLang="en-US"/>
              <a:t>单击此处编辑副标题</a:t>
            </a:r>
            <a:endParaRPr lang="zh-CN" altLang="en-US"/>
          </a:p>
        </p:txBody>
      </p:sp>
      <p:sp>
        <p:nvSpPr>
          <p:cNvPr id="7" name="标题 1"/>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blipFill rotWithShape="1">
          <a:blip r:embed="rId2"/>
          <a:stretch>
            <a:fillRect b="-23000"/>
          </a:stretch>
        </a:blipFill>
        <a:effectLst/>
      </p:bgPr>
    </p:bg>
    <p:spTree>
      <p:nvGrpSpPr>
        <p:cNvPr id="1" name=""/>
        <p:cNvGrpSpPr/>
        <p:nvPr/>
      </p:nvGrpSpPr>
      <p:grpSpPr>
        <a:xfrm>
          <a:off x="0" y="0"/>
          <a:ext cx="0" cy="0"/>
          <a:chOff x="0" y="0"/>
          <a:chExt cx="0" cy="0"/>
        </a:xfrm>
      </p:grpSpPr>
      <p:pic>
        <p:nvPicPr>
          <p:cNvPr id="6" name="图片 5"/>
          <p:cNvPicPr>
            <a:picLocks noChangeAspect="1"/>
          </p:cNvPicPr>
          <p:nvPr>
            <p:custDataLst>
              <p:tags r:id="rId3"/>
            </p:custDataLst>
          </p:nvPr>
        </p:nvPicPr>
        <p:blipFill>
          <a:blip r:embed="rId4"/>
          <a:stretch>
            <a:fillRect/>
          </a:stretch>
        </p:blipFill>
        <p:spPr>
          <a:xfrm flipH="1" flipV="1">
            <a:off x="-1" y="4259488"/>
            <a:ext cx="3810001" cy="2598512"/>
          </a:xfrm>
          <a:prstGeom prst="rect">
            <a:avLst/>
          </a:prstGeom>
        </p:spPr>
      </p:pic>
      <p:pic>
        <p:nvPicPr>
          <p:cNvPr id="7" name="图片 4"/>
          <p:cNvPicPr>
            <a:picLocks noChangeAspect="1"/>
          </p:cNvPicPr>
          <p:nvPr>
            <p:custDataLst>
              <p:tags r:id="rId5"/>
            </p:custDataLst>
          </p:nvPr>
        </p:nvPicPr>
        <p:blipFill>
          <a:blip r:embed="rId6"/>
          <a:stretch>
            <a:fillRect/>
          </a:stretch>
        </p:blipFill>
        <p:spPr>
          <a:xfrm>
            <a:off x="7553325" y="-1"/>
            <a:ext cx="4638676" cy="3163688"/>
          </a:xfrm>
          <a:prstGeom prst="rect">
            <a:avLst/>
          </a:prstGeom>
        </p:spPr>
      </p:pic>
      <p:sp>
        <p:nvSpPr>
          <p:cNvPr id="8" name="矩形 6"/>
          <p:cNvSpPr/>
          <p:nvPr>
            <p:custDataLst>
              <p:tags r:id="rId7"/>
            </p:custDataLst>
          </p:nvPr>
        </p:nvSpPr>
        <p:spPr>
          <a:xfrm>
            <a:off x="0" y="635"/>
            <a:ext cx="12192000" cy="6857365"/>
          </a:xfrm>
          <a:prstGeom prst="rect">
            <a:avLst/>
          </a:prstGeom>
          <a:solidFill>
            <a:schemeClr val="accent3">
              <a:lumMod val="96253"/>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cs typeface="黑体" panose="02010609060101010101" pitchFamily="49" charset="-122"/>
            </a:endParaRPr>
          </a:p>
        </p:txBody>
      </p:sp>
      <p:sp>
        <p:nvSpPr>
          <p:cNvPr id="19" name="Freeform 244"/>
          <p:cNvSpPr/>
          <p:nvPr>
            <p:custDataLst>
              <p:tags r:id="rId8"/>
            </p:custDataLst>
          </p:nvPr>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chemeClr val="accent3">
              <a:lumMod val="25528"/>
            </a:schemeClr>
          </a:solidFill>
          <a:ln>
            <a:solidFill>
              <a:schemeClr val="accent3">
                <a:lumMod val="25528"/>
              </a:schemeClr>
            </a:solidFill>
          </a:ln>
        </p:spPr>
        <p:txBody>
          <a:bodyPr/>
          <a:lstStyle/>
          <a:p>
            <a:pPr eaLnBrk="1" fontAlgn="auto" hangingPunct="1">
              <a:lnSpc>
                <a:spcPct val="120000"/>
              </a:lnSpc>
              <a:spcBef>
                <a:spcPts val="0"/>
              </a:spcBef>
              <a:spcAft>
                <a:spcPts val="0"/>
              </a:spcAft>
              <a:defRPr/>
            </a:pPr>
            <a:endParaRPr lang="en-US" sz="135" b="0" kern="0">
              <a:solidFill>
                <a:prstClr val="black"/>
              </a:solidFill>
              <a:cs typeface="黑体" panose="02010609060101010101" pitchFamily="49" charset="-122"/>
              <a:sym typeface="黑体" panose="02010609060101010101" pitchFamily="49" charset="-122"/>
            </a:endParaRPr>
          </a:p>
        </p:txBody>
      </p:sp>
      <p:sp>
        <p:nvSpPr>
          <p:cNvPr id="10" name="署名占位符 10"/>
          <p:cNvSpPr>
            <a:spLocks noGrp="1"/>
          </p:cNvSpPr>
          <p:nvPr>
            <p:ph type="body" sz="quarter" idx="17" hasCustomPrompt="1"/>
            <p:custDataLst>
              <p:tags r:id="rId9"/>
            </p:custDataLst>
          </p:nvPr>
        </p:nvSpPr>
        <p:spPr>
          <a:xfrm>
            <a:off x="4315988" y="4053135"/>
            <a:ext cx="2340000" cy="468000"/>
          </a:xfrm>
          <a:prstGeom prst="roundRect">
            <a:avLst>
              <a:gd name="adj" fmla="val 50000"/>
            </a:avLst>
          </a:prstGeom>
          <a:ln w="12700">
            <a:solidFill>
              <a:schemeClr val="lt1">
                <a:lumMod val="100000"/>
              </a:schemeClr>
            </a:solid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71755" tIns="18000" rIns="71755" bIns="18000" numCol="1" spcCol="0" rtlCol="0" fromWordArt="0" anchor="ctr" anchorCtr="0" forceAA="0" compatLnSpc="1">
            <a:normAutofit/>
          </a:bodyPr>
          <a:lstStyle>
            <a:defPPr>
              <a:defRPr lang="zh-CN"/>
            </a:defPPr>
            <a:lvl1pPr marL="0" marR="0" algn="ctr" defTabSz="914400" rtl="0" eaLnBrk="1" fontAlgn="auto" latinLnBrk="0" hangingPunct="1">
              <a:lnSpc>
                <a:spcPct val="100000"/>
              </a:lnSpc>
              <a:buClrTx/>
              <a:buSzTx/>
              <a:buFontTx/>
              <a:buNone/>
              <a:defRPr kumimoji="0" lang="zh-CN" altLang="en-US" sz="1350" b="1" i="0" u="none" strike="noStrike" kern="1200" cap="none" spc="0" normalizeH="0" baseline="0" noProof="1" dirty="0">
                <a:solidFill>
                  <a:schemeClr val="lt1"/>
                </a:solidFill>
                <a:latin typeface="+mn-ea"/>
                <a:ea typeface="+mn-ea"/>
                <a:cs typeface="+mn-cs"/>
              </a:defRPr>
            </a:lvl1pPr>
            <a:lvl2pPr marL="342900" algn="l" defTabSz="914400" rtl="0" eaLnBrk="1" latinLnBrk="0" hangingPunct="1">
              <a:defRPr sz="1350" kern="1200">
                <a:solidFill>
                  <a:schemeClr val="lt1"/>
                </a:solidFill>
                <a:latin typeface="+mn-lt"/>
                <a:ea typeface="+mn-ea"/>
                <a:cs typeface="+mn-cs"/>
              </a:defRPr>
            </a:lvl2pPr>
            <a:lvl3pPr marL="685800" algn="l" defTabSz="914400" rtl="0" eaLnBrk="1" latinLnBrk="0" hangingPunct="1">
              <a:defRPr sz="1350" kern="1200">
                <a:solidFill>
                  <a:schemeClr val="lt1"/>
                </a:solidFill>
                <a:latin typeface="+mn-lt"/>
                <a:ea typeface="+mn-ea"/>
                <a:cs typeface="+mn-cs"/>
              </a:defRPr>
            </a:lvl3pPr>
            <a:lvl4pPr marL="1028700" algn="l" defTabSz="914400" rtl="0" eaLnBrk="1" latinLnBrk="0" hangingPunct="1">
              <a:defRPr sz="1350" kern="1200">
                <a:solidFill>
                  <a:schemeClr val="lt1"/>
                </a:solidFill>
                <a:latin typeface="+mn-lt"/>
                <a:ea typeface="+mn-ea"/>
                <a:cs typeface="+mn-cs"/>
              </a:defRPr>
            </a:lvl4pPr>
            <a:lvl5pPr marL="1371600" algn="l" defTabSz="914400" rtl="0" eaLnBrk="1" latinLnBrk="0" hangingPunct="1">
              <a:defRPr sz="1350" kern="1200">
                <a:solidFill>
                  <a:schemeClr val="lt1"/>
                </a:solidFill>
                <a:latin typeface="+mn-lt"/>
                <a:ea typeface="+mn-ea"/>
                <a:cs typeface="+mn-cs"/>
              </a:defRPr>
            </a:lvl5pPr>
            <a:lvl6pPr marL="1714500" algn="l" defTabSz="914400" rtl="0" eaLnBrk="1" latinLnBrk="0" hangingPunct="1">
              <a:defRPr sz="1350" kern="1200">
                <a:solidFill>
                  <a:schemeClr val="lt1"/>
                </a:solidFill>
                <a:latin typeface="+mn-lt"/>
                <a:ea typeface="+mn-ea"/>
                <a:cs typeface="+mn-cs"/>
              </a:defRPr>
            </a:lvl6pPr>
            <a:lvl7pPr marL="2057400" algn="l" defTabSz="914400" rtl="0" eaLnBrk="1" latinLnBrk="0" hangingPunct="1">
              <a:defRPr sz="1350" kern="1200">
                <a:solidFill>
                  <a:schemeClr val="lt1"/>
                </a:solidFill>
                <a:latin typeface="+mn-lt"/>
                <a:ea typeface="+mn-ea"/>
                <a:cs typeface="+mn-cs"/>
              </a:defRPr>
            </a:lvl7pPr>
            <a:lvl8pPr marL="2400300" algn="l" defTabSz="914400" rtl="0" eaLnBrk="1" latinLnBrk="0" hangingPunct="1">
              <a:defRPr sz="1350" kern="1200">
                <a:solidFill>
                  <a:schemeClr val="lt1"/>
                </a:solidFill>
                <a:latin typeface="+mn-lt"/>
                <a:ea typeface="+mn-ea"/>
                <a:cs typeface="+mn-cs"/>
              </a:defRPr>
            </a:lvl8pPr>
            <a:lvl9pPr marL="2743200" algn="l" defTabSz="914400" rtl="0" eaLnBrk="1" latinLnBrk="0" hangingPunct="1">
              <a:defRPr sz="1350" kern="1200">
                <a:solidFill>
                  <a:schemeClr val="lt1"/>
                </a:solidFill>
                <a:latin typeface="+mn-lt"/>
                <a:ea typeface="+mn-ea"/>
                <a:cs typeface="+mn-cs"/>
              </a:defRPr>
            </a:lvl9pPr>
          </a:lstStyle>
          <a:p>
            <a:pPr lvl="0"/>
            <a:r>
              <a:rPr>
                <a:sym typeface="+mn-ea"/>
              </a:rPr>
              <a:t>署名</a:t>
            </a:r>
            <a:endParaRPr>
              <a:sym typeface="+mn-ea"/>
            </a:endParaRPr>
          </a:p>
        </p:txBody>
      </p:sp>
      <p:sp>
        <p:nvSpPr>
          <p:cNvPr id="9" name="标题 6"/>
          <p:cNvSpPr txBox="1">
            <a:spLocks noGrp="1"/>
          </p:cNvSpPr>
          <p:nvPr>
            <p:ph type="ctrTitle" hasCustomPrompt="1"/>
            <p:custDataLst>
              <p:tags r:id="rId10"/>
            </p:custDataLst>
          </p:nvPr>
        </p:nvSpPr>
        <p:spPr>
          <a:xfrm>
            <a:off x="2502535" y="2337435"/>
            <a:ext cx="5968365" cy="1524635"/>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6600" b="1" i="0" u="none" strike="noStrike" kern="1200" cap="none" spc="0" normalizeH="0" baseline="0" noProof="1" dirty="0">
                <a:solidFill>
                  <a:schemeClr val="bg1"/>
                </a:solidFill>
                <a:effectLst>
                  <a:outerShdw blurRad="50800" dist="38100" dir="5400000" algn="t" rotWithShape="0">
                    <a:prstClr val="black">
                      <a:alpha val="40000"/>
                    </a:prstClr>
                  </a:outerShdw>
                </a:effectLst>
                <a:uFillTx/>
                <a:latin typeface="+mj-lt"/>
                <a:ea typeface="+mj-ea"/>
                <a:cs typeface="黑体" panose="02010609060101010101" pitchFamily="49" charset="-122"/>
              </a:defRPr>
            </a:lvl1pPr>
            <a:lvl2pPr marL="342900" algn="l" defTabSz="914400" rtl="0" eaLnBrk="1" latinLnBrk="0" hangingPunct="1">
              <a:defRPr sz="1350" kern="1200">
                <a:solidFill>
                  <a:schemeClr val="tx1"/>
                </a:solidFill>
                <a:latin typeface="+mn-lt"/>
                <a:ea typeface="+mn-ea"/>
                <a:cs typeface="+mn-cs"/>
              </a:defRPr>
            </a:lvl2pPr>
            <a:lvl3pPr marL="685800" algn="l" defTabSz="914400" rtl="0" eaLnBrk="1" latinLnBrk="0" hangingPunct="1">
              <a:defRPr sz="1350" kern="1200">
                <a:solidFill>
                  <a:schemeClr val="tx1"/>
                </a:solidFill>
                <a:latin typeface="+mn-lt"/>
                <a:ea typeface="+mn-ea"/>
                <a:cs typeface="+mn-cs"/>
              </a:defRPr>
            </a:lvl3pPr>
            <a:lvl4pPr marL="1028700" algn="l" defTabSz="914400" rtl="0" eaLnBrk="1" latinLnBrk="0" hangingPunct="1">
              <a:defRPr sz="1350" kern="1200">
                <a:solidFill>
                  <a:schemeClr val="tx1"/>
                </a:solidFill>
                <a:latin typeface="+mn-lt"/>
                <a:ea typeface="+mn-ea"/>
                <a:cs typeface="+mn-cs"/>
              </a:defRPr>
            </a:lvl4pPr>
            <a:lvl5pPr marL="1371600" algn="l" defTabSz="914400" rtl="0" eaLnBrk="1" latinLnBrk="0" hangingPunct="1">
              <a:defRPr sz="1350" kern="1200">
                <a:solidFill>
                  <a:schemeClr val="tx1"/>
                </a:solidFill>
                <a:latin typeface="+mn-lt"/>
                <a:ea typeface="+mn-ea"/>
                <a:cs typeface="+mn-cs"/>
              </a:defRPr>
            </a:lvl5pPr>
            <a:lvl6pPr marL="1714500" algn="l" defTabSz="914400" rtl="0" eaLnBrk="1" latinLnBrk="0" hangingPunct="1">
              <a:defRPr sz="1350" kern="1200">
                <a:solidFill>
                  <a:schemeClr val="tx1"/>
                </a:solidFill>
                <a:latin typeface="+mn-lt"/>
                <a:ea typeface="+mn-ea"/>
                <a:cs typeface="+mn-cs"/>
              </a:defRPr>
            </a:lvl6pPr>
            <a:lvl7pPr marL="2057400" algn="l" defTabSz="914400" rtl="0" eaLnBrk="1" latinLnBrk="0" hangingPunct="1">
              <a:defRPr sz="1350" kern="1200">
                <a:solidFill>
                  <a:schemeClr val="tx1"/>
                </a:solidFill>
                <a:latin typeface="+mn-lt"/>
                <a:ea typeface="+mn-ea"/>
                <a:cs typeface="+mn-cs"/>
              </a:defRPr>
            </a:lvl7pPr>
            <a:lvl8pPr marL="2400300" algn="l" defTabSz="914400" rtl="0" eaLnBrk="1" latinLnBrk="0" hangingPunct="1">
              <a:defRPr sz="1350" kern="1200">
                <a:solidFill>
                  <a:schemeClr val="tx1"/>
                </a:solidFill>
                <a:latin typeface="+mn-lt"/>
                <a:ea typeface="+mn-ea"/>
                <a:cs typeface="+mn-cs"/>
              </a:defRPr>
            </a:lvl8pPr>
            <a:lvl9pPr marL="2743200" algn="l" defTabSz="914400" rtl="0" eaLnBrk="1" latinLnBrk="0" hangingPunct="1">
              <a:defRPr sz="1350" kern="1200">
                <a:solidFill>
                  <a:schemeClr val="tx1"/>
                </a:solidFill>
                <a:latin typeface="+mn-lt"/>
                <a:ea typeface="+mn-ea"/>
                <a:cs typeface="+mn-cs"/>
              </a:defRPr>
            </a:lvl9pPr>
          </a:lstStyle>
          <a:p>
            <a:pPr lvl="0"/>
            <a:r>
              <a:rPr dirty="0">
                <a:sym typeface="+mn-ea"/>
              </a:rPr>
              <a:t>编辑标题</a:t>
            </a:r>
            <a:endParaRPr dirty="0">
              <a:sym typeface="+mn-ea"/>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pitchFamily="49"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pitchFamily="49"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pitchFamily="49" charset="-122"/>
                <a:ea typeface="黑体" panose="02010609060101010101" pitchFamily="49" charset="-122"/>
                <a:cs typeface="黑体" panose="02010609060101010101" pitchFamily="49" charset="-122"/>
              </a:rPr>
              <a:t>&lt;&lt;&lt;&lt;&lt;&lt;&lt;&lt;&lt;&lt;&lt;&lt;&lt;&lt;&lt;&lt;&lt;&lt;&lt;&lt;&lt;&lt;&lt;&lt;&lt;&lt;&lt;&lt;&lt;&lt;&lt;&lt;&lt;&lt;&lt;</a:t>
            </a:r>
            <a:endParaRPr lang="en-US" altLang="zh-CN" sz="16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pitchFamily="49" charset="-122"/>
                <a:ea typeface="黑体" panose="02010609060101010101" pitchFamily="49" charset="-122"/>
                <a:cs typeface="黑体" panose="02010609060101010101" pitchFamily="49" charset="-122"/>
              </a:rPr>
              <a:t>&lt;&lt;&lt;&lt;&lt;&lt;&lt;&lt;&lt;&lt;&lt;&lt;&lt;&lt;&lt;&lt;&lt;&lt;&lt;&lt;&lt;&lt;&lt;&lt;&lt;&lt;&lt;&lt;&lt;&lt;&lt;&lt;&lt;&lt;&lt;</a:t>
            </a:r>
            <a:endParaRPr lang="en-US" altLang="zh-CN" sz="16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pitchFamily="49"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endParaRPr lang="zh-CN" altLang="en-US" noProof="1"/>
          </a:p>
        </p:txBody>
      </p:sp>
      <p:sp>
        <p:nvSpPr>
          <p:cNvPr id="4" name="Rectangle 6"/>
          <p:cNvSpPr>
            <a:spLocks noGrp="1" noChangeArrowheads="1"/>
          </p:cNvSpPr>
          <p:nvPr>
            <p:ph type="sldNum" sz="quarter" idx="10"/>
          </p:nvPr>
        </p:nvSpPr>
        <p:spPr/>
        <p:txBody>
          <a:bodyPr/>
          <a:lstStyle>
            <a:lvl1pPr>
              <a:defRPr/>
            </a:lvl1pPr>
          </a:lstStyle>
          <a:p>
            <a:fld id="{98A85C67-C331-476C-8FE9-5C68A35A95A4}" type="slidenum">
              <a:rPr lang="zh-CN" altLang="en-US"/>
            </a:fld>
            <a:endParaRPr lang="zh-CN" altLang="en-US"/>
          </a:p>
        </p:txBody>
      </p:sp>
      <p:sp>
        <p:nvSpPr>
          <p:cNvPr id="5" name="Rectangle 108"/>
          <p:cNvSpPr>
            <a:spLocks noGrp="1" noChangeArrowheads="1"/>
          </p:cNvSpPr>
          <p:nvPr>
            <p:ph type="ftr" sz="quarter" idx="11"/>
          </p:nvPr>
        </p:nvSpPr>
        <p:spPr/>
        <p:txBody>
          <a:bodyPr/>
          <a:lstStyle>
            <a:lvl1pPr>
              <a:defRPr/>
            </a:lvl1pPr>
          </a:lstStyle>
          <a:p>
            <a:pPr>
              <a:defRPr/>
            </a:pPr>
            <a:r>
              <a:rPr lang="en-US" altLang="zh-CN"/>
              <a:t>Company Logo</a:t>
            </a:r>
            <a:endParaRPr lang="en-US"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_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pitchFamily="49"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pitchFamily="49" charset="-122"/>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2_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609600" y="1371600"/>
            <a:ext cx="5384800" cy="4754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197600" y="1371600"/>
            <a:ext cx="5384800" cy="4754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Rectangle 6"/>
          <p:cNvSpPr>
            <a:spLocks noGrp="1" noChangeArrowheads="1"/>
          </p:cNvSpPr>
          <p:nvPr>
            <p:ph type="sldNum" sz="quarter" idx="10"/>
          </p:nvPr>
        </p:nvSpPr>
        <p:spPr/>
        <p:txBody>
          <a:bodyPr/>
          <a:lstStyle>
            <a:lvl1pPr>
              <a:defRPr/>
            </a:lvl1pPr>
          </a:lstStyle>
          <a:p>
            <a:fld id="{D8EAC3CA-4E8D-4886-BAD7-4FB9FB79413D}" type="slidenum">
              <a:rPr lang="zh-CN" altLang="en-US"/>
            </a:fld>
            <a:endParaRPr lang="zh-CN" altLang="en-US"/>
          </a:p>
        </p:txBody>
      </p:sp>
      <p:sp>
        <p:nvSpPr>
          <p:cNvPr id="6" name="Rectangle 108"/>
          <p:cNvSpPr>
            <a:spLocks noGrp="1" noChangeArrowheads="1"/>
          </p:cNvSpPr>
          <p:nvPr>
            <p:ph type="ftr" sz="quarter" idx="11"/>
          </p:nvPr>
        </p:nvSpPr>
        <p:spPr/>
        <p:txBody>
          <a:bodyPr/>
          <a:lstStyle>
            <a:lvl1pPr>
              <a:defRPr/>
            </a:lvl1pPr>
          </a:lstStyle>
          <a:p>
            <a:pPr>
              <a:defRPr/>
            </a:pPr>
            <a:r>
              <a:rPr lang="en-US" altLang="zh-CN"/>
              <a:t>Company Logo</a:t>
            </a:r>
            <a:endParaRPr lang="en-US" altLang="zh-C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pitchFamily="49" charset="-122"/>
            </a:endParaRPr>
          </a:p>
        </p:txBody>
      </p:sp>
      <p:sp>
        <p:nvSpPr>
          <p:cNvPr id="3" name="矩形 2"/>
          <p:cNvSpPr/>
          <p:nvPr userDrawn="1"/>
        </p:nvSpPr>
        <p:spPr>
          <a:xfrm>
            <a:off x="0" y="6715125"/>
            <a:ext cx="12192000" cy="142875"/>
          </a:xfrm>
          <a:prstGeom prst="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pitchFamily="49" charset="-122"/>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1_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1_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pitchFamily="49"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pitchFamily="49" charset="-122"/>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rgbClr val="B4C7E7"/>
        </a:solidFill>
        <a:effectLst/>
      </p:bgPr>
    </p:bg>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20000"/>
              <a:lumOff val="80000"/>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pitchFamily="49"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pitchFamily="49"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pitchFamily="49" charset="-122"/>
                <a:ea typeface="黑体" panose="02010609060101010101" pitchFamily="49" charset="-122"/>
                <a:cs typeface="黑体" panose="02010609060101010101" pitchFamily="49" charset="-122"/>
              </a:rPr>
              <a:t>&lt;&lt;&lt;&lt;&lt;&lt;&lt;&lt;&lt;&lt;&lt;&lt;&lt;&lt;&lt;&lt;&lt;&lt;&lt;&lt;&lt;&lt;&lt;&lt;&lt;&lt;&lt;&lt;&lt;&lt;&lt;&lt;&lt;&lt;&lt;</a:t>
            </a:r>
            <a:endParaRPr lang="en-US" altLang="zh-CN" sz="16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pitchFamily="49" charset="-122"/>
                <a:ea typeface="黑体" panose="02010609060101010101" pitchFamily="49" charset="-122"/>
                <a:cs typeface="黑体" panose="02010609060101010101" pitchFamily="49" charset="-122"/>
              </a:rPr>
              <a:t>&lt;&lt;&lt;&lt;&lt;&lt;&lt;&lt;&lt;&lt;&lt;&lt;&lt;&lt;&lt;&lt;&lt;&lt;&lt;&lt;&lt;&lt;&lt;&lt;&lt;&lt;&lt;&lt;&lt;&lt;&lt;&lt;&lt;&lt;&lt;</a:t>
            </a:r>
            <a:endParaRPr lang="en-US" altLang="zh-CN" sz="16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pitchFamily="49" charset="-122"/>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Only" preserve="1">
  <p:cSld name="1_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pitchFamily="49" charset="-122"/>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7" name="Rectangle 6"/>
          <p:cNvSpPr>
            <a:spLocks noGrp="1" noChangeArrowheads="1"/>
          </p:cNvSpPr>
          <p:nvPr>
            <p:ph type="sldNum" sz="quarter" idx="10"/>
          </p:nvPr>
        </p:nvSpPr>
        <p:spPr/>
        <p:txBody>
          <a:bodyPr/>
          <a:lstStyle>
            <a:lvl1pPr>
              <a:defRPr/>
            </a:lvl1pPr>
          </a:lstStyle>
          <a:p>
            <a:fld id="{FF830205-B033-41E9-AF66-8E0071DA5B3B}" type="slidenum">
              <a:rPr lang="zh-CN" altLang="en-US"/>
            </a:fld>
            <a:endParaRPr lang="zh-CN" altLang="en-US"/>
          </a:p>
        </p:txBody>
      </p:sp>
      <p:sp>
        <p:nvSpPr>
          <p:cNvPr id="8" name="Rectangle 108"/>
          <p:cNvSpPr>
            <a:spLocks noGrp="1" noChangeArrowheads="1"/>
          </p:cNvSpPr>
          <p:nvPr>
            <p:ph type="ftr" sz="quarter" idx="11"/>
          </p:nvPr>
        </p:nvSpPr>
        <p:spPr/>
        <p:txBody>
          <a:bodyPr/>
          <a:lstStyle>
            <a:lvl1pPr>
              <a:defRPr/>
            </a:lvl1pPr>
          </a:lstStyle>
          <a:p>
            <a:pPr>
              <a:defRPr/>
            </a:pPr>
            <a:r>
              <a:rPr lang="en-US" altLang="zh-CN"/>
              <a:t>Company Logo</a:t>
            </a:r>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Rectangle 6"/>
          <p:cNvSpPr>
            <a:spLocks noGrp="1" noChangeArrowheads="1"/>
          </p:cNvSpPr>
          <p:nvPr>
            <p:ph type="sldNum" sz="quarter" idx="10"/>
          </p:nvPr>
        </p:nvSpPr>
        <p:spPr/>
        <p:txBody>
          <a:bodyPr/>
          <a:lstStyle>
            <a:lvl1pPr>
              <a:defRPr/>
            </a:lvl1pPr>
          </a:lstStyle>
          <a:p>
            <a:fld id="{BA722960-FDA2-4320-A219-A299307BB2AE}" type="slidenum">
              <a:rPr lang="zh-CN" altLang="en-US"/>
            </a:fld>
            <a:endParaRPr lang="zh-CN" altLang="en-US"/>
          </a:p>
        </p:txBody>
      </p:sp>
      <p:sp>
        <p:nvSpPr>
          <p:cNvPr id="4" name="Rectangle 108"/>
          <p:cNvSpPr>
            <a:spLocks noGrp="1" noChangeArrowheads="1"/>
          </p:cNvSpPr>
          <p:nvPr>
            <p:ph type="ftr" sz="quarter" idx="11"/>
          </p:nvPr>
        </p:nvSpPr>
        <p:spPr/>
        <p:txBody>
          <a:bodyPr/>
          <a:lstStyle>
            <a:lvl1pPr>
              <a:defRPr/>
            </a:lvl1pPr>
          </a:lstStyle>
          <a:p>
            <a:pPr>
              <a:defRPr/>
            </a:pPr>
            <a:r>
              <a:rPr lang="en-US" altLang="zh-CN"/>
              <a:t>Company Logo</a:t>
            </a:r>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fld id="{571B7D2C-01D9-42B6-8131-DBDD5AE38A29}" type="slidenum">
              <a:rPr lang="zh-CN" altLang="en-US"/>
            </a:fld>
            <a:endParaRPr lang="zh-CN" altLang="en-US"/>
          </a:p>
        </p:txBody>
      </p:sp>
      <p:sp>
        <p:nvSpPr>
          <p:cNvPr id="3" name="Rectangle 108"/>
          <p:cNvSpPr>
            <a:spLocks noGrp="1" noChangeArrowheads="1"/>
          </p:cNvSpPr>
          <p:nvPr>
            <p:ph type="ftr" sz="quarter" idx="11"/>
          </p:nvPr>
        </p:nvSpPr>
        <p:spPr/>
        <p:txBody>
          <a:bodyPr/>
          <a:lstStyle>
            <a:lvl1pPr>
              <a:defRPr/>
            </a:lvl1pPr>
          </a:lstStyle>
          <a:p>
            <a:pPr>
              <a:defRPr/>
            </a:pPr>
            <a:r>
              <a:rPr lang="en-US" altLang="zh-CN"/>
              <a:t>Company Logo</a:t>
            </a:r>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endParaRPr lang="zh-CN" altLang="en-US" noProof="1"/>
          </a:p>
        </p:txBody>
      </p:sp>
      <p:sp>
        <p:nvSpPr>
          <p:cNvPr id="5" name="Rectangle 6"/>
          <p:cNvSpPr>
            <a:spLocks noGrp="1" noChangeArrowheads="1"/>
          </p:cNvSpPr>
          <p:nvPr>
            <p:ph type="sldNum" sz="quarter" idx="10"/>
          </p:nvPr>
        </p:nvSpPr>
        <p:spPr/>
        <p:txBody>
          <a:bodyPr/>
          <a:lstStyle>
            <a:lvl1pPr>
              <a:defRPr/>
            </a:lvl1pPr>
          </a:lstStyle>
          <a:p>
            <a:fld id="{DF22202D-643E-49AA-B50C-12BF82911CEE}" type="slidenum">
              <a:rPr lang="zh-CN" altLang="en-US"/>
            </a:fld>
            <a:endParaRPr lang="zh-CN" altLang="en-US"/>
          </a:p>
        </p:txBody>
      </p:sp>
      <p:sp>
        <p:nvSpPr>
          <p:cNvPr id="6" name="Rectangle 108"/>
          <p:cNvSpPr>
            <a:spLocks noGrp="1" noChangeArrowheads="1"/>
          </p:cNvSpPr>
          <p:nvPr>
            <p:ph type="ftr" sz="quarter" idx="11"/>
          </p:nvPr>
        </p:nvSpPr>
        <p:spPr/>
        <p:txBody>
          <a:bodyPr/>
          <a:lstStyle>
            <a:lvl1pPr>
              <a:defRPr/>
            </a:lvl1pPr>
          </a:lstStyle>
          <a:p>
            <a:pPr>
              <a:defRPr/>
            </a:pPr>
            <a:r>
              <a:rPr lang="en-US" altLang="zh-CN"/>
              <a:t>Company Logo</a:t>
            </a:r>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endParaRPr lang="zh-CN" altLang="en-US" noProof="1"/>
          </a:p>
        </p:txBody>
      </p:sp>
      <p:sp>
        <p:nvSpPr>
          <p:cNvPr id="5" name="Rectangle 6"/>
          <p:cNvSpPr>
            <a:spLocks noGrp="1" noChangeArrowheads="1"/>
          </p:cNvSpPr>
          <p:nvPr>
            <p:ph type="sldNum" sz="quarter" idx="10"/>
          </p:nvPr>
        </p:nvSpPr>
        <p:spPr/>
        <p:txBody>
          <a:bodyPr/>
          <a:lstStyle>
            <a:lvl1pPr>
              <a:defRPr/>
            </a:lvl1pPr>
          </a:lstStyle>
          <a:p>
            <a:fld id="{7B0C928E-344D-4548-A377-A192CA9F1706}" type="slidenum">
              <a:rPr lang="zh-CN" altLang="en-US"/>
            </a:fld>
            <a:endParaRPr lang="zh-CN" altLang="en-US"/>
          </a:p>
        </p:txBody>
      </p:sp>
      <p:sp>
        <p:nvSpPr>
          <p:cNvPr id="6" name="Rectangle 108"/>
          <p:cNvSpPr>
            <a:spLocks noGrp="1" noChangeArrowheads="1"/>
          </p:cNvSpPr>
          <p:nvPr>
            <p:ph type="ftr" sz="quarter" idx="11"/>
          </p:nvPr>
        </p:nvSpPr>
        <p:spPr/>
        <p:txBody>
          <a:bodyPr/>
          <a:lstStyle>
            <a:lvl1pPr>
              <a:defRPr/>
            </a:lvl1pPr>
          </a:lstStyle>
          <a:p>
            <a:pPr>
              <a:defRPr/>
            </a:pPr>
            <a:r>
              <a:rPr lang="en-US" altLang="zh-CN"/>
              <a:t>Company Logo</a:t>
            </a:r>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vmlDrawing" Target="../drawings/vmlDrawing2.vml"/><Relationship Id="rId15" Type="http://schemas.openxmlformats.org/officeDocument/2006/relationships/image" Target="../media/image3.png"/><Relationship Id="rId14" Type="http://schemas.openxmlformats.org/officeDocument/2006/relationships/oleObject" Target="../embeddings/oleObject2.bin"/><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3" Type="http://schemas.openxmlformats.org/officeDocument/2006/relationships/theme" Target="../theme/theme2.xml"/><Relationship Id="rId22" Type="http://schemas.openxmlformats.org/officeDocument/2006/relationships/tags" Target="../tags/tag61.xml"/><Relationship Id="rId21" Type="http://schemas.openxmlformats.org/officeDocument/2006/relationships/tags" Target="../tags/tag60.xml"/><Relationship Id="rId20" Type="http://schemas.openxmlformats.org/officeDocument/2006/relationships/tags" Target="../tags/tag59.xml"/><Relationship Id="rId2" Type="http://schemas.openxmlformats.org/officeDocument/2006/relationships/slideLayout" Target="../slideLayouts/slideLayout15.xml"/><Relationship Id="rId19" Type="http://schemas.openxmlformats.org/officeDocument/2006/relationships/tags" Target="../tags/tag58.xml"/><Relationship Id="rId18" Type="http://schemas.openxmlformats.org/officeDocument/2006/relationships/tags" Target="../tags/tag57.xml"/><Relationship Id="rId17" Type="http://schemas.openxmlformats.org/officeDocument/2006/relationships/tags" Target="../tags/tag56.xml"/><Relationship Id="rId16" Type="http://schemas.openxmlformats.org/officeDocument/2006/relationships/tags" Target="../tags/tag55.xml"/><Relationship Id="rId15" Type="http://schemas.openxmlformats.org/officeDocument/2006/relationships/tags" Target="../tags/tag54.xml"/><Relationship Id="rId14" Type="http://schemas.openxmlformats.org/officeDocument/2006/relationships/slideLayout" Target="../slideLayouts/slideLayout27.xml"/><Relationship Id="rId13" Type="http://schemas.openxmlformats.org/officeDocument/2006/relationships/slideLayout" Target="../slideLayouts/slideLayout26.xml"/><Relationship Id="rId12" Type="http://schemas.openxmlformats.org/officeDocument/2006/relationships/slideLayout" Target="../slideLayouts/slideLayout25.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tags" Target="../tags/tag62.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36.xml"/><Relationship Id="rId8" Type="http://schemas.openxmlformats.org/officeDocument/2006/relationships/slideLayout" Target="../slideLayouts/slideLayout35.xml"/><Relationship Id="rId7" Type="http://schemas.openxmlformats.org/officeDocument/2006/relationships/slideLayout" Target="../slideLayouts/slideLayout34.xml"/><Relationship Id="rId6" Type="http://schemas.openxmlformats.org/officeDocument/2006/relationships/slideLayout" Target="../slideLayouts/slideLayout33.xml"/><Relationship Id="rId5" Type="http://schemas.openxmlformats.org/officeDocument/2006/relationships/slideLayout" Target="../slideLayouts/slideLayout32.xml"/><Relationship Id="rId4" Type="http://schemas.openxmlformats.org/officeDocument/2006/relationships/slideLayout" Target="../slideLayouts/slideLayout31.xml"/><Relationship Id="rId3" Type="http://schemas.openxmlformats.org/officeDocument/2006/relationships/slideLayout" Target="../slideLayouts/slideLayout30.xml"/><Relationship Id="rId29" Type="http://schemas.openxmlformats.org/officeDocument/2006/relationships/theme" Target="../theme/theme4.xml"/><Relationship Id="rId28" Type="http://schemas.openxmlformats.org/officeDocument/2006/relationships/tags" Target="../tags/tag127.xml"/><Relationship Id="rId27" Type="http://schemas.openxmlformats.org/officeDocument/2006/relationships/tags" Target="../tags/tag126.xml"/><Relationship Id="rId26" Type="http://schemas.openxmlformats.org/officeDocument/2006/relationships/tags" Target="../tags/tag125.xml"/><Relationship Id="rId25" Type="http://schemas.openxmlformats.org/officeDocument/2006/relationships/tags" Target="../tags/tag124.xml"/><Relationship Id="rId24" Type="http://schemas.openxmlformats.org/officeDocument/2006/relationships/tags" Target="../tags/tag123.xml"/><Relationship Id="rId23" Type="http://schemas.openxmlformats.org/officeDocument/2006/relationships/tags" Target="../tags/tag122.xml"/><Relationship Id="rId22" Type="http://schemas.openxmlformats.org/officeDocument/2006/relationships/slideLayout" Target="../slideLayouts/slideLayout49.xml"/><Relationship Id="rId21" Type="http://schemas.openxmlformats.org/officeDocument/2006/relationships/slideLayout" Target="../slideLayouts/slideLayout48.xml"/><Relationship Id="rId20" Type="http://schemas.openxmlformats.org/officeDocument/2006/relationships/slideLayout" Target="../slideLayouts/slideLayout47.xml"/><Relationship Id="rId2" Type="http://schemas.openxmlformats.org/officeDocument/2006/relationships/slideLayout" Target="../slideLayouts/slideLayout29.xml"/><Relationship Id="rId19" Type="http://schemas.openxmlformats.org/officeDocument/2006/relationships/slideLayout" Target="../slideLayouts/slideLayout46.xml"/><Relationship Id="rId18" Type="http://schemas.openxmlformats.org/officeDocument/2006/relationships/slideLayout" Target="../slideLayouts/slideLayout45.xml"/><Relationship Id="rId17" Type="http://schemas.openxmlformats.org/officeDocument/2006/relationships/slideLayout" Target="../slideLayouts/slideLayout44.xml"/><Relationship Id="rId16" Type="http://schemas.openxmlformats.org/officeDocument/2006/relationships/slideLayout" Target="../slideLayouts/slideLayout43.xml"/><Relationship Id="rId15" Type="http://schemas.openxmlformats.org/officeDocument/2006/relationships/slideLayout" Target="../slideLayouts/slideLayout42.xml"/><Relationship Id="rId14" Type="http://schemas.openxmlformats.org/officeDocument/2006/relationships/slideLayout" Target="../slideLayouts/slideLayout41.xml"/><Relationship Id="rId13" Type="http://schemas.openxmlformats.org/officeDocument/2006/relationships/slideLayout" Target="../slideLayouts/slideLayout40.xml"/><Relationship Id="rId12" Type="http://schemas.openxmlformats.org/officeDocument/2006/relationships/slideLayout" Target="../slideLayouts/slideLayout39.xml"/><Relationship Id="rId11" Type="http://schemas.openxmlformats.org/officeDocument/2006/relationships/slideLayout" Target="../slideLayouts/slideLayout38.xml"/><Relationship Id="rId10" Type="http://schemas.openxmlformats.org/officeDocument/2006/relationships/slideLayout" Target="../slideLayouts/slideLayout37.xml"/><Relationship Id="rId1"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Rectangle 89"/>
          <p:cNvSpPr>
            <a:spLocks noChangeArrowheads="1"/>
          </p:cNvSpPr>
          <p:nvPr/>
        </p:nvSpPr>
        <p:spPr bwMode="ltGray">
          <a:xfrm>
            <a:off x="42333" y="1052513"/>
            <a:ext cx="334433" cy="5805487"/>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Tx/>
              <a:buNone/>
              <a:defRPr/>
            </a:pPr>
            <a:endParaRPr lang="zh-CN" altLang="en-US" sz="100">
              <a:latin typeface="+mn-lt"/>
            </a:endParaRPr>
          </a:p>
        </p:txBody>
      </p:sp>
      <p:sp>
        <p:nvSpPr>
          <p:cNvPr id="1027" name="Rectangle 90"/>
          <p:cNvSpPr>
            <a:spLocks noChangeArrowheads="1"/>
          </p:cNvSpPr>
          <p:nvPr/>
        </p:nvSpPr>
        <p:spPr bwMode="ltGray">
          <a:xfrm>
            <a:off x="11857567" y="1052513"/>
            <a:ext cx="334433" cy="5805487"/>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Tx/>
              <a:buNone/>
              <a:defRPr/>
            </a:pPr>
            <a:endParaRPr lang="zh-CN" altLang="en-US" sz="100">
              <a:latin typeface="+mn-lt"/>
            </a:endParaRPr>
          </a:p>
        </p:txBody>
      </p:sp>
      <p:graphicFrame>
        <p:nvGraphicFramePr>
          <p:cNvPr id="1028" name="Object 91"/>
          <p:cNvGraphicFramePr>
            <a:graphicFrameLocks noChangeAspect="1"/>
          </p:cNvGraphicFramePr>
          <p:nvPr/>
        </p:nvGraphicFramePr>
        <p:xfrm>
          <a:off x="0" y="0"/>
          <a:ext cx="12122151" cy="1196975"/>
        </p:xfrm>
        <a:graphic>
          <a:graphicData uri="http://schemas.openxmlformats.org/presentationml/2006/ole">
            <mc:AlternateContent xmlns:mc="http://schemas.openxmlformats.org/markup-compatibility/2006">
              <mc:Choice xmlns:v="urn:schemas-microsoft-com:vml" Requires="v">
                <p:oleObj spid="_x0000_s2" name="" r:id="rId14" imgW="9093200" imgH="1346200" progId="">
                  <p:embed/>
                </p:oleObj>
              </mc:Choice>
              <mc:Fallback>
                <p:oleObj name="" r:id="rId14" imgW="9093200" imgH="1346200" progId="">
                  <p:embed/>
                  <p:pic>
                    <p:nvPicPr>
                      <p:cNvPr id="0" name="图片 1024"/>
                      <p:cNvPicPr>
                        <a:picLocks noChangeAspect="1"/>
                      </p:cNvPicPr>
                      <p:nvPr/>
                    </p:nvPicPr>
                    <p:blipFill>
                      <a:blip r:embed="rId15"/>
                      <a:stretch>
                        <a:fillRect/>
                      </a:stretch>
                    </p:blipFill>
                    <p:spPr>
                      <a:xfrm>
                        <a:off x="0" y="0"/>
                        <a:ext cx="12122151" cy="1196975"/>
                      </a:xfrm>
                      <a:prstGeom prst="rect">
                        <a:avLst/>
                      </a:prstGeom>
                      <a:noFill/>
                      <a:ln w="38100">
                        <a:noFill/>
                      </a:ln>
                    </p:spPr>
                  </p:pic>
                </p:oleObj>
              </mc:Fallback>
            </mc:AlternateContent>
          </a:graphicData>
        </a:graphic>
      </p:graphicFrame>
      <p:sp>
        <p:nvSpPr>
          <p:cNvPr id="1029" name="Rectangle 92"/>
          <p:cNvSpPr>
            <a:spLocks noChangeArrowheads="1"/>
          </p:cNvSpPr>
          <p:nvPr/>
        </p:nvSpPr>
        <p:spPr bwMode="invGray">
          <a:xfrm>
            <a:off x="0" y="6453188"/>
            <a:ext cx="12145433" cy="404812"/>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Tx/>
              <a:buNone/>
              <a:defRPr/>
            </a:pPr>
            <a:endParaRPr lang="zh-CN" altLang="en-US" sz="100">
              <a:latin typeface="+mn-lt"/>
            </a:endParaRPr>
          </a:p>
        </p:txBody>
      </p:sp>
      <p:sp>
        <p:nvSpPr>
          <p:cNvPr id="1030" name="Rectangle 6"/>
          <p:cNvSpPr>
            <a:spLocks noGrp="1" noChangeArrowheads="1"/>
          </p:cNvSpPr>
          <p:nvPr>
            <p:ph type="sldNum" sz="quarter" idx="4"/>
          </p:nvPr>
        </p:nvSpPr>
        <p:spPr bwMode="auto">
          <a:xfrm>
            <a:off x="508000" y="6477000"/>
            <a:ext cx="1117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200" b="1">
                <a:solidFill>
                  <a:schemeClr val="bg1"/>
                </a:solidFill>
                <a:latin typeface="+mn-lt"/>
                <a:ea typeface="+mn-ea"/>
              </a:defRPr>
            </a:lvl1pPr>
          </a:lstStyle>
          <a:p>
            <a:fld id="{2C55CB90-105B-4F78-B914-BF69192C15BC}" type="slidenum">
              <a:rPr lang="zh-CN" altLang="en-US"/>
            </a:fld>
            <a:endParaRPr lang="zh-CN" altLang="en-US"/>
          </a:p>
        </p:txBody>
      </p:sp>
      <p:grpSp>
        <p:nvGrpSpPr>
          <p:cNvPr id="1031" name="Group 93"/>
          <p:cNvGrpSpPr/>
          <p:nvPr/>
        </p:nvGrpSpPr>
        <p:grpSpPr bwMode="auto">
          <a:xfrm>
            <a:off x="0" y="0"/>
            <a:ext cx="12200467" cy="6859588"/>
            <a:chOff x="0" y="0"/>
            <a:chExt cx="5764" cy="4321"/>
          </a:xfrm>
        </p:grpSpPr>
        <p:sp>
          <p:nvSpPr>
            <p:cNvPr id="1038" name="AutoShape 94"/>
            <p:cNvSpPr>
              <a:spLocks noChangeArrowheads="1"/>
            </p:cNvSpPr>
            <p:nvPr/>
          </p:nvSpPr>
          <p:spPr bwMode="white">
            <a:xfrm>
              <a:off x="27" y="24"/>
              <a:ext cx="5712" cy="4274"/>
            </a:xfrm>
            <a:prstGeom prst="roundRect">
              <a:avLst>
                <a:gd name="adj" fmla="val 6227"/>
              </a:avLst>
            </a:prstGeom>
            <a:noFill/>
            <a:ln w="76200">
              <a:solidFill>
                <a:schemeClr val="bg1"/>
              </a:solidFill>
              <a:rou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Tx/>
                <a:buNone/>
                <a:defRPr/>
              </a:pPr>
              <a:endParaRPr lang="zh-CN" altLang="en-US" sz="100">
                <a:latin typeface="+mn-lt"/>
              </a:endParaRPr>
            </a:p>
          </p:txBody>
        </p:sp>
        <p:sp>
          <p:nvSpPr>
            <p:cNvPr id="3" name="Freeform 95"/>
            <p:cNvSpPr>
              <a:spLocks noChangeArrowheads="1"/>
            </p:cNvSpPr>
            <p:nvPr/>
          </p:nvSpPr>
          <p:spPr bwMode="auto">
            <a:xfrm>
              <a:off x="0" y="0"/>
              <a:ext cx="288" cy="282"/>
            </a:xfrm>
            <a:custGeom>
              <a:avLst/>
              <a:gdLst/>
              <a:ahLst/>
              <a:cxnLst>
                <a:cxn ang="0">
                  <a:pos x="2" y="282"/>
                </a:cxn>
                <a:cxn ang="0">
                  <a:pos x="82" y="144"/>
                </a:cxn>
                <a:cxn ang="0">
                  <a:pos x="165" y="36"/>
                </a:cxn>
                <a:cxn ang="0">
                  <a:pos x="288" y="0"/>
                </a:cxn>
                <a:cxn ang="0">
                  <a:pos x="0" y="0"/>
                </a:cxn>
              </a:cxnLst>
              <a:rect l="0" t="0" r="r" b="b"/>
              <a:pathLst>
                <a:path w="288" h="282">
                  <a:moveTo>
                    <a:pt x="2" y="282"/>
                  </a:moveTo>
                  <a:lnTo>
                    <a:pt x="82" y="144"/>
                  </a:lnTo>
                  <a:lnTo>
                    <a:pt x="165" y="36"/>
                  </a:lnTo>
                  <a:lnTo>
                    <a:pt x="288" y="0"/>
                  </a:lnTo>
                  <a:lnTo>
                    <a:pt x="0" y="0"/>
                  </a:lnTo>
                </a:path>
              </a:pathLst>
            </a:custGeom>
            <a:solidFill>
              <a:schemeClr val="bg1"/>
            </a:solidFill>
            <a:ln w="9525">
              <a:noFill/>
              <a:round/>
            </a:ln>
          </p:spPr>
          <p:txBody>
            <a:bodyPr/>
            <a:lstStyle/>
            <a:p>
              <a:endParaRPr lang="zh-CN" altLang="en-US" sz="100">
                <a:latin typeface="+mn-lt"/>
              </a:endParaRPr>
            </a:p>
          </p:txBody>
        </p:sp>
        <p:sp>
          <p:nvSpPr>
            <p:cNvPr id="4" name="Freeform 96"/>
            <p:cNvSpPr>
              <a:spLocks noChangeArrowheads="1"/>
            </p:cNvSpPr>
            <p:nvPr/>
          </p:nvSpPr>
          <p:spPr bwMode="auto">
            <a:xfrm>
              <a:off x="5" y="3985"/>
              <a:ext cx="244" cy="336"/>
            </a:xfrm>
            <a:custGeom>
              <a:avLst/>
              <a:gdLst/>
              <a:ahLst/>
              <a:cxnLst>
                <a:cxn ang="0">
                  <a:pos x="243" y="335"/>
                </a:cxn>
                <a:cxn ang="0">
                  <a:pos x="122" y="239"/>
                </a:cxn>
                <a:cxn ang="0">
                  <a:pos x="30" y="144"/>
                </a:cxn>
                <a:cxn ang="0">
                  <a:pos x="0" y="0"/>
                </a:cxn>
                <a:cxn ang="0">
                  <a:pos x="1" y="336"/>
                </a:cxn>
              </a:cxnLst>
              <a:rect l="0" t="0" r="r" b="b"/>
              <a:pathLst>
                <a:path w="243" h="336">
                  <a:moveTo>
                    <a:pt x="243" y="335"/>
                  </a:moveTo>
                  <a:lnTo>
                    <a:pt x="122" y="239"/>
                  </a:lnTo>
                  <a:lnTo>
                    <a:pt x="30" y="144"/>
                  </a:lnTo>
                  <a:lnTo>
                    <a:pt x="0" y="0"/>
                  </a:lnTo>
                  <a:lnTo>
                    <a:pt x="1" y="336"/>
                  </a:lnTo>
                </a:path>
              </a:pathLst>
            </a:custGeom>
            <a:solidFill>
              <a:schemeClr val="bg1"/>
            </a:solidFill>
            <a:ln w="9525">
              <a:noFill/>
              <a:round/>
            </a:ln>
          </p:spPr>
          <p:txBody>
            <a:bodyPr/>
            <a:lstStyle/>
            <a:p>
              <a:endParaRPr lang="zh-CN" altLang="en-US" sz="100">
                <a:latin typeface="+mn-lt"/>
              </a:endParaRPr>
            </a:p>
          </p:txBody>
        </p:sp>
        <p:sp>
          <p:nvSpPr>
            <p:cNvPr id="1035" name="Freeform 97"/>
            <p:cNvSpPr>
              <a:spLocks noChangeArrowheads="1"/>
            </p:cNvSpPr>
            <p:nvPr/>
          </p:nvSpPr>
          <p:spPr bwMode="auto">
            <a:xfrm>
              <a:off x="5511" y="4029"/>
              <a:ext cx="253" cy="290"/>
            </a:xfrm>
            <a:custGeom>
              <a:avLst/>
              <a:gdLst/>
              <a:ahLst/>
              <a:cxnLst>
                <a:cxn ang="0">
                  <a:pos x="229" y="0"/>
                </a:cxn>
                <a:cxn ang="0">
                  <a:pos x="164" y="144"/>
                </a:cxn>
                <a:cxn ang="0">
                  <a:pos x="98" y="253"/>
                </a:cxn>
                <a:cxn ang="0">
                  <a:pos x="0" y="290"/>
                </a:cxn>
                <a:cxn ang="0">
                  <a:pos x="232" y="287"/>
                </a:cxn>
              </a:cxnLst>
              <a:rect l="0" t="0" r="r" b="b"/>
              <a:pathLst>
                <a:path w="232" h="290">
                  <a:moveTo>
                    <a:pt x="229" y="0"/>
                  </a:moveTo>
                  <a:lnTo>
                    <a:pt x="164" y="144"/>
                  </a:lnTo>
                  <a:lnTo>
                    <a:pt x="98" y="253"/>
                  </a:lnTo>
                  <a:lnTo>
                    <a:pt x="0" y="290"/>
                  </a:lnTo>
                  <a:lnTo>
                    <a:pt x="232" y="287"/>
                  </a:lnTo>
                </a:path>
              </a:pathLst>
            </a:custGeom>
            <a:solidFill>
              <a:schemeClr val="bg1"/>
            </a:solidFill>
            <a:ln w="9525">
              <a:solidFill>
                <a:schemeClr val="bg1"/>
              </a:solidFill>
              <a:round/>
            </a:ln>
          </p:spPr>
          <p:txBody>
            <a:bodyPr/>
            <a:lstStyle/>
            <a:p>
              <a:endParaRPr lang="zh-CN" altLang="en-US" sz="100">
                <a:latin typeface="+mn-lt"/>
              </a:endParaRPr>
            </a:p>
          </p:txBody>
        </p:sp>
        <p:sp>
          <p:nvSpPr>
            <p:cNvPr id="1036" name="Freeform 98"/>
            <p:cNvSpPr>
              <a:spLocks noChangeArrowheads="1"/>
            </p:cNvSpPr>
            <p:nvPr/>
          </p:nvSpPr>
          <p:spPr bwMode="auto">
            <a:xfrm>
              <a:off x="5472" y="0"/>
              <a:ext cx="288" cy="288"/>
            </a:xfrm>
            <a:custGeom>
              <a:avLst/>
              <a:gdLst/>
              <a:ahLst/>
              <a:cxnLst>
                <a:cxn ang="0">
                  <a:pos x="0" y="0"/>
                </a:cxn>
                <a:cxn ang="0">
                  <a:pos x="144" y="82"/>
                </a:cxn>
                <a:cxn ang="0">
                  <a:pos x="252" y="165"/>
                </a:cxn>
                <a:cxn ang="0">
                  <a:pos x="288" y="288"/>
                </a:cxn>
                <a:cxn ang="0">
                  <a:pos x="288" y="0"/>
                </a:cxn>
              </a:cxnLst>
              <a:rect l="0" t="0" r="r" b="b"/>
              <a:pathLst>
                <a:path w="288" h="288">
                  <a:moveTo>
                    <a:pt x="0" y="0"/>
                  </a:moveTo>
                  <a:lnTo>
                    <a:pt x="144" y="82"/>
                  </a:lnTo>
                  <a:lnTo>
                    <a:pt x="252" y="165"/>
                  </a:lnTo>
                  <a:lnTo>
                    <a:pt x="288" y="288"/>
                  </a:lnTo>
                  <a:lnTo>
                    <a:pt x="288" y="0"/>
                  </a:lnTo>
                </a:path>
              </a:pathLst>
            </a:custGeom>
            <a:solidFill>
              <a:schemeClr val="bg1"/>
            </a:solidFill>
            <a:ln w="9525">
              <a:noFill/>
              <a:round/>
            </a:ln>
          </p:spPr>
          <p:txBody>
            <a:bodyPr/>
            <a:lstStyle/>
            <a:p>
              <a:endParaRPr lang="zh-CN" altLang="en-US" sz="100">
                <a:latin typeface="+mn-lt"/>
              </a:endParaRPr>
            </a:p>
          </p:txBody>
        </p:sp>
      </p:grpSp>
      <p:sp>
        <p:nvSpPr>
          <p:cNvPr id="1032" name="Oval 99"/>
          <p:cNvSpPr>
            <a:spLocks noChangeArrowheads="1"/>
          </p:cNvSpPr>
          <p:nvPr/>
        </p:nvSpPr>
        <p:spPr bwMode="ltGray">
          <a:xfrm>
            <a:off x="9935633" y="260350"/>
            <a:ext cx="1153584" cy="865188"/>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Tx/>
              <a:buNone/>
              <a:defRPr/>
            </a:pPr>
            <a:endParaRPr lang="zh-CN" altLang="en-US" sz="100">
              <a:latin typeface="+mn-lt"/>
            </a:endParaRPr>
          </a:p>
        </p:txBody>
      </p:sp>
      <p:sp>
        <p:nvSpPr>
          <p:cNvPr id="1033" name="Oval 100"/>
          <p:cNvSpPr>
            <a:spLocks noChangeArrowheads="1"/>
          </p:cNvSpPr>
          <p:nvPr/>
        </p:nvSpPr>
        <p:spPr bwMode="ltGray">
          <a:xfrm>
            <a:off x="8688917" y="260350"/>
            <a:ext cx="1153583" cy="865188"/>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Tx/>
              <a:buNone/>
              <a:defRPr/>
            </a:pPr>
            <a:endParaRPr lang="zh-CN" altLang="en-US" sz="100">
              <a:latin typeface="+mn-lt"/>
            </a:endParaRPr>
          </a:p>
        </p:txBody>
      </p:sp>
      <p:sp>
        <p:nvSpPr>
          <p:cNvPr id="1034" name="Oval 101"/>
          <p:cNvSpPr>
            <a:spLocks noChangeArrowheads="1"/>
          </p:cNvSpPr>
          <p:nvPr/>
        </p:nvSpPr>
        <p:spPr bwMode="ltGray">
          <a:xfrm>
            <a:off x="7440084" y="260350"/>
            <a:ext cx="1153583" cy="865188"/>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Tx/>
              <a:buNone/>
              <a:defRPr/>
            </a:pPr>
            <a:endParaRPr lang="zh-CN" altLang="en-US" sz="100">
              <a:latin typeface="+mn-lt"/>
            </a:endParaRPr>
          </a:p>
        </p:txBody>
      </p:sp>
      <p:sp>
        <p:nvSpPr>
          <p:cNvPr id="1040" name="Rectangle 2"/>
          <p:cNvSpPr>
            <a:spLocks noGrp="1" noChangeArrowheads="1"/>
          </p:cNvSpPr>
          <p:nvPr>
            <p:ph type="title" idx="4294967295"/>
          </p:nvPr>
        </p:nvSpPr>
        <p:spPr bwMode="auto">
          <a:xfrm>
            <a:off x="1320800" y="107950"/>
            <a:ext cx="10566400" cy="944563"/>
          </a:xfrm>
          <a:prstGeom prst="rect">
            <a:avLst/>
          </a:prstGeom>
          <a:noFill/>
          <a:ln w="9525">
            <a:noFill/>
            <a:miter lim="800000"/>
          </a:ln>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132" name="Rectangle 108"/>
          <p:cNvSpPr>
            <a:spLocks noGrp="1" noChangeArrowheads="1"/>
          </p:cNvSpPr>
          <p:nvPr>
            <p:ph type="ftr" sz="quarter" idx="3"/>
          </p:nvPr>
        </p:nvSpPr>
        <p:spPr bwMode="auto">
          <a:xfrm>
            <a:off x="8331200" y="6477000"/>
            <a:ext cx="3454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buFontTx/>
              <a:buNone/>
              <a:defRPr sz="1200" b="1">
                <a:solidFill>
                  <a:schemeClr val="bg1"/>
                </a:solidFill>
                <a:latin typeface="+mn-lt"/>
                <a:ea typeface="+mn-ea"/>
              </a:defRPr>
            </a:lvl1pPr>
          </a:lstStyle>
          <a:p>
            <a:pPr>
              <a:defRPr/>
            </a:pPr>
            <a:r>
              <a:rPr lang="en-US" altLang="zh-CN"/>
              <a:t>Company Logo</a:t>
            </a:r>
            <a:endParaRPr lang="en-US" altLang="zh-CN"/>
          </a:p>
        </p:txBody>
      </p:sp>
      <p:sp>
        <p:nvSpPr>
          <p:cNvPr id="1042" name="Rectangle 109"/>
          <p:cNvSpPr>
            <a:spLocks noGrp="1" noChangeArrowheads="1"/>
          </p:cNvSpPr>
          <p:nvPr>
            <p:ph type="body" idx="9"/>
          </p:nvPr>
        </p:nvSpPr>
        <p:spPr bwMode="auto">
          <a:xfrm>
            <a:off x="609600" y="1371600"/>
            <a:ext cx="10972800" cy="4754563"/>
          </a:xfrm>
          <a:prstGeom prst="rect">
            <a:avLst/>
          </a:prstGeom>
          <a:noFill/>
          <a:ln w="9525">
            <a:noFill/>
            <a:miter lim="800000"/>
          </a:ln>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Arial" panose="020B0604020202020204" pitchFamily="34" charset="0"/>
        </a:defRPr>
      </a:lvl2pPr>
      <a:lvl3pPr algn="r" rtl="0" eaLnBrk="0" fontAlgn="base" hangingPunct="0">
        <a:spcBef>
          <a:spcPct val="0"/>
        </a:spcBef>
        <a:spcAft>
          <a:spcPct val="0"/>
        </a:spcAft>
        <a:defRPr sz="3600" b="1">
          <a:solidFill>
            <a:schemeClr val="bg1"/>
          </a:solidFill>
          <a:latin typeface="Arial" panose="020B0604020202020204" pitchFamily="34" charset="0"/>
        </a:defRPr>
      </a:lvl3pPr>
      <a:lvl4pPr algn="r" rtl="0" eaLnBrk="0" fontAlgn="base" hangingPunct="0">
        <a:spcBef>
          <a:spcPct val="0"/>
        </a:spcBef>
        <a:spcAft>
          <a:spcPct val="0"/>
        </a:spcAft>
        <a:defRPr sz="3600" b="1">
          <a:solidFill>
            <a:schemeClr val="bg1"/>
          </a:solidFill>
          <a:latin typeface="Arial" panose="020B0604020202020204" pitchFamily="34" charset="0"/>
        </a:defRPr>
      </a:lvl4pPr>
      <a:lvl5pPr algn="r" rtl="0" eaLnBrk="0" fontAlgn="base" hangingPunct="0">
        <a:spcBef>
          <a:spcPct val="0"/>
        </a:spcBef>
        <a:spcAft>
          <a:spcPct val="0"/>
        </a:spcAft>
        <a:defRPr sz="3600" b="1">
          <a:solidFill>
            <a:schemeClr val="bg1"/>
          </a:solidFill>
          <a:latin typeface="Arial" panose="020B0604020202020204" pitchFamily="34" charset="0"/>
        </a:defRPr>
      </a:lvl5pPr>
      <a:lvl6pPr marL="457200" algn="r" rtl="0" fontAlgn="base">
        <a:spcBef>
          <a:spcPct val="0"/>
        </a:spcBef>
        <a:spcAft>
          <a:spcPct val="0"/>
        </a:spcAft>
        <a:defRPr sz="3600" b="1">
          <a:solidFill>
            <a:schemeClr val="bg1"/>
          </a:solidFill>
          <a:latin typeface="Arial" panose="020B0604020202020204" pitchFamily="34" charset="0"/>
        </a:defRPr>
      </a:lvl6pPr>
      <a:lvl7pPr marL="914400" algn="r" rtl="0" fontAlgn="base">
        <a:spcBef>
          <a:spcPct val="0"/>
        </a:spcBef>
        <a:spcAft>
          <a:spcPct val="0"/>
        </a:spcAft>
        <a:defRPr sz="3600" b="1">
          <a:solidFill>
            <a:schemeClr val="bg1"/>
          </a:solidFill>
          <a:latin typeface="Arial" panose="020B0604020202020204" pitchFamily="34" charset="0"/>
        </a:defRPr>
      </a:lvl7pPr>
      <a:lvl8pPr marL="1371600" algn="r" rtl="0" fontAlgn="base">
        <a:spcBef>
          <a:spcPct val="0"/>
        </a:spcBef>
        <a:spcAft>
          <a:spcPct val="0"/>
        </a:spcAft>
        <a:defRPr sz="3600" b="1">
          <a:solidFill>
            <a:schemeClr val="bg1"/>
          </a:solidFill>
          <a:latin typeface="Arial" panose="020B0604020202020204" pitchFamily="34" charset="0"/>
        </a:defRPr>
      </a:lvl8pPr>
      <a:lvl9pPr marL="1828800" algn="r" rtl="0" fontAlgn="base">
        <a:spcBef>
          <a:spcPct val="0"/>
        </a:spcBef>
        <a:spcAft>
          <a:spcPct val="0"/>
        </a:spcAft>
        <a:defRPr sz="3600" b="1">
          <a:solidFill>
            <a:schemeClr val="bg1"/>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ea typeface="+mn-ea"/>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1"/>
          <p:cNvSpPr/>
          <p:nvPr>
            <p:custDataLst>
              <p:tags r:id="rId15"/>
            </p:custDataLst>
          </p:nvPr>
        </p:nvSpPr>
        <p:spPr>
          <a:xfrm>
            <a:off x="0" y="0"/>
            <a:ext cx="12192000" cy="6858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
              <a:cs typeface="黑体" panose="02010609060101010101" pitchFamily="49" charset="-122"/>
            </a:endParaRPr>
          </a:p>
        </p:txBody>
      </p:sp>
      <p:sp>
        <p:nvSpPr>
          <p:cNvPr id="8" name="矩形 2"/>
          <p:cNvSpPr/>
          <p:nvPr>
            <p:custDataLst>
              <p:tags r:id="rId16"/>
            </p:custDataLst>
          </p:nvPr>
        </p:nvSpPr>
        <p:spPr>
          <a:xfrm>
            <a:off x="0" y="6715125"/>
            <a:ext cx="12192000" cy="1428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
              <a:cs typeface="黑体" panose="02010609060101010101" pitchFamily="49" charset="-122"/>
            </a:endParaRPr>
          </a:p>
        </p:txBody>
      </p:sp>
      <p:sp>
        <p:nvSpPr>
          <p:cNvPr id="9" name="矩形: 剪去对角 3"/>
          <p:cNvSpPr/>
          <p:nvPr>
            <p:custDataLst>
              <p:tags r:id="rId17"/>
            </p:custDataLst>
          </p:nvPr>
        </p:nvSpPr>
        <p:spPr>
          <a:xfrm>
            <a:off x="661195" y="1715770"/>
            <a:ext cx="10870565" cy="4257675"/>
          </a:xfrm>
          <a:prstGeom prst="snip2DiagRect">
            <a:avLst>
              <a:gd name="adj1" fmla="val 0"/>
              <a:gd name="adj2" fmla="val 4623"/>
            </a:avLst>
          </a:prstGeom>
          <a:noFill/>
          <a:ln>
            <a:solidFill>
              <a:schemeClr val="bg1">
                <a:lumMod val="25098"/>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6" name="灯片编号占位符 5"/>
          <p:cNvSpPr>
            <a:spLocks noGrp="1"/>
          </p:cNvSpPr>
          <p:nvPr>
            <p:ph type="sldNum" sz="quarter" idx="4"/>
            <p:custDataLst>
              <p:tags r:id="rId18"/>
            </p:custDataLst>
          </p:nvPr>
        </p:nvSpPr>
        <p:spPr>
          <a:xfrm>
            <a:off x="8753983" y="6356350"/>
            <a:ext cx="2743200" cy="365125"/>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fld id="{49AE70B2-8BF9-45C0-BB95-33D1B9D3A854}" type="slidenum">
              <a:rPr lang="zh-CN" altLang="en-US" smtClean="0"/>
            </a:fld>
            <a:endParaRPr lang="zh-CN" altLang="en-US"/>
          </a:p>
        </p:txBody>
      </p:sp>
      <p:sp>
        <p:nvSpPr>
          <p:cNvPr id="5" name="页脚占位符 4"/>
          <p:cNvSpPr>
            <a:spLocks noGrp="1"/>
          </p:cNvSpPr>
          <p:nvPr>
            <p:ph type="ftr" sz="quarter" idx="3"/>
            <p:custDataLst>
              <p:tags r:id="rId19"/>
            </p:custDataLst>
          </p:nvPr>
        </p:nvSpPr>
        <p:spPr>
          <a:xfrm>
            <a:off x="4038600" y="6356350"/>
            <a:ext cx="4114800" cy="365125"/>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a:p>
        </p:txBody>
      </p:sp>
      <p:sp>
        <p:nvSpPr>
          <p:cNvPr id="4" name="日期占位符 3"/>
          <p:cNvSpPr>
            <a:spLocks noGrp="1"/>
          </p:cNvSpPr>
          <p:nvPr>
            <p:ph type="dt" sz="half" idx="2"/>
            <p:custDataLst>
              <p:tags r:id="rId20"/>
            </p:custDataLst>
          </p:nvPr>
        </p:nvSpPr>
        <p:spPr>
          <a:xfrm>
            <a:off x="695960" y="6356350"/>
            <a:ext cx="2743200" cy="365125"/>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fld id="{760FBDFE-C587-4B4C-A407-44438C67B59E}" type="datetimeFigureOut">
              <a:rPr lang="zh-CN" altLang="en-US" smtClean="0"/>
            </a:fld>
            <a:endParaRPr lang="zh-CN" altLang="en-US"/>
          </a:p>
        </p:txBody>
      </p:sp>
      <p:sp>
        <p:nvSpPr>
          <p:cNvPr id="3" name="文本占位符 2"/>
          <p:cNvSpPr>
            <a:spLocks noGrp="1"/>
          </p:cNvSpPr>
          <p:nvPr>
            <p:ph type="body" idx="1"/>
            <p:custDataLst>
              <p:tags r:id="rId21"/>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a:spLocks noGrp="1"/>
          </p:cNvSpPr>
          <p:nvPr>
            <p:ph type="title"/>
            <p:custDataLst>
              <p:tags r:id="rId22"/>
            </p:custDataLst>
          </p:nvPr>
        </p:nvSpPr>
        <p:spPr>
          <a:xfrm>
            <a:off x="695960" y="360000"/>
            <a:ext cx="10800000" cy="7200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Lst>
  <p:txStyles>
    <p:titleStyle>
      <a:lvl1pPr algn="l" defTabSz="685800" rtl="0" eaLnBrk="1" latinLnBrk="0" hangingPunct="1">
        <a:lnSpc>
          <a:spcPct val="90000"/>
        </a:lnSpc>
        <a:spcBef>
          <a:spcPct val="0"/>
        </a:spcBef>
        <a:buNone/>
        <a:defRPr sz="2400" b="1" i="0" u="none" kern="1200" spc="0">
          <a:solidFill>
            <a:schemeClr val="accent3">
              <a:lumMod val="44964"/>
            </a:schemeClr>
          </a:solidFill>
          <a:effectLst>
            <a:outerShdw>
              <a:srgbClr val="FFFFFF"/>
            </a:outerShdw>
          </a:effectLst>
          <a:uFill>
            <a:solidFill>
              <a:srgbClr val="0070C0"/>
            </a:solidFill>
          </a:uFill>
          <a:latin typeface="+mj-lt"/>
          <a:ea typeface="+mj-ea"/>
          <a:cs typeface="+mj-cs"/>
        </a:defRPr>
      </a:lvl1pPr>
    </p:titleStyle>
    <p:bodyStyle>
      <a:lvl1pPr marL="171450" indent="0" algn="l" defTabSz="685800" rtl="0" eaLnBrk="1" latinLnBrk="0" hangingPunct="1">
        <a:lnSpc>
          <a:spcPct val="130000"/>
        </a:lnSpc>
        <a:spcBef>
          <a:spcPts val="750"/>
        </a:spcBef>
        <a:buFont typeface="Arial" panose="020B0604020202020204" pitchFamily="34" charset="0"/>
        <a:buChar char="•"/>
        <a:defRPr sz="1800" kern="1200" spc="0">
          <a:solidFill>
            <a:schemeClr val="tx1"/>
          </a:solidFill>
          <a:latin typeface="+mn-lt"/>
          <a:ea typeface="+mn-ea"/>
          <a:cs typeface="+mn-cs"/>
        </a:defRPr>
      </a:lvl1pPr>
      <a:lvl2pPr marL="514350" indent="0" algn="l" defTabSz="685800" rtl="0" eaLnBrk="1" latinLnBrk="0" hangingPunct="1">
        <a:lnSpc>
          <a:spcPct val="130000"/>
        </a:lnSpc>
        <a:spcBef>
          <a:spcPts val="375"/>
        </a:spcBef>
        <a:buFont typeface="Arial" panose="020B0604020202020204" pitchFamily="34" charset="0"/>
        <a:buChar char="•"/>
        <a:defRPr sz="1500" kern="1200" spc="0">
          <a:solidFill>
            <a:schemeClr val="tx1"/>
          </a:solidFill>
          <a:latin typeface="+mn-lt"/>
          <a:ea typeface="+mn-ea"/>
          <a:cs typeface="+mn-cs"/>
        </a:defRPr>
      </a:lvl2pPr>
      <a:lvl3pPr marL="857250" indent="0" algn="l" defTabSz="685800" rtl="0" eaLnBrk="1" latinLnBrk="0" hangingPunct="1">
        <a:lnSpc>
          <a:spcPct val="130000"/>
        </a:lnSpc>
        <a:spcBef>
          <a:spcPts val="375"/>
        </a:spcBef>
        <a:buFont typeface="Arial" panose="020B0604020202020204" pitchFamily="34" charset="0"/>
        <a:buChar char="•"/>
        <a:defRPr sz="1350" kern="1200" spc="0">
          <a:solidFill>
            <a:schemeClr val="tx1"/>
          </a:solidFill>
          <a:latin typeface="+mn-lt"/>
          <a:ea typeface="+mn-ea"/>
          <a:cs typeface="+mn-cs"/>
        </a:defRPr>
      </a:lvl3pPr>
      <a:lvl4pPr marL="1200150" indent="0" algn="l" defTabSz="685800" rtl="0" eaLnBrk="1" latinLnBrk="0" hangingPunct="1">
        <a:lnSpc>
          <a:spcPct val="130000"/>
        </a:lnSpc>
        <a:spcBef>
          <a:spcPts val="375"/>
        </a:spcBef>
        <a:buFont typeface="Arial" panose="020B0604020202020204" pitchFamily="34" charset="0"/>
        <a:buChar char="•"/>
        <a:defRPr sz="1350" kern="1200" spc="0">
          <a:solidFill>
            <a:schemeClr val="tx1"/>
          </a:solidFill>
          <a:latin typeface="+mn-lt"/>
          <a:ea typeface="+mn-ea"/>
          <a:cs typeface="+mn-cs"/>
        </a:defRPr>
      </a:lvl4pPr>
      <a:lvl5pPr marL="1543050" indent="0" algn="l" defTabSz="685800" rtl="0" eaLnBrk="1" latinLnBrk="0" hangingPunct="1">
        <a:lnSpc>
          <a:spcPct val="130000"/>
        </a:lnSpc>
        <a:spcBef>
          <a:spcPts val="375"/>
        </a:spcBef>
        <a:buFont typeface="Arial" panose="020B0604020202020204" pitchFamily="34" charset="0"/>
        <a:buChar char="•"/>
        <a:defRPr sz="1350" kern="1200" spc="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ustDataLst>
      <p:tags r:id="rId1"/>
    </p:custDataLst>
  </p:cSld>
  <p:clrMap bg1="lt1" tx1="dk1" bg2="lt2" tx2="dk2" accent1="accent1" accent2="accent2" accent3="accent3" accent4="accent4" accent5="accent5" accent6="accent6" hlink="hlink" folHlink="folHlink"/>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2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28"/>
    </p:custData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 id="2147483696" r:id="rId18"/>
    <p:sldLayoutId id="2147483697" r:id="rId19"/>
    <p:sldLayoutId id="2147483698" r:id="rId20"/>
    <p:sldLayoutId id="2147483699" r:id="rId21"/>
    <p:sldLayoutId id="2147483700" r:id="rId22"/>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s>
</file>

<file path=ppt/slides/_rels/slide100.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544.xml"/><Relationship Id="rId3" Type="http://schemas.openxmlformats.org/officeDocument/2006/relationships/tags" Target="../tags/tag543.xml"/><Relationship Id="rId2" Type="http://schemas.openxmlformats.org/officeDocument/2006/relationships/tags" Target="../tags/tag542.xml"/><Relationship Id="rId1" Type="http://schemas.openxmlformats.org/officeDocument/2006/relationships/tags" Target="../tags/tag541.xml"/></Relationships>
</file>

<file path=ppt/slides/_rels/slide101.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548.xml"/><Relationship Id="rId3" Type="http://schemas.openxmlformats.org/officeDocument/2006/relationships/tags" Target="../tags/tag547.xml"/><Relationship Id="rId2" Type="http://schemas.openxmlformats.org/officeDocument/2006/relationships/tags" Target="../tags/tag546.xml"/><Relationship Id="rId1" Type="http://schemas.openxmlformats.org/officeDocument/2006/relationships/tags" Target="../tags/tag545.xml"/></Relationships>
</file>

<file path=ppt/slides/_rels/slide102.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552.xml"/><Relationship Id="rId3" Type="http://schemas.openxmlformats.org/officeDocument/2006/relationships/tags" Target="../tags/tag551.xml"/><Relationship Id="rId2" Type="http://schemas.openxmlformats.org/officeDocument/2006/relationships/tags" Target="../tags/tag550.xml"/><Relationship Id="rId1" Type="http://schemas.openxmlformats.org/officeDocument/2006/relationships/tags" Target="../tags/tag549.xml"/></Relationships>
</file>

<file path=ppt/slides/_rels/slide103.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556.xml"/><Relationship Id="rId3" Type="http://schemas.openxmlformats.org/officeDocument/2006/relationships/tags" Target="../tags/tag555.xml"/><Relationship Id="rId2" Type="http://schemas.openxmlformats.org/officeDocument/2006/relationships/tags" Target="../tags/tag554.xml"/><Relationship Id="rId1" Type="http://schemas.openxmlformats.org/officeDocument/2006/relationships/tags" Target="../tags/tag553.xml"/></Relationships>
</file>

<file path=ppt/slides/_rels/slide104.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560.xml"/><Relationship Id="rId3" Type="http://schemas.openxmlformats.org/officeDocument/2006/relationships/tags" Target="../tags/tag559.xml"/><Relationship Id="rId2" Type="http://schemas.openxmlformats.org/officeDocument/2006/relationships/tags" Target="../tags/tag558.xml"/><Relationship Id="rId1" Type="http://schemas.openxmlformats.org/officeDocument/2006/relationships/tags" Target="../tags/tag557.xml"/></Relationships>
</file>

<file path=ppt/slides/_rels/slide105.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564.xml"/><Relationship Id="rId3" Type="http://schemas.openxmlformats.org/officeDocument/2006/relationships/tags" Target="../tags/tag563.xml"/><Relationship Id="rId2" Type="http://schemas.openxmlformats.org/officeDocument/2006/relationships/tags" Target="../tags/tag562.xml"/><Relationship Id="rId1" Type="http://schemas.openxmlformats.org/officeDocument/2006/relationships/tags" Target="../tags/tag561.xml"/></Relationships>
</file>

<file path=ppt/slides/_rels/slide106.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568.xml"/><Relationship Id="rId3" Type="http://schemas.openxmlformats.org/officeDocument/2006/relationships/tags" Target="../tags/tag567.xml"/><Relationship Id="rId2" Type="http://schemas.openxmlformats.org/officeDocument/2006/relationships/tags" Target="../tags/tag566.xml"/><Relationship Id="rId1" Type="http://schemas.openxmlformats.org/officeDocument/2006/relationships/tags" Target="../tags/tag565.xml"/></Relationships>
</file>

<file path=ppt/slides/_rels/slide107.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572.xml"/><Relationship Id="rId3" Type="http://schemas.openxmlformats.org/officeDocument/2006/relationships/tags" Target="../tags/tag571.xml"/><Relationship Id="rId2" Type="http://schemas.openxmlformats.org/officeDocument/2006/relationships/tags" Target="../tags/tag570.xml"/><Relationship Id="rId1" Type="http://schemas.openxmlformats.org/officeDocument/2006/relationships/tags" Target="../tags/tag569.xml"/></Relationships>
</file>

<file path=ppt/slides/_rels/slide108.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576.xml"/><Relationship Id="rId3" Type="http://schemas.openxmlformats.org/officeDocument/2006/relationships/tags" Target="../tags/tag575.xml"/><Relationship Id="rId2" Type="http://schemas.openxmlformats.org/officeDocument/2006/relationships/tags" Target="../tags/tag574.xml"/><Relationship Id="rId1" Type="http://schemas.openxmlformats.org/officeDocument/2006/relationships/tags" Target="../tags/tag573.xml"/></Relationships>
</file>

<file path=ppt/slides/_rels/slide109.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580.xml"/><Relationship Id="rId3" Type="http://schemas.openxmlformats.org/officeDocument/2006/relationships/tags" Target="../tags/tag579.xml"/><Relationship Id="rId2" Type="http://schemas.openxmlformats.org/officeDocument/2006/relationships/tags" Target="../tags/tag578.xml"/><Relationship Id="rId1" Type="http://schemas.openxmlformats.org/officeDocument/2006/relationships/tags" Target="../tags/tag577.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40.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image" Target="../media/image15.jpeg"/><Relationship Id="rId2" Type="http://schemas.openxmlformats.org/officeDocument/2006/relationships/tags" Target="../tags/tag169.xml"/><Relationship Id="rId1" Type="http://schemas.openxmlformats.org/officeDocument/2006/relationships/tags" Target="../tags/tag168.xml"/></Relationships>
</file>

<file path=ppt/slides/_rels/slide110.xml.rels><?xml version="1.0" encoding="UTF-8" standalone="yes"?>
<Relationships xmlns="http://schemas.openxmlformats.org/package/2006/relationships"><Relationship Id="rId6" Type="http://schemas.openxmlformats.org/officeDocument/2006/relationships/slideLayout" Target="../slideLayouts/slideLayout40.xml"/><Relationship Id="rId5" Type="http://schemas.openxmlformats.org/officeDocument/2006/relationships/tags" Target="../tags/tag585.xml"/><Relationship Id="rId4" Type="http://schemas.openxmlformats.org/officeDocument/2006/relationships/tags" Target="../tags/tag584.xml"/><Relationship Id="rId3" Type="http://schemas.openxmlformats.org/officeDocument/2006/relationships/tags" Target="../tags/tag583.xml"/><Relationship Id="rId2" Type="http://schemas.openxmlformats.org/officeDocument/2006/relationships/tags" Target="../tags/tag582.xml"/><Relationship Id="rId1" Type="http://schemas.openxmlformats.org/officeDocument/2006/relationships/tags" Target="../tags/tag581.xml"/></Relationships>
</file>

<file path=ppt/slides/_rels/slide111.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589.xml"/><Relationship Id="rId3" Type="http://schemas.openxmlformats.org/officeDocument/2006/relationships/tags" Target="../tags/tag588.xml"/><Relationship Id="rId2" Type="http://schemas.openxmlformats.org/officeDocument/2006/relationships/tags" Target="../tags/tag587.xml"/><Relationship Id="rId1" Type="http://schemas.openxmlformats.org/officeDocument/2006/relationships/tags" Target="../tags/tag586.xml"/></Relationships>
</file>

<file path=ppt/slides/_rels/slide112.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592.xml"/><Relationship Id="rId2" Type="http://schemas.openxmlformats.org/officeDocument/2006/relationships/tags" Target="../tags/tag591.xml"/><Relationship Id="rId1" Type="http://schemas.openxmlformats.org/officeDocument/2006/relationships/tags" Target="../tags/tag590.xml"/></Relationships>
</file>

<file path=ppt/slides/_rels/slide113.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596.xml"/><Relationship Id="rId3" Type="http://schemas.openxmlformats.org/officeDocument/2006/relationships/tags" Target="../tags/tag595.xml"/><Relationship Id="rId2" Type="http://schemas.openxmlformats.org/officeDocument/2006/relationships/tags" Target="../tags/tag594.xml"/><Relationship Id="rId1" Type="http://schemas.openxmlformats.org/officeDocument/2006/relationships/tags" Target="../tags/tag593.xml"/></Relationships>
</file>

<file path=ppt/slides/_rels/slide114.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600.xml"/><Relationship Id="rId3" Type="http://schemas.openxmlformats.org/officeDocument/2006/relationships/tags" Target="../tags/tag599.xml"/><Relationship Id="rId2" Type="http://schemas.openxmlformats.org/officeDocument/2006/relationships/tags" Target="../tags/tag598.xml"/><Relationship Id="rId1" Type="http://schemas.openxmlformats.org/officeDocument/2006/relationships/tags" Target="../tags/tag597.xml"/></Relationships>
</file>

<file path=ppt/slides/_rels/slide115.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604.xml"/><Relationship Id="rId3" Type="http://schemas.openxmlformats.org/officeDocument/2006/relationships/tags" Target="../tags/tag603.xml"/><Relationship Id="rId2" Type="http://schemas.openxmlformats.org/officeDocument/2006/relationships/tags" Target="../tags/tag602.xml"/><Relationship Id="rId1" Type="http://schemas.openxmlformats.org/officeDocument/2006/relationships/tags" Target="../tags/tag601.xml"/></Relationships>
</file>

<file path=ppt/slides/_rels/slide116.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608.xml"/><Relationship Id="rId3" Type="http://schemas.openxmlformats.org/officeDocument/2006/relationships/tags" Target="../tags/tag607.xml"/><Relationship Id="rId2" Type="http://schemas.openxmlformats.org/officeDocument/2006/relationships/tags" Target="../tags/tag606.xml"/><Relationship Id="rId1" Type="http://schemas.openxmlformats.org/officeDocument/2006/relationships/tags" Target="../tags/tag605.xml"/></Relationships>
</file>

<file path=ppt/slides/_rels/slide117.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612.xml"/><Relationship Id="rId3" Type="http://schemas.openxmlformats.org/officeDocument/2006/relationships/tags" Target="../tags/tag611.xml"/><Relationship Id="rId2" Type="http://schemas.openxmlformats.org/officeDocument/2006/relationships/tags" Target="../tags/tag610.xml"/><Relationship Id="rId1" Type="http://schemas.openxmlformats.org/officeDocument/2006/relationships/tags" Target="../tags/tag609.xml"/></Relationships>
</file>

<file path=ppt/slides/_rels/slide118.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616.xml"/><Relationship Id="rId3" Type="http://schemas.openxmlformats.org/officeDocument/2006/relationships/tags" Target="../tags/tag615.xml"/><Relationship Id="rId2" Type="http://schemas.openxmlformats.org/officeDocument/2006/relationships/tags" Target="../tags/tag614.xml"/><Relationship Id="rId1" Type="http://schemas.openxmlformats.org/officeDocument/2006/relationships/tags" Target="../tags/tag613.xml"/></Relationships>
</file>

<file path=ppt/slides/_rels/slide119.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620.xml"/><Relationship Id="rId3" Type="http://schemas.openxmlformats.org/officeDocument/2006/relationships/tags" Target="../tags/tag619.xml"/><Relationship Id="rId2" Type="http://schemas.openxmlformats.org/officeDocument/2006/relationships/tags" Target="../tags/tag618.xml"/><Relationship Id="rId1" Type="http://schemas.openxmlformats.org/officeDocument/2006/relationships/tags" Target="../tags/tag617.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176.xml"/><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tags" Target="../tags/tag173.xml"/></Relationships>
</file>

<file path=ppt/slides/_rels/slide120.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624.xml"/><Relationship Id="rId3" Type="http://schemas.openxmlformats.org/officeDocument/2006/relationships/tags" Target="../tags/tag623.xml"/><Relationship Id="rId2" Type="http://schemas.openxmlformats.org/officeDocument/2006/relationships/tags" Target="../tags/tag622.xml"/><Relationship Id="rId1" Type="http://schemas.openxmlformats.org/officeDocument/2006/relationships/tags" Target="../tags/tag621.xml"/></Relationships>
</file>

<file path=ppt/slides/_rels/slide121.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628.xml"/><Relationship Id="rId3" Type="http://schemas.openxmlformats.org/officeDocument/2006/relationships/tags" Target="../tags/tag627.xml"/><Relationship Id="rId2" Type="http://schemas.openxmlformats.org/officeDocument/2006/relationships/tags" Target="../tags/tag626.xml"/><Relationship Id="rId1" Type="http://schemas.openxmlformats.org/officeDocument/2006/relationships/tags" Target="../tags/tag625.xml"/></Relationships>
</file>

<file path=ppt/slides/_rels/slide122.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632.xml"/><Relationship Id="rId3" Type="http://schemas.openxmlformats.org/officeDocument/2006/relationships/tags" Target="../tags/tag631.xml"/><Relationship Id="rId2" Type="http://schemas.openxmlformats.org/officeDocument/2006/relationships/tags" Target="../tags/tag630.xml"/><Relationship Id="rId1" Type="http://schemas.openxmlformats.org/officeDocument/2006/relationships/tags" Target="../tags/tag629.xml"/></Relationships>
</file>

<file path=ppt/slides/_rels/slide123.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636.xml"/><Relationship Id="rId3" Type="http://schemas.openxmlformats.org/officeDocument/2006/relationships/tags" Target="../tags/tag635.xml"/><Relationship Id="rId2" Type="http://schemas.openxmlformats.org/officeDocument/2006/relationships/tags" Target="../tags/tag634.xml"/><Relationship Id="rId1" Type="http://schemas.openxmlformats.org/officeDocument/2006/relationships/tags" Target="../tags/tag633.xml"/></Relationships>
</file>

<file path=ppt/slides/_rels/slide124.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640.xml"/><Relationship Id="rId3" Type="http://schemas.openxmlformats.org/officeDocument/2006/relationships/tags" Target="../tags/tag639.xml"/><Relationship Id="rId2" Type="http://schemas.openxmlformats.org/officeDocument/2006/relationships/tags" Target="../tags/tag638.xml"/><Relationship Id="rId1" Type="http://schemas.openxmlformats.org/officeDocument/2006/relationships/tags" Target="../tags/tag637.xml"/></Relationships>
</file>

<file path=ppt/slides/_rels/slide125.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644.xml"/><Relationship Id="rId3" Type="http://schemas.openxmlformats.org/officeDocument/2006/relationships/tags" Target="../tags/tag643.xml"/><Relationship Id="rId2" Type="http://schemas.openxmlformats.org/officeDocument/2006/relationships/tags" Target="../tags/tag642.xml"/><Relationship Id="rId1" Type="http://schemas.openxmlformats.org/officeDocument/2006/relationships/tags" Target="../tags/tag641.xml"/></Relationships>
</file>

<file path=ppt/slides/_rels/slide126.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648.xml"/><Relationship Id="rId3" Type="http://schemas.openxmlformats.org/officeDocument/2006/relationships/tags" Target="../tags/tag647.xml"/><Relationship Id="rId2" Type="http://schemas.openxmlformats.org/officeDocument/2006/relationships/tags" Target="../tags/tag646.xml"/><Relationship Id="rId1" Type="http://schemas.openxmlformats.org/officeDocument/2006/relationships/tags" Target="../tags/tag645.xml"/></Relationships>
</file>

<file path=ppt/slides/_rels/slide127.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652.xml"/><Relationship Id="rId3" Type="http://schemas.openxmlformats.org/officeDocument/2006/relationships/tags" Target="../tags/tag651.xml"/><Relationship Id="rId2" Type="http://schemas.openxmlformats.org/officeDocument/2006/relationships/tags" Target="../tags/tag650.xml"/><Relationship Id="rId1" Type="http://schemas.openxmlformats.org/officeDocument/2006/relationships/tags" Target="../tags/tag649.xml"/></Relationships>
</file>

<file path=ppt/slides/_rels/slide128.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656.xml"/><Relationship Id="rId3" Type="http://schemas.openxmlformats.org/officeDocument/2006/relationships/tags" Target="../tags/tag655.xml"/><Relationship Id="rId2" Type="http://schemas.openxmlformats.org/officeDocument/2006/relationships/tags" Target="../tags/tag654.xml"/><Relationship Id="rId1" Type="http://schemas.openxmlformats.org/officeDocument/2006/relationships/tags" Target="../tags/tag653.xml"/></Relationships>
</file>

<file path=ppt/slides/_rels/slide129.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660.xml"/><Relationship Id="rId3" Type="http://schemas.openxmlformats.org/officeDocument/2006/relationships/tags" Target="../tags/tag659.xml"/><Relationship Id="rId2" Type="http://schemas.openxmlformats.org/officeDocument/2006/relationships/tags" Target="../tags/tag658.xml"/><Relationship Id="rId1" Type="http://schemas.openxmlformats.org/officeDocument/2006/relationships/tags" Target="../tags/tag657.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tags" Target="../tags/tag177.xml"/></Relationships>
</file>

<file path=ppt/slides/_rels/slide130.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664.xml"/><Relationship Id="rId3" Type="http://schemas.openxmlformats.org/officeDocument/2006/relationships/tags" Target="../tags/tag663.xml"/><Relationship Id="rId2" Type="http://schemas.openxmlformats.org/officeDocument/2006/relationships/tags" Target="../tags/tag662.xml"/><Relationship Id="rId1" Type="http://schemas.openxmlformats.org/officeDocument/2006/relationships/tags" Target="../tags/tag661.xml"/></Relationships>
</file>

<file path=ppt/slides/_rels/slide131.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668.xml"/><Relationship Id="rId3" Type="http://schemas.openxmlformats.org/officeDocument/2006/relationships/tags" Target="../tags/tag667.xml"/><Relationship Id="rId2" Type="http://schemas.openxmlformats.org/officeDocument/2006/relationships/tags" Target="../tags/tag666.xml"/><Relationship Id="rId1" Type="http://schemas.openxmlformats.org/officeDocument/2006/relationships/tags" Target="../tags/tag665.xml"/></Relationships>
</file>

<file path=ppt/slides/_rels/slide132.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672.xml"/><Relationship Id="rId3" Type="http://schemas.openxmlformats.org/officeDocument/2006/relationships/tags" Target="../tags/tag671.xml"/><Relationship Id="rId2" Type="http://schemas.openxmlformats.org/officeDocument/2006/relationships/tags" Target="../tags/tag670.xml"/><Relationship Id="rId1" Type="http://schemas.openxmlformats.org/officeDocument/2006/relationships/tags" Target="../tags/tag669.xml"/></Relationships>
</file>

<file path=ppt/slides/_rels/slide133.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676.xml"/><Relationship Id="rId3" Type="http://schemas.openxmlformats.org/officeDocument/2006/relationships/tags" Target="../tags/tag675.xml"/><Relationship Id="rId2" Type="http://schemas.openxmlformats.org/officeDocument/2006/relationships/tags" Target="../tags/tag674.xml"/><Relationship Id="rId1" Type="http://schemas.openxmlformats.org/officeDocument/2006/relationships/tags" Target="../tags/tag673.xml"/></Relationships>
</file>

<file path=ppt/slides/_rels/slide134.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680.xml"/><Relationship Id="rId3" Type="http://schemas.openxmlformats.org/officeDocument/2006/relationships/tags" Target="../tags/tag679.xml"/><Relationship Id="rId2" Type="http://schemas.openxmlformats.org/officeDocument/2006/relationships/tags" Target="../tags/tag678.xml"/><Relationship Id="rId1" Type="http://schemas.openxmlformats.org/officeDocument/2006/relationships/tags" Target="../tags/tag677.xml"/></Relationships>
</file>

<file path=ppt/slides/_rels/slide135.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684.xml"/><Relationship Id="rId3" Type="http://schemas.openxmlformats.org/officeDocument/2006/relationships/tags" Target="../tags/tag683.xml"/><Relationship Id="rId2" Type="http://schemas.openxmlformats.org/officeDocument/2006/relationships/tags" Target="../tags/tag682.xml"/><Relationship Id="rId1" Type="http://schemas.openxmlformats.org/officeDocument/2006/relationships/tags" Target="../tags/tag681.xml"/></Relationships>
</file>

<file path=ppt/slides/_rels/slide136.xml.rels><?xml version="1.0" encoding="UTF-8" standalone="yes"?>
<Relationships xmlns="http://schemas.openxmlformats.org/package/2006/relationships"><Relationship Id="rId2" Type="http://schemas.openxmlformats.org/officeDocument/2006/relationships/slideLayout" Target="../slideLayouts/slideLayout44.xml"/><Relationship Id="rId1" Type="http://schemas.openxmlformats.org/officeDocument/2006/relationships/image" Target="../media/image13.png"/></Relationships>
</file>

<file path=ppt/slides/_rels/slide137.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tags" Target="../tags/tag691.xml"/><Relationship Id="rId7" Type="http://schemas.openxmlformats.org/officeDocument/2006/relationships/tags" Target="../tags/tag690.xml"/><Relationship Id="rId6" Type="http://schemas.openxmlformats.org/officeDocument/2006/relationships/tags" Target="../tags/tag689.xml"/><Relationship Id="rId5" Type="http://schemas.openxmlformats.org/officeDocument/2006/relationships/image" Target="../media/image12.jpeg"/><Relationship Id="rId4" Type="http://schemas.openxmlformats.org/officeDocument/2006/relationships/tags" Target="../tags/tag688.xml"/><Relationship Id="rId3" Type="http://schemas.openxmlformats.org/officeDocument/2006/relationships/tags" Target="../tags/tag687.xml"/><Relationship Id="rId2" Type="http://schemas.openxmlformats.org/officeDocument/2006/relationships/tags" Target="../tags/tag686.xml"/><Relationship Id="rId1" Type="http://schemas.openxmlformats.org/officeDocument/2006/relationships/tags" Target="../tags/tag685.xml"/></Relationships>
</file>

<file path=ppt/slides/_rels/slide138.xml.rels><?xml version="1.0" encoding="UTF-8" standalone="yes"?>
<Relationships xmlns="http://schemas.openxmlformats.org/package/2006/relationships"><Relationship Id="rId7" Type="http://schemas.openxmlformats.org/officeDocument/2006/relationships/slideLayout" Target="../slideLayouts/slideLayout40.xml"/><Relationship Id="rId6" Type="http://schemas.openxmlformats.org/officeDocument/2006/relationships/tags" Target="../tags/tag697.xml"/><Relationship Id="rId5" Type="http://schemas.openxmlformats.org/officeDocument/2006/relationships/tags" Target="../tags/tag696.xml"/><Relationship Id="rId4" Type="http://schemas.openxmlformats.org/officeDocument/2006/relationships/tags" Target="../tags/tag695.xml"/><Relationship Id="rId3" Type="http://schemas.openxmlformats.org/officeDocument/2006/relationships/tags" Target="../tags/tag694.xml"/><Relationship Id="rId2" Type="http://schemas.openxmlformats.org/officeDocument/2006/relationships/tags" Target="../tags/tag693.xml"/><Relationship Id="rId1" Type="http://schemas.openxmlformats.org/officeDocument/2006/relationships/tags" Target="../tags/tag692.xml"/></Relationships>
</file>

<file path=ppt/slides/_rels/slide139.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tags" Target="../tags/tag703.xml"/><Relationship Id="rId6" Type="http://schemas.openxmlformats.org/officeDocument/2006/relationships/tags" Target="../tags/tag702.xml"/><Relationship Id="rId5" Type="http://schemas.openxmlformats.org/officeDocument/2006/relationships/image" Target="../media/image12.jpeg"/><Relationship Id="rId4" Type="http://schemas.openxmlformats.org/officeDocument/2006/relationships/tags" Target="../tags/tag701.xml"/><Relationship Id="rId3" Type="http://schemas.openxmlformats.org/officeDocument/2006/relationships/tags" Target="../tags/tag700.xml"/><Relationship Id="rId2" Type="http://schemas.openxmlformats.org/officeDocument/2006/relationships/tags" Target="../tags/tag699.xml"/><Relationship Id="rId1" Type="http://schemas.openxmlformats.org/officeDocument/2006/relationships/tags" Target="../tags/tag698.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 Type="http://schemas.openxmlformats.org/officeDocument/2006/relationships/tags" Target="../tags/tag181.xml"/></Relationships>
</file>

<file path=ppt/slides/_rels/slide140.xml.rels><?xml version="1.0" encoding="UTF-8" standalone="yes"?>
<Relationships xmlns="http://schemas.openxmlformats.org/package/2006/relationships"><Relationship Id="rId9" Type="http://schemas.openxmlformats.org/officeDocument/2006/relationships/tags" Target="../tags/tag710.xml"/><Relationship Id="rId8" Type="http://schemas.openxmlformats.org/officeDocument/2006/relationships/tags" Target="../tags/tag709.xml"/><Relationship Id="rId7" Type="http://schemas.openxmlformats.org/officeDocument/2006/relationships/image" Target="../media/image18.png"/><Relationship Id="rId6" Type="http://schemas.openxmlformats.org/officeDocument/2006/relationships/tags" Target="../tags/tag708.xml"/><Relationship Id="rId5" Type="http://schemas.openxmlformats.org/officeDocument/2006/relationships/tags" Target="../tags/tag707.xml"/><Relationship Id="rId4" Type="http://schemas.openxmlformats.org/officeDocument/2006/relationships/image" Target="../media/image17.jpeg"/><Relationship Id="rId30" Type="http://schemas.openxmlformats.org/officeDocument/2006/relationships/slideLayout" Target="../slideLayouts/slideLayout40.xml"/><Relationship Id="rId3" Type="http://schemas.openxmlformats.org/officeDocument/2006/relationships/tags" Target="../tags/tag706.xml"/><Relationship Id="rId29" Type="http://schemas.openxmlformats.org/officeDocument/2006/relationships/tags" Target="../tags/tag730.xml"/><Relationship Id="rId28" Type="http://schemas.openxmlformats.org/officeDocument/2006/relationships/tags" Target="../tags/tag729.xml"/><Relationship Id="rId27" Type="http://schemas.openxmlformats.org/officeDocument/2006/relationships/tags" Target="../tags/tag728.xml"/><Relationship Id="rId26" Type="http://schemas.openxmlformats.org/officeDocument/2006/relationships/tags" Target="../tags/tag727.xml"/><Relationship Id="rId25" Type="http://schemas.openxmlformats.org/officeDocument/2006/relationships/tags" Target="../tags/tag726.xml"/><Relationship Id="rId24" Type="http://schemas.openxmlformats.org/officeDocument/2006/relationships/tags" Target="../tags/tag725.xml"/><Relationship Id="rId23" Type="http://schemas.openxmlformats.org/officeDocument/2006/relationships/tags" Target="../tags/tag724.xml"/><Relationship Id="rId22" Type="http://schemas.openxmlformats.org/officeDocument/2006/relationships/tags" Target="../tags/tag723.xml"/><Relationship Id="rId21" Type="http://schemas.openxmlformats.org/officeDocument/2006/relationships/tags" Target="../tags/tag722.xml"/><Relationship Id="rId20" Type="http://schemas.openxmlformats.org/officeDocument/2006/relationships/tags" Target="../tags/tag721.xml"/><Relationship Id="rId2" Type="http://schemas.openxmlformats.org/officeDocument/2006/relationships/tags" Target="../tags/tag705.xml"/><Relationship Id="rId19" Type="http://schemas.openxmlformats.org/officeDocument/2006/relationships/tags" Target="../tags/tag720.xml"/><Relationship Id="rId18" Type="http://schemas.openxmlformats.org/officeDocument/2006/relationships/tags" Target="../tags/tag719.xml"/><Relationship Id="rId17" Type="http://schemas.openxmlformats.org/officeDocument/2006/relationships/tags" Target="../tags/tag718.xml"/><Relationship Id="rId16" Type="http://schemas.openxmlformats.org/officeDocument/2006/relationships/tags" Target="../tags/tag717.xml"/><Relationship Id="rId15" Type="http://schemas.openxmlformats.org/officeDocument/2006/relationships/tags" Target="../tags/tag716.xml"/><Relationship Id="rId14" Type="http://schemas.openxmlformats.org/officeDocument/2006/relationships/tags" Target="../tags/tag715.xml"/><Relationship Id="rId13" Type="http://schemas.openxmlformats.org/officeDocument/2006/relationships/tags" Target="../tags/tag714.xml"/><Relationship Id="rId12" Type="http://schemas.openxmlformats.org/officeDocument/2006/relationships/tags" Target="../tags/tag713.xml"/><Relationship Id="rId11" Type="http://schemas.openxmlformats.org/officeDocument/2006/relationships/tags" Target="../tags/tag712.xml"/><Relationship Id="rId10" Type="http://schemas.openxmlformats.org/officeDocument/2006/relationships/tags" Target="../tags/tag711.xml"/><Relationship Id="rId1" Type="http://schemas.openxmlformats.org/officeDocument/2006/relationships/tags" Target="../tags/tag704.xml"/></Relationships>
</file>

<file path=ppt/slides/_rels/slide141.xml.rels><?xml version="1.0" encoding="UTF-8" standalone="yes"?>
<Relationships xmlns="http://schemas.openxmlformats.org/package/2006/relationships"><Relationship Id="rId6" Type="http://schemas.openxmlformats.org/officeDocument/2006/relationships/slideLayout" Target="../slideLayouts/slideLayout40.xml"/><Relationship Id="rId5" Type="http://schemas.openxmlformats.org/officeDocument/2006/relationships/tags" Target="../tags/tag734.xml"/><Relationship Id="rId4" Type="http://schemas.openxmlformats.org/officeDocument/2006/relationships/tags" Target="../tags/tag733.xml"/><Relationship Id="rId3" Type="http://schemas.openxmlformats.org/officeDocument/2006/relationships/image" Target="../media/image19.jpeg"/><Relationship Id="rId2" Type="http://schemas.openxmlformats.org/officeDocument/2006/relationships/tags" Target="../tags/tag732.xml"/><Relationship Id="rId1" Type="http://schemas.openxmlformats.org/officeDocument/2006/relationships/tags" Target="../tags/tag731.xml"/></Relationships>
</file>

<file path=ppt/slides/_rels/slide142.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737.xml"/><Relationship Id="rId2" Type="http://schemas.openxmlformats.org/officeDocument/2006/relationships/tags" Target="../tags/tag736.xml"/><Relationship Id="rId1" Type="http://schemas.openxmlformats.org/officeDocument/2006/relationships/tags" Target="../tags/tag735.xml"/></Relationships>
</file>

<file path=ppt/slides/_rels/slide143.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740.xml"/><Relationship Id="rId2" Type="http://schemas.openxmlformats.org/officeDocument/2006/relationships/tags" Target="../tags/tag739.xml"/><Relationship Id="rId1" Type="http://schemas.openxmlformats.org/officeDocument/2006/relationships/tags" Target="../tags/tag738.xml"/></Relationships>
</file>

<file path=ppt/slides/_rels/slide144.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743.xml"/><Relationship Id="rId3" Type="http://schemas.openxmlformats.org/officeDocument/2006/relationships/tags" Target="../tags/tag742.xml"/><Relationship Id="rId2" Type="http://schemas.openxmlformats.org/officeDocument/2006/relationships/image" Target="../media/image20.png"/><Relationship Id="rId1" Type="http://schemas.openxmlformats.org/officeDocument/2006/relationships/tags" Target="../tags/tag741.xml"/></Relationships>
</file>

<file path=ppt/slides/_rels/slide145.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746.xml"/><Relationship Id="rId2" Type="http://schemas.openxmlformats.org/officeDocument/2006/relationships/tags" Target="../tags/tag745.xml"/><Relationship Id="rId1" Type="http://schemas.openxmlformats.org/officeDocument/2006/relationships/tags" Target="../tags/tag744.xml"/></Relationships>
</file>

<file path=ppt/slides/_rels/slide146.xml.rels><?xml version="1.0" encoding="UTF-8" standalone="yes"?>
<Relationships xmlns="http://schemas.openxmlformats.org/package/2006/relationships"><Relationship Id="rId6" Type="http://schemas.openxmlformats.org/officeDocument/2006/relationships/slideLayout" Target="../slideLayouts/slideLayout40.xml"/><Relationship Id="rId5" Type="http://schemas.openxmlformats.org/officeDocument/2006/relationships/tags" Target="../tags/tag750.xml"/><Relationship Id="rId4" Type="http://schemas.openxmlformats.org/officeDocument/2006/relationships/tags" Target="../tags/tag749.xml"/><Relationship Id="rId3" Type="http://schemas.openxmlformats.org/officeDocument/2006/relationships/image" Target="../media/image21.png"/><Relationship Id="rId2" Type="http://schemas.openxmlformats.org/officeDocument/2006/relationships/tags" Target="../tags/tag748.xml"/><Relationship Id="rId1" Type="http://schemas.openxmlformats.org/officeDocument/2006/relationships/tags" Target="../tags/tag747.xml"/></Relationships>
</file>

<file path=ppt/slides/_rels/slide147.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753.xml"/><Relationship Id="rId2" Type="http://schemas.openxmlformats.org/officeDocument/2006/relationships/tags" Target="../tags/tag752.xml"/><Relationship Id="rId1" Type="http://schemas.openxmlformats.org/officeDocument/2006/relationships/tags" Target="../tags/tag751.xml"/></Relationships>
</file>

<file path=ppt/slides/_rels/slide148.xml.rels><?xml version="1.0" encoding="UTF-8" standalone="yes"?>
<Relationships xmlns="http://schemas.openxmlformats.org/package/2006/relationships"><Relationship Id="rId9" Type="http://schemas.openxmlformats.org/officeDocument/2006/relationships/tags" Target="../tags/tag759.xml"/><Relationship Id="rId8" Type="http://schemas.openxmlformats.org/officeDocument/2006/relationships/tags" Target="../tags/tag758.xml"/><Relationship Id="rId7" Type="http://schemas.openxmlformats.org/officeDocument/2006/relationships/image" Target="../media/image24.png"/><Relationship Id="rId6" Type="http://schemas.openxmlformats.org/officeDocument/2006/relationships/tags" Target="../tags/tag757.xml"/><Relationship Id="rId5" Type="http://schemas.openxmlformats.org/officeDocument/2006/relationships/image" Target="../media/image23.png"/><Relationship Id="rId4" Type="http://schemas.openxmlformats.org/officeDocument/2006/relationships/tags" Target="../tags/tag756.xml"/><Relationship Id="rId3" Type="http://schemas.openxmlformats.org/officeDocument/2006/relationships/image" Target="../media/image22.png"/><Relationship Id="rId2" Type="http://schemas.openxmlformats.org/officeDocument/2006/relationships/tags" Target="../tags/tag755.xml"/><Relationship Id="rId10" Type="http://schemas.openxmlformats.org/officeDocument/2006/relationships/slideLayout" Target="../slideLayouts/slideLayout40.xml"/><Relationship Id="rId1" Type="http://schemas.openxmlformats.org/officeDocument/2006/relationships/tags" Target="../tags/tag754.xml"/></Relationships>
</file>

<file path=ppt/slides/_rels/slide149.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762.xml"/><Relationship Id="rId2" Type="http://schemas.openxmlformats.org/officeDocument/2006/relationships/tags" Target="../tags/tag761.xml"/><Relationship Id="rId1" Type="http://schemas.openxmlformats.org/officeDocument/2006/relationships/tags" Target="../tags/tag760.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4.xml"/><Relationship Id="rId1" Type="http://schemas.openxmlformats.org/officeDocument/2006/relationships/image" Target="../media/image13.png"/></Relationships>
</file>

<file path=ppt/slides/_rels/slide150.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765.xml"/><Relationship Id="rId2" Type="http://schemas.openxmlformats.org/officeDocument/2006/relationships/tags" Target="../tags/tag764.xml"/><Relationship Id="rId1" Type="http://schemas.openxmlformats.org/officeDocument/2006/relationships/tags" Target="../tags/tag763.xml"/></Relationships>
</file>

<file path=ppt/slides/_rels/slide151.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768.xml"/><Relationship Id="rId2" Type="http://schemas.openxmlformats.org/officeDocument/2006/relationships/tags" Target="../tags/tag767.xml"/><Relationship Id="rId1" Type="http://schemas.openxmlformats.org/officeDocument/2006/relationships/tags" Target="../tags/tag766.xml"/></Relationships>
</file>

<file path=ppt/slides/_rels/slide152.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771.xml"/><Relationship Id="rId2" Type="http://schemas.openxmlformats.org/officeDocument/2006/relationships/tags" Target="../tags/tag770.xml"/><Relationship Id="rId1" Type="http://schemas.openxmlformats.org/officeDocument/2006/relationships/tags" Target="../tags/tag769.xml"/></Relationships>
</file>

<file path=ppt/slides/_rels/slide153.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774.xml"/><Relationship Id="rId2" Type="http://schemas.openxmlformats.org/officeDocument/2006/relationships/tags" Target="../tags/tag773.xml"/><Relationship Id="rId1" Type="http://schemas.openxmlformats.org/officeDocument/2006/relationships/tags" Target="../tags/tag772.xml"/></Relationships>
</file>

<file path=ppt/slides/_rels/slide154.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777.xml"/><Relationship Id="rId2" Type="http://schemas.openxmlformats.org/officeDocument/2006/relationships/tags" Target="../tags/tag776.xml"/><Relationship Id="rId1" Type="http://schemas.openxmlformats.org/officeDocument/2006/relationships/tags" Target="../tags/tag775.xml"/></Relationships>
</file>

<file path=ppt/slides/_rels/slide155.xml.rels><?xml version="1.0" encoding="UTF-8" standalone="yes"?>
<Relationships xmlns="http://schemas.openxmlformats.org/package/2006/relationships"><Relationship Id="rId7" Type="http://schemas.openxmlformats.org/officeDocument/2006/relationships/slideLayout" Target="../slideLayouts/slideLayout40.xml"/><Relationship Id="rId6" Type="http://schemas.openxmlformats.org/officeDocument/2006/relationships/tags" Target="../tags/tag782.xml"/><Relationship Id="rId5" Type="http://schemas.openxmlformats.org/officeDocument/2006/relationships/tags" Target="../tags/tag781.xml"/><Relationship Id="rId4" Type="http://schemas.openxmlformats.org/officeDocument/2006/relationships/tags" Target="../tags/tag780.xml"/><Relationship Id="rId3" Type="http://schemas.openxmlformats.org/officeDocument/2006/relationships/tags" Target="../tags/tag779.xml"/><Relationship Id="rId2" Type="http://schemas.openxmlformats.org/officeDocument/2006/relationships/image" Target="../media/image25.png"/><Relationship Id="rId1" Type="http://schemas.openxmlformats.org/officeDocument/2006/relationships/tags" Target="../tags/tag778.xml"/></Relationships>
</file>

<file path=ppt/slides/_rels/slide156.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785.xml"/><Relationship Id="rId3" Type="http://schemas.openxmlformats.org/officeDocument/2006/relationships/tags" Target="../tags/tag784.xml"/><Relationship Id="rId2" Type="http://schemas.openxmlformats.org/officeDocument/2006/relationships/image" Target="../media/image26.png"/><Relationship Id="rId1" Type="http://schemas.openxmlformats.org/officeDocument/2006/relationships/tags" Target="../tags/tag783.xml"/></Relationships>
</file>

<file path=ppt/slides/_rels/slide157.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788.xml"/><Relationship Id="rId2" Type="http://schemas.openxmlformats.org/officeDocument/2006/relationships/tags" Target="../tags/tag787.xml"/><Relationship Id="rId1" Type="http://schemas.openxmlformats.org/officeDocument/2006/relationships/tags" Target="../tags/tag786.xml"/></Relationships>
</file>

<file path=ppt/slides/_rels/slide158.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791.xml"/><Relationship Id="rId3" Type="http://schemas.openxmlformats.org/officeDocument/2006/relationships/tags" Target="../tags/tag790.xml"/><Relationship Id="rId2" Type="http://schemas.openxmlformats.org/officeDocument/2006/relationships/image" Target="../media/image27.png"/><Relationship Id="rId1" Type="http://schemas.openxmlformats.org/officeDocument/2006/relationships/tags" Target="../tags/tag789.xml"/></Relationships>
</file>

<file path=ppt/slides/_rels/slide159.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794.xml"/><Relationship Id="rId3" Type="http://schemas.openxmlformats.org/officeDocument/2006/relationships/tags" Target="../tags/tag793.xml"/><Relationship Id="rId2" Type="http://schemas.openxmlformats.org/officeDocument/2006/relationships/image" Target="../media/image28.jpeg"/><Relationship Id="rId1" Type="http://schemas.openxmlformats.org/officeDocument/2006/relationships/tags" Target="../tags/tag792.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40.xml"/><Relationship Id="rId6" Type="http://schemas.openxmlformats.org/officeDocument/2006/relationships/tags" Target="../tags/tag189.xml"/><Relationship Id="rId5" Type="http://schemas.openxmlformats.org/officeDocument/2006/relationships/tags" Target="../tags/tag188.xml"/><Relationship Id="rId4" Type="http://schemas.openxmlformats.org/officeDocument/2006/relationships/image" Target="../media/image12.jpeg"/><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tags" Target="../tags/tag185.xml"/></Relationships>
</file>

<file path=ppt/slides/_rels/slide160.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797.xml"/><Relationship Id="rId2" Type="http://schemas.openxmlformats.org/officeDocument/2006/relationships/tags" Target="../tags/tag796.xml"/><Relationship Id="rId1" Type="http://schemas.openxmlformats.org/officeDocument/2006/relationships/tags" Target="../tags/tag795.xml"/></Relationships>
</file>

<file path=ppt/slides/_rels/slide161.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800.xml"/><Relationship Id="rId2" Type="http://schemas.openxmlformats.org/officeDocument/2006/relationships/tags" Target="../tags/tag799.xml"/><Relationship Id="rId1" Type="http://schemas.openxmlformats.org/officeDocument/2006/relationships/tags" Target="../tags/tag798.xml"/></Relationships>
</file>

<file path=ppt/slides/_rels/slide162.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803.xml"/><Relationship Id="rId2" Type="http://schemas.openxmlformats.org/officeDocument/2006/relationships/tags" Target="../tags/tag802.xml"/><Relationship Id="rId1" Type="http://schemas.openxmlformats.org/officeDocument/2006/relationships/tags" Target="../tags/tag801.xml"/></Relationships>
</file>

<file path=ppt/slides/_rels/slide163.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806.xml"/><Relationship Id="rId2" Type="http://schemas.openxmlformats.org/officeDocument/2006/relationships/tags" Target="../tags/tag805.xml"/><Relationship Id="rId1" Type="http://schemas.openxmlformats.org/officeDocument/2006/relationships/tags" Target="../tags/tag804.xml"/></Relationships>
</file>

<file path=ppt/slides/_rels/slide164.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tags" Target="../tags/tag812.xml"/><Relationship Id="rId6" Type="http://schemas.openxmlformats.org/officeDocument/2006/relationships/tags" Target="../tags/tag811.xml"/><Relationship Id="rId5" Type="http://schemas.openxmlformats.org/officeDocument/2006/relationships/tags" Target="../tags/tag810.xml"/><Relationship Id="rId4" Type="http://schemas.openxmlformats.org/officeDocument/2006/relationships/tags" Target="../tags/tag809.xml"/><Relationship Id="rId3" Type="http://schemas.openxmlformats.org/officeDocument/2006/relationships/tags" Target="../tags/tag808.xml"/><Relationship Id="rId2" Type="http://schemas.openxmlformats.org/officeDocument/2006/relationships/image" Target="../media/image29.jpeg"/><Relationship Id="rId1" Type="http://schemas.openxmlformats.org/officeDocument/2006/relationships/tags" Target="../tags/tag807.xml"/></Relationships>
</file>

<file path=ppt/slides/_rels/slide165.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815.xml"/><Relationship Id="rId3" Type="http://schemas.openxmlformats.org/officeDocument/2006/relationships/tags" Target="../tags/tag814.xml"/><Relationship Id="rId2" Type="http://schemas.openxmlformats.org/officeDocument/2006/relationships/image" Target="../media/image30.jpeg"/><Relationship Id="rId1" Type="http://schemas.openxmlformats.org/officeDocument/2006/relationships/tags" Target="../tags/tag813.xml"/></Relationships>
</file>

<file path=ppt/slides/_rels/slide166.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818.xml"/><Relationship Id="rId3" Type="http://schemas.openxmlformats.org/officeDocument/2006/relationships/tags" Target="../tags/tag817.xml"/><Relationship Id="rId2" Type="http://schemas.openxmlformats.org/officeDocument/2006/relationships/image" Target="../media/image31.png"/><Relationship Id="rId1" Type="http://schemas.openxmlformats.org/officeDocument/2006/relationships/tags" Target="../tags/tag816.xml"/></Relationships>
</file>

<file path=ppt/slides/_rels/slide167.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tags" Target="../tags/tag824.xml"/><Relationship Id="rId6" Type="http://schemas.openxmlformats.org/officeDocument/2006/relationships/tags" Target="../tags/tag823.xml"/><Relationship Id="rId5" Type="http://schemas.openxmlformats.org/officeDocument/2006/relationships/tags" Target="../tags/tag822.xml"/><Relationship Id="rId4" Type="http://schemas.openxmlformats.org/officeDocument/2006/relationships/tags" Target="../tags/tag821.xml"/><Relationship Id="rId3" Type="http://schemas.openxmlformats.org/officeDocument/2006/relationships/tags" Target="../tags/tag820.xml"/><Relationship Id="rId2" Type="http://schemas.openxmlformats.org/officeDocument/2006/relationships/image" Target="../media/image29.jpeg"/><Relationship Id="rId1" Type="http://schemas.openxmlformats.org/officeDocument/2006/relationships/tags" Target="../tags/tag819.xml"/></Relationships>
</file>

<file path=ppt/slides/_rels/slide168.xml.rels><?xml version="1.0" encoding="UTF-8" standalone="yes"?>
<Relationships xmlns="http://schemas.openxmlformats.org/package/2006/relationships"><Relationship Id="rId6" Type="http://schemas.openxmlformats.org/officeDocument/2006/relationships/slideLayout" Target="../slideLayouts/slideLayout40.xml"/><Relationship Id="rId5" Type="http://schemas.openxmlformats.org/officeDocument/2006/relationships/tags" Target="../tags/tag828.xml"/><Relationship Id="rId4" Type="http://schemas.openxmlformats.org/officeDocument/2006/relationships/tags" Target="../tags/tag827.xml"/><Relationship Id="rId3" Type="http://schemas.openxmlformats.org/officeDocument/2006/relationships/tags" Target="../tags/tag826.xml"/><Relationship Id="rId2" Type="http://schemas.openxmlformats.org/officeDocument/2006/relationships/image" Target="../media/image32.jpeg"/><Relationship Id="rId1" Type="http://schemas.openxmlformats.org/officeDocument/2006/relationships/tags" Target="../tags/tag825.xml"/></Relationships>
</file>

<file path=ppt/slides/_rels/slide169.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831.xml"/><Relationship Id="rId3" Type="http://schemas.openxmlformats.org/officeDocument/2006/relationships/tags" Target="../tags/tag830.xml"/><Relationship Id="rId2" Type="http://schemas.openxmlformats.org/officeDocument/2006/relationships/image" Target="../media/image33.jpeg"/><Relationship Id="rId1" Type="http://schemas.openxmlformats.org/officeDocument/2006/relationships/tags" Target="../tags/tag829.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193.xml"/><Relationship Id="rId3" Type="http://schemas.openxmlformats.org/officeDocument/2006/relationships/tags" Target="../tags/tag192.xml"/><Relationship Id="rId2" Type="http://schemas.openxmlformats.org/officeDocument/2006/relationships/tags" Target="../tags/tag191.xml"/><Relationship Id="rId1" Type="http://schemas.openxmlformats.org/officeDocument/2006/relationships/tags" Target="../tags/tag190.xml"/></Relationships>
</file>

<file path=ppt/slides/_rels/slide170.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834.xml"/><Relationship Id="rId3" Type="http://schemas.openxmlformats.org/officeDocument/2006/relationships/tags" Target="../tags/tag833.xml"/><Relationship Id="rId2" Type="http://schemas.openxmlformats.org/officeDocument/2006/relationships/image" Target="../media/image34.png"/><Relationship Id="rId1" Type="http://schemas.openxmlformats.org/officeDocument/2006/relationships/tags" Target="../tags/tag832.xml"/></Relationships>
</file>

<file path=ppt/slides/_rels/slide171.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837.xml"/><Relationship Id="rId2" Type="http://schemas.openxmlformats.org/officeDocument/2006/relationships/tags" Target="../tags/tag836.xml"/><Relationship Id="rId1" Type="http://schemas.openxmlformats.org/officeDocument/2006/relationships/tags" Target="../tags/tag835.xml"/></Relationships>
</file>

<file path=ppt/slides/_rels/slide172.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840.xml"/><Relationship Id="rId2" Type="http://schemas.openxmlformats.org/officeDocument/2006/relationships/tags" Target="../tags/tag839.xml"/><Relationship Id="rId1" Type="http://schemas.openxmlformats.org/officeDocument/2006/relationships/tags" Target="../tags/tag838.xml"/></Relationships>
</file>

<file path=ppt/slides/_rels/slide173.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843.xml"/><Relationship Id="rId2" Type="http://schemas.openxmlformats.org/officeDocument/2006/relationships/tags" Target="../tags/tag842.xml"/><Relationship Id="rId1" Type="http://schemas.openxmlformats.org/officeDocument/2006/relationships/tags" Target="../tags/tag841.xml"/></Relationships>
</file>

<file path=ppt/slides/_rels/slide174.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846.xml"/><Relationship Id="rId3" Type="http://schemas.openxmlformats.org/officeDocument/2006/relationships/tags" Target="../tags/tag845.xml"/><Relationship Id="rId2" Type="http://schemas.openxmlformats.org/officeDocument/2006/relationships/image" Target="../media/image35.png"/><Relationship Id="rId1" Type="http://schemas.openxmlformats.org/officeDocument/2006/relationships/tags" Target="../tags/tag844.xml"/></Relationships>
</file>

<file path=ppt/slides/_rels/slide175.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849.xml"/><Relationship Id="rId2" Type="http://schemas.openxmlformats.org/officeDocument/2006/relationships/tags" Target="../tags/tag848.xml"/><Relationship Id="rId1" Type="http://schemas.openxmlformats.org/officeDocument/2006/relationships/tags" Target="../tags/tag847.xml"/></Relationships>
</file>

<file path=ppt/slides/_rels/slide176.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852.xml"/><Relationship Id="rId2" Type="http://schemas.openxmlformats.org/officeDocument/2006/relationships/tags" Target="../tags/tag851.xml"/><Relationship Id="rId1" Type="http://schemas.openxmlformats.org/officeDocument/2006/relationships/tags" Target="../tags/tag850.xml"/></Relationships>
</file>

<file path=ppt/slides/_rels/slide177.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855.xml"/><Relationship Id="rId2" Type="http://schemas.openxmlformats.org/officeDocument/2006/relationships/tags" Target="../tags/tag854.xml"/><Relationship Id="rId1" Type="http://schemas.openxmlformats.org/officeDocument/2006/relationships/tags" Target="../tags/tag853.xml"/></Relationships>
</file>

<file path=ppt/slides/_rels/slide178.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858.xml"/><Relationship Id="rId3" Type="http://schemas.openxmlformats.org/officeDocument/2006/relationships/tags" Target="../tags/tag857.xml"/><Relationship Id="rId2" Type="http://schemas.openxmlformats.org/officeDocument/2006/relationships/image" Target="../media/image36.png"/><Relationship Id="rId1" Type="http://schemas.openxmlformats.org/officeDocument/2006/relationships/tags" Target="../tags/tag856.xml"/></Relationships>
</file>

<file path=ppt/slides/_rels/slide179.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861.xml"/><Relationship Id="rId2" Type="http://schemas.openxmlformats.org/officeDocument/2006/relationships/tags" Target="../tags/tag860.xml"/><Relationship Id="rId1" Type="http://schemas.openxmlformats.org/officeDocument/2006/relationships/tags" Target="../tags/tag859.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197.xml"/><Relationship Id="rId3" Type="http://schemas.openxmlformats.org/officeDocument/2006/relationships/tags" Target="../tags/tag196.xml"/><Relationship Id="rId2" Type="http://schemas.openxmlformats.org/officeDocument/2006/relationships/tags" Target="../tags/tag195.xml"/><Relationship Id="rId1" Type="http://schemas.openxmlformats.org/officeDocument/2006/relationships/tags" Target="../tags/tag194.xml"/></Relationships>
</file>

<file path=ppt/slides/_rels/slide180.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864.xml"/><Relationship Id="rId2" Type="http://schemas.openxmlformats.org/officeDocument/2006/relationships/tags" Target="../tags/tag863.xml"/><Relationship Id="rId1" Type="http://schemas.openxmlformats.org/officeDocument/2006/relationships/tags" Target="../tags/tag862.xml"/></Relationships>
</file>

<file path=ppt/slides/_rels/slide181.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867.xml"/><Relationship Id="rId2" Type="http://schemas.openxmlformats.org/officeDocument/2006/relationships/tags" Target="../tags/tag866.xml"/><Relationship Id="rId1" Type="http://schemas.openxmlformats.org/officeDocument/2006/relationships/tags" Target="../tags/tag865.xml"/></Relationships>
</file>

<file path=ppt/slides/_rels/slide182.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870.xml"/><Relationship Id="rId2" Type="http://schemas.openxmlformats.org/officeDocument/2006/relationships/tags" Target="../tags/tag869.xml"/><Relationship Id="rId1" Type="http://schemas.openxmlformats.org/officeDocument/2006/relationships/tags" Target="../tags/tag868.xml"/></Relationships>
</file>

<file path=ppt/slides/_rels/slide183.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873.xml"/><Relationship Id="rId2" Type="http://schemas.openxmlformats.org/officeDocument/2006/relationships/tags" Target="../tags/tag872.xml"/><Relationship Id="rId1" Type="http://schemas.openxmlformats.org/officeDocument/2006/relationships/tags" Target="../tags/tag871.xml"/></Relationships>
</file>

<file path=ppt/slides/_rels/slide184.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876.xml"/><Relationship Id="rId2" Type="http://schemas.openxmlformats.org/officeDocument/2006/relationships/tags" Target="../tags/tag875.xml"/><Relationship Id="rId1" Type="http://schemas.openxmlformats.org/officeDocument/2006/relationships/tags" Target="../tags/tag874.xml"/></Relationships>
</file>

<file path=ppt/slides/_rels/slide185.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879.xml"/><Relationship Id="rId2" Type="http://schemas.openxmlformats.org/officeDocument/2006/relationships/tags" Target="../tags/tag878.xml"/><Relationship Id="rId1" Type="http://schemas.openxmlformats.org/officeDocument/2006/relationships/tags" Target="../tags/tag877.xml"/></Relationships>
</file>

<file path=ppt/slides/_rels/slide186.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882.xml"/><Relationship Id="rId3" Type="http://schemas.openxmlformats.org/officeDocument/2006/relationships/tags" Target="../tags/tag881.xml"/><Relationship Id="rId2" Type="http://schemas.openxmlformats.org/officeDocument/2006/relationships/image" Target="../media/image37.png"/><Relationship Id="rId1" Type="http://schemas.openxmlformats.org/officeDocument/2006/relationships/tags" Target="../tags/tag880.xml"/></Relationships>
</file>

<file path=ppt/slides/_rels/slide187.xml.rels><?xml version="1.0" encoding="UTF-8" standalone="yes"?>
<Relationships xmlns="http://schemas.openxmlformats.org/package/2006/relationships"><Relationship Id="rId6" Type="http://schemas.openxmlformats.org/officeDocument/2006/relationships/slideLayout" Target="../slideLayouts/slideLayout40.xml"/><Relationship Id="rId5" Type="http://schemas.openxmlformats.org/officeDocument/2006/relationships/tags" Target="../tags/tag886.xml"/><Relationship Id="rId4" Type="http://schemas.openxmlformats.org/officeDocument/2006/relationships/tags" Target="../tags/tag885.xml"/><Relationship Id="rId3" Type="http://schemas.openxmlformats.org/officeDocument/2006/relationships/tags" Target="../tags/tag884.xml"/><Relationship Id="rId2" Type="http://schemas.openxmlformats.org/officeDocument/2006/relationships/image" Target="../media/image38.png"/><Relationship Id="rId1" Type="http://schemas.openxmlformats.org/officeDocument/2006/relationships/tags" Target="../tags/tag883.xml"/></Relationships>
</file>

<file path=ppt/slides/_rels/slide188.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889.xml"/><Relationship Id="rId3" Type="http://schemas.openxmlformats.org/officeDocument/2006/relationships/tags" Target="../tags/tag888.xml"/><Relationship Id="rId2" Type="http://schemas.openxmlformats.org/officeDocument/2006/relationships/image" Target="../media/image39.png"/><Relationship Id="rId1" Type="http://schemas.openxmlformats.org/officeDocument/2006/relationships/tags" Target="../tags/tag887.xml"/></Relationships>
</file>

<file path=ppt/slides/_rels/slide189.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892.xml"/><Relationship Id="rId3" Type="http://schemas.openxmlformats.org/officeDocument/2006/relationships/tags" Target="../tags/tag891.xml"/><Relationship Id="rId2" Type="http://schemas.openxmlformats.org/officeDocument/2006/relationships/image" Target="../media/image40.png"/><Relationship Id="rId1" Type="http://schemas.openxmlformats.org/officeDocument/2006/relationships/tags" Target="../tags/tag890.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201.xml"/><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s>
</file>

<file path=ppt/slides/_rels/slide190.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895.xml"/><Relationship Id="rId2" Type="http://schemas.openxmlformats.org/officeDocument/2006/relationships/tags" Target="../tags/tag894.xml"/><Relationship Id="rId1" Type="http://schemas.openxmlformats.org/officeDocument/2006/relationships/tags" Target="../tags/tag893.xml"/></Relationships>
</file>

<file path=ppt/slides/_rels/slide191.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898.xml"/><Relationship Id="rId2" Type="http://schemas.openxmlformats.org/officeDocument/2006/relationships/tags" Target="../tags/tag897.xml"/><Relationship Id="rId1" Type="http://schemas.openxmlformats.org/officeDocument/2006/relationships/tags" Target="../tags/tag896.xml"/></Relationships>
</file>

<file path=ppt/slides/_rels/slide192.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901.xml"/><Relationship Id="rId2" Type="http://schemas.openxmlformats.org/officeDocument/2006/relationships/tags" Target="../tags/tag900.xml"/><Relationship Id="rId1" Type="http://schemas.openxmlformats.org/officeDocument/2006/relationships/tags" Target="../tags/tag899.xml"/></Relationships>
</file>

<file path=ppt/slides/_rels/slide193.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904.xml"/><Relationship Id="rId3" Type="http://schemas.openxmlformats.org/officeDocument/2006/relationships/image" Target="../media/image41.jpeg"/><Relationship Id="rId2" Type="http://schemas.openxmlformats.org/officeDocument/2006/relationships/tags" Target="../tags/tag903.xml"/><Relationship Id="rId1" Type="http://schemas.openxmlformats.org/officeDocument/2006/relationships/tags" Target="../tags/tag902.xml"/></Relationships>
</file>

<file path=ppt/slides/_rels/slide194.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907.xml"/><Relationship Id="rId2" Type="http://schemas.openxmlformats.org/officeDocument/2006/relationships/tags" Target="../tags/tag906.xml"/><Relationship Id="rId1" Type="http://schemas.openxmlformats.org/officeDocument/2006/relationships/tags" Target="../tags/tag905.xml"/></Relationships>
</file>

<file path=ppt/slides/_rels/slide195.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910.xml"/><Relationship Id="rId2" Type="http://schemas.openxmlformats.org/officeDocument/2006/relationships/tags" Target="../tags/tag909.xml"/><Relationship Id="rId1" Type="http://schemas.openxmlformats.org/officeDocument/2006/relationships/tags" Target="../tags/tag908.xml"/></Relationships>
</file>

<file path=ppt/slides/_rels/slide196.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913.xml"/><Relationship Id="rId2" Type="http://schemas.openxmlformats.org/officeDocument/2006/relationships/tags" Target="../tags/tag912.xml"/><Relationship Id="rId1" Type="http://schemas.openxmlformats.org/officeDocument/2006/relationships/tags" Target="../tags/tag911.xml"/></Relationships>
</file>

<file path=ppt/slides/_rels/slide197.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916.xml"/><Relationship Id="rId2" Type="http://schemas.openxmlformats.org/officeDocument/2006/relationships/tags" Target="../tags/tag915.xml"/><Relationship Id="rId1" Type="http://schemas.openxmlformats.org/officeDocument/2006/relationships/tags" Target="../tags/tag914.xml"/></Relationships>
</file>

<file path=ppt/slides/_rels/slide198.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919.xml"/><Relationship Id="rId2" Type="http://schemas.openxmlformats.org/officeDocument/2006/relationships/tags" Target="../tags/tag918.xml"/><Relationship Id="rId1" Type="http://schemas.openxmlformats.org/officeDocument/2006/relationships/tags" Target="../tags/tag917.xml"/></Relationships>
</file>

<file path=ppt/slides/_rels/slide199.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922.xml"/><Relationship Id="rId2" Type="http://schemas.openxmlformats.org/officeDocument/2006/relationships/tags" Target="../tags/tag921.xml"/><Relationship Id="rId1" Type="http://schemas.openxmlformats.org/officeDocument/2006/relationships/tags" Target="../tags/tag92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image" Target="../media/image11.jpe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205.xml"/><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tags" Target="../tags/tag202.xml"/></Relationships>
</file>

<file path=ppt/slides/_rels/slide200.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925.xml"/><Relationship Id="rId3" Type="http://schemas.openxmlformats.org/officeDocument/2006/relationships/tags" Target="../tags/tag924.xml"/><Relationship Id="rId2" Type="http://schemas.openxmlformats.org/officeDocument/2006/relationships/image" Target="../media/image42.png"/><Relationship Id="rId1" Type="http://schemas.openxmlformats.org/officeDocument/2006/relationships/tags" Target="../tags/tag923.xml"/></Relationships>
</file>

<file path=ppt/slides/_rels/slide201.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928.xml"/><Relationship Id="rId3" Type="http://schemas.openxmlformats.org/officeDocument/2006/relationships/tags" Target="../tags/tag927.xml"/><Relationship Id="rId2" Type="http://schemas.openxmlformats.org/officeDocument/2006/relationships/image" Target="../media/image43.png"/><Relationship Id="rId1" Type="http://schemas.openxmlformats.org/officeDocument/2006/relationships/tags" Target="../tags/tag926.xml"/></Relationships>
</file>

<file path=ppt/slides/_rels/slide202.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931.xml"/><Relationship Id="rId2" Type="http://schemas.openxmlformats.org/officeDocument/2006/relationships/tags" Target="../tags/tag930.xml"/><Relationship Id="rId1" Type="http://schemas.openxmlformats.org/officeDocument/2006/relationships/tags" Target="../tags/tag929.xml"/></Relationships>
</file>

<file path=ppt/slides/_rels/slide203.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934.xml"/><Relationship Id="rId2" Type="http://schemas.openxmlformats.org/officeDocument/2006/relationships/tags" Target="../tags/tag933.xml"/><Relationship Id="rId1" Type="http://schemas.openxmlformats.org/officeDocument/2006/relationships/tags" Target="../tags/tag932.xml"/></Relationships>
</file>

<file path=ppt/slides/_rels/slide204.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937.xml"/><Relationship Id="rId2" Type="http://schemas.openxmlformats.org/officeDocument/2006/relationships/tags" Target="../tags/tag936.xml"/><Relationship Id="rId1" Type="http://schemas.openxmlformats.org/officeDocument/2006/relationships/tags" Target="../tags/tag935.xml"/></Relationships>
</file>

<file path=ppt/slides/_rels/slide205.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940.xml"/><Relationship Id="rId2" Type="http://schemas.openxmlformats.org/officeDocument/2006/relationships/tags" Target="../tags/tag939.xml"/><Relationship Id="rId1" Type="http://schemas.openxmlformats.org/officeDocument/2006/relationships/tags" Target="../tags/tag938.xml"/></Relationships>
</file>

<file path=ppt/slides/_rels/slide206.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943.xml"/><Relationship Id="rId2" Type="http://schemas.openxmlformats.org/officeDocument/2006/relationships/tags" Target="../tags/tag942.xml"/><Relationship Id="rId1" Type="http://schemas.openxmlformats.org/officeDocument/2006/relationships/tags" Target="../tags/tag941.xml"/></Relationships>
</file>

<file path=ppt/slides/_rels/slide207.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946.xml"/><Relationship Id="rId2" Type="http://schemas.openxmlformats.org/officeDocument/2006/relationships/tags" Target="../tags/tag945.xml"/><Relationship Id="rId1" Type="http://schemas.openxmlformats.org/officeDocument/2006/relationships/tags" Target="../tags/tag944.xml"/></Relationships>
</file>

<file path=ppt/slides/_rels/slide208.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949.xml"/><Relationship Id="rId2" Type="http://schemas.openxmlformats.org/officeDocument/2006/relationships/tags" Target="../tags/tag948.xml"/><Relationship Id="rId1" Type="http://schemas.openxmlformats.org/officeDocument/2006/relationships/tags" Target="../tags/tag947.xml"/></Relationships>
</file>

<file path=ppt/slides/_rels/slide209.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952.xml"/><Relationship Id="rId3" Type="http://schemas.openxmlformats.org/officeDocument/2006/relationships/tags" Target="../tags/tag951.xml"/><Relationship Id="rId2" Type="http://schemas.openxmlformats.org/officeDocument/2006/relationships/image" Target="../media/image44.png"/><Relationship Id="rId1" Type="http://schemas.openxmlformats.org/officeDocument/2006/relationships/tags" Target="../tags/tag950.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209.xml"/><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tags" Target="../tags/tag206.xml"/></Relationships>
</file>

<file path=ppt/slides/_rels/slide210.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955.xml"/><Relationship Id="rId3" Type="http://schemas.openxmlformats.org/officeDocument/2006/relationships/tags" Target="../tags/tag954.xml"/><Relationship Id="rId2" Type="http://schemas.openxmlformats.org/officeDocument/2006/relationships/image" Target="../media/image45.png"/><Relationship Id="rId1" Type="http://schemas.openxmlformats.org/officeDocument/2006/relationships/tags" Target="../tags/tag953.xml"/></Relationships>
</file>

<file path=ppt/slides/_rels/slide211.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958.xml"/><Relationship Id="rId2" Type="http://schemas.openxmlformats.org/officeDocument/2006/relationships/tags" Target="../tags/tag957.xml"/><Relationship Id="rId1" Type="http://schemas.openxmlformats.org/officeDocument/2006/relationships/tags" Target="../tags/tag956.xml"/></Relationships>
</file>

<file path=ppt/slides/_rels/slide212.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961.xml"/><Relationship Id="rId2" Type="http://schemas.openxmlformats.org/officeDocument/2006/relationships/tags" Target="../tags/tag960.xml"/><Relationship Id="rId1" Type="http://schemas.openxmlformats.org/officeDocument/2006/relationships/tags" Target="../tags/tag959.xml"/></Relationships>
</file>

<file path=ppt/slides/_rels/slide213.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tags" Target="../tags/tag963.xml"/><Relationship Id="rId1" Type="http://schemas.openxmlformats.org/officeDocument/2006/relationships/tags" Target="../tags/tag962.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213.xml"/><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tags" Target="../tags/tag210.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217.xml"/><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tags" Target="../tags/tag214.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40.xml"/><Relationship Id="rId5" Type="http://schemas.openxmlformats.org/officeDocument/2006/relationships/tags" Target="../tags/tag225.xml"/><Relationship Id="rId4" Type="http://schemas.openxmlformats.org/officeDocument/2006/relationships/tags" Target="../tags/tag224.xml"/><Relationship Id="rId3" Type="http://schemas.openxmlformats.org/officeDocument/2006/relationships/tags" Target="../tags/tag223.xml"/><Relationship Id="rId2" Type="http://schemas.openxmlformats.org/officeDocument/2006/relationships/tags" Target="../tags/tag222.xml"/><Relationship Id="rId1" Type="http://schemas.openxmlformats.org/officeDocument/2006/relationships/tags" Target="../tags/tag221.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tags" Target="../tags/tag232.xml"/><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tags" Target="../tags/tag229.xml"/><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tags" Target="../tags/tag226.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tags" Target="../tags/tag239.xml"/><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tags" Target="../tags/tag233.xml"/></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tags" Target="../tags/tag246.xml"/><Relationship Id="rId6" Type="http://schemas.openxmlformats.org/officeDocument/2006/relationships/tags" Target="../tags/tag245.xml"/><Relationship Id="rId5" Type="http://schemas.openxmlformats.org/officeDocument/2006/relationships/tags" Target="../tags/tag244.xml"/><Relationship Id="rId4" Type="http://schemas.openxmlformats.org/officeDocument/2006/relationships/tags" Target="../tags/tag243.xml"/><Relationship Id="rId3" Type="http://schemas.openxmlformats.org/officeDocument/2006/relationships/tags" Target="../tags/tag242.xml"/><Relationship Id="rId2" Type="http://schemas.openxmlformats.org/officeDocument/2006/relationships/tags" Target="../tags/tag241.xml"/><Relationship Id="rId1" Type="http://schemas.openxmlformats.org/officeDocument/2006/relationships/tags" Target="../tags/tag240.xml"/></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tags" Target="../tags/tag253.xml"/><Relationship Id="rId6" Type="http://schemas.openxmlformats.org/officeDocument/2006/relationships/tags" Target="../tags/tag252.xml"/><Relationship Id="rId5" Type="http://schemas.openxmlformats.org/officeDocument/2006/relationships/tags" Target="../tags/tag251.xml"/><Relationship Id="rId4" Type="http://schemas.openxmlformats.org/officeDocument/2006/relationships/tags" Target="../tags/tag250.xml"/><Relationship Id="rId3" Type="http://schemas.openxmlformats.org/officeDocument/2006/relationships/tags" Target="../tags/tag249.xml"/><Relationship Id="rId2" Type="http://schemas.openxmlformats.org/officeDocument/2006/relationships/tags" Target="../tags/tag248.xml"/><Relationship Id="rId1" Type="http://schemas.openxmlformats.org/officeDocument/2006/relationships/tags" Target="../tags/tag247.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tags" Target="../tags/tag260.xml"/><Relationship Id="rId6" Type="http://schemas.openxmlformats.org/officeDocument/2006/relationships/tags" Target="../tags/tag259.xml"/><Relationship Id="rId5" Type="http://schemas.openxmlformats.org/officeDocument/2006/relationships/tags" Target="../tags/tag258.xml"/><Relationship Id="rId4" Type="http://schemas.openxmlformats.org/officeDocument/2006/relationships/tags" Target="../tags/tag257.xml"/><Relationship Id="rId3" Type="http://schemas.openxmlformats.org/officeDocument/2006/relationships/tags" Target="../tags/tag256.xml"/><Relationship Id="rId2" Type="http://schemas.openxmlformats.org/officeDocument/2006/relationships/tags" Target="../tags/tag255.xml"/><Relationship Id="rId1" Type="http://schemas.openxmlformats.org/officeDocument/2006/relationships/tags" Target="../tags/tag254.xml"/></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tags" Target="../tags/tag267.xml"/><Relationship Id="rId6" Type="http://schemas.openxmlformats.org/officeDocument/2006/relationships/tags" Target="../tags/tag266.xml"/><Relationship Id="rId5" Type="http://schemas.openxmlformats.org/officeDocument/2006/relationships/tags" Target="../tags/tag265.xml"/><Relationship Id="rId4" Type="http://schemas.openxmlformats.org/officeDocument/2006/relationships/tags" Target="../tags/tag264.xml"/><Relationship Id="rId3" Type="http://schemas.openxmlformats.org/officeDocument/2006/relationships/tags" Target="../tags/tag263.xml"/><Relationship Id="rId2" Type="http://schemas.openxmlformats.org/officeDocument/2006/relationships/tags" Target="../tags/tag262.xml"/><Relationship Id="rId1" Type="http://schemas.openxmlformats.org/officeDocument/2006/relationships/tags" Target="../tags/tag261.xml"/></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tags" Target="../tags/tag274.xml"/><Relationship Id="rId6" Type="http://schemas.openxmlformats.org/officeDocument/2006/relationships/tags" Target="../tags/tag273.xml"/><Relationship Id="rId5" Type="http://schemas.openxmlformats.org/officeDocument/2006/relationships/tags" Target="../tags/tag272.xml"/><Relationship Id="rId4" Type="http://schemas.openxmlformats.org/officeDocument/2006/relationships/tags" Target="../tags/tag271.xml"/><Relationship Id="rId3" Type="http://schemas.openxmlformats.org/officeDocument/2006/relationships/tags" Target="../tags/tag270.xml"/><Relationship Id="rId2" Type="http://schemas.openxmlformats.org/officeDocument/2006/relationships/tags" Target="../tags/tag269.xml"/><Relationship Id="rId1" Type="http://schemas.openxmlformats.org/officeDocument/2006/relationships/tags" Target="../tags/tag268.xml"/></Relationships>
</file>

<file path=ppt/slides/_rels/slide33.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tags" Target="../tags/tag281.xml"/><Relationship Id="rId6" Type="http://schemas.openxmlformats.org/officeDocument/2006/relationships/tags" Target="../tags/tag280.xml"/><Relationship Id="rId5" Type="http://schemas.openxmlformats.org/officeDocument/2006/relationships/tags" Target="../tags/tag279.xml"/><Relationship Id="rId4" Type="http://schemas.openxmlformats.org/officeDocument/2006/relationships/tags" Target="../tags/tag278.xml"/><Relationship Id="rId3" Type="http://schemas.openxmlformats.org/officeDocument/2006/relationships/tags" Target="../tags/tag277.xml"/><Relationship Id="rId2" Type="http://schemas.openxmlformats.org/officeDocument/2006/relationships/tags" Target="../tags/tag276.xml"/><Relationship Id="rId1" Type="http://schemas.openxmlformats.org/officeDocument/2006/relationships/tags" Target="../tags/tag275.xml"/></Relationships>
</file>

<file path=ppt/slides/_rels/slide34.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tags" Target="../tags/tag288.xml"/><Relationship Id="rId6" Type="http://schemas.openxmlformats.org/officeDocument/2006/relationships/tags" Target="../tags/tag287.xml"/><Relationship Id="rId5" Type="http://schemas.openxmlformats.org/officeDocument/2006/relationships/tags" Target="../tags/tag286.xml"/><Relationship Id="rId4" Type="http://schemas.openxmlformats.org/officeDocument/2006/relationships/tags" Target="../tags/tag285.xml"/><Relationship Id="rId3" Type="http://schemas.openxmlformats.org/officeDocument/2006/relationships/tags" Target="../tags/tag284.xml"/><Relationship Id="rId2" Type="http://schemas.openxmlformats.org/officeDocument/2006/relationships/tags" Target="../tags/tag283.xml"/><Relationship Id="rId1" Type="http://schemas.openxmlformats.org/officeDocument/2006/relationships/tags" Target="../tags/tag28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44.xml"/><Relationship Id="rId1" Type="http://schemas.openxmlformats.org/officeDocument/2006/relationships/image" Target="../media/image13.png"/></Relationships>
</file>

<file path=ppt/slides/_rels/slide36.xml.rels><?xml version="1.0" encoding="UTF-8" standalone="yes"?>
<Relationships xmlns="http://schemas.openxmlformats.org/package/2006/relationships"><Relationship Id="rId7" Type="http://schemas.openxmlformats.org/officeDocument/2006/relationships/slideLayout" Target="../slideLayouts/slideLayout40.xml"/><Relationship Id="rId6" Type="http://schemas.openxmlformats.org/officeDocument/2006/relationships/tags" Target="../tags/tag293.xml"/><Relationship Id="rId5" Type="http://schemas.openxmlformats.org/officeDocument/2006/relationships/tags" Target="../tags/tag292.xml"/><Relationship Id="rId4" Type="http://schemas.openxmlformats.org/officeDocument/2006/relationships/image" Target="../media/image12.jpeg"/><Relationship Id="rId3" Type="http://schemas.openxmlformats.org/officeDocument/2006/relationships/tags" Target="../tags/tag291.xml"/><Relationship Id="rId2" Type="http://schemas.openxmlformats.org/officeDocument/2006/relationships/tags" Target="../tags/tag290.xml"/><Relationship Id="rId1" Type="http://schemas.openxmlformats.org/officeDocument/2006/relationships/tags" Target="../tags/tag289.xml"/></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297.xml"/><Relationship Id="rId3" Type="http://schemas.openxmlformats.org/officeDocument/2006/relationships/tags" Target="../tags/tag296.xml"/><Relationship Id="rId2" Type="http://schemas.openxmlformats.org/officeDocument/2006/relationships/tags" Target="../tags/tag295.xml"/><Relationship Id="rId1" Type="http://schemas.openxmlformats.org/officeDocument/2006/relationships/tags" Target="../tags/tag294.xml"/></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301.xml"/><Relationship Id="rId3" Type="http://schemas.openxmlformats.org/officeDocument/2006/relationships/tags" Target="../tags/tag300.xml"/><Relationship Id="rId2" Type="http://schemas.openxmlformats.org/officeDocument/2006/relationships/tags" Target="../tags/tag299.xml"/><Relationship Id="rId1" Type="http://schemas.openxmlformats.org/officeDocument/2006/relationships/tags" Target="../tags/tag298.xml"/></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305.xml"/><Relationship Id="rId3" Type="http://schemas.openxmlformats.org/officeDocument/2006/relationships/tags" Target="../tags/tag304.xml"/><Relationship Id="rId2" Type="http://schemas.openxmlformats.org/officeDocument/2006/relationships/tags" Target="../tags/tag303.xml"/><Relationship Id="rId1" Type="http://schemas.openxmlformats.org/officeDocument/2006/relationships/tags" Target="../tags/tag302.xml"/></Relationships>
</file>

<file path=ppt/slides/_rels/slide4.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1" Type="http://schemas.openxmlformats.org/officeDocument/2006/relationships/slideLayout" Target="../slideLayouts/slideLayout34.xml"/><Relationship Id="rId20" Type="http://schemas.openxmlformats.org/officeDocument/2006/relationships/tags" Target="../tags/tag149.xml"/><Relationship Id="rId2" Type="http://schemas.openxmlformats.org/officeDocument/2006/relationships/tags" Target="../tags/tag131.xml"/><Relationship Id="rId19" Type="http://schemas.openxmlformats.org/officeDocument/2006/relationships/tags" Target="../tags/tag148.xml"/><Relationship Id="rId18" Type="http://schemas.openxmlformats.org/officeDocument/2006/relationships/tags" Target="../tags/tag147.xml"/><Relationship Id="rId17" Type="http://schemas.openxmlformats.org/officeDocument/2006/relationships/tags" Target="../tags/tag146.xml"/><Relationship Id="rId16" Type="http://schemas.openxmlformats.org/officeDocument/2006/relationships/tags" Target="../tags/tag145.xml"/><Relationship Id="rId15" Type="http://schemas.openxmlformats.org/officeDocument/2006/relationships/tags" Target="../tags/tag144.xml"/><Relationship Id="rId14" Type="http://schemas.openxmlformats.org/officeDocument/2006/relationships/tags" Target="../tags/tag143.xml"/><Relationship Id="rId13" Type="http://schemas.openxmlformats.org/officeDocument/2006/relationships/tags" Target="../tags/tag142.xml"/><Relationship Id="rId12" Type="http://schemas.openxmlformats.org/officeDocument/2006/relationships/tags" Target="../tags/tag141.xml"/><Relationship Id="rId11" Type="http://schemas.openxmlformats.org/officeDocument/2006/relationships/tags" Target="../tags/tag140.xml"/><Relationship Id="rId10" Type="http://schemas.openxmlformats.org/officeDocument/2006/relationships/tags" Target="../tags/tag139.xml"/><Relationship Id="rId1" Type="http://schemas.openxmlformats.org/officeDocument/2006/relationships/image" Target="../media/image11.jpeg"/></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309.xml"/><Relationship Id="rId3" Type="http://schemas.openxmlformats.org/officeDocument/2006/relationships/tags" Target="../tags/tag308.xml"/><Relationship Id="rId2" Type="http://schemas.openxmlformats.org/officeDocument/2006/relationships/tags" Target="../tags/tag307.xml"/><Relationship Id="rId1" Type="http://schemas.openxmlformats.org/officeDocument/2006/relationships/tags" Target="../tags/tag306.xml"/></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313.xml"/><Relationship Id="rId3" Type="http://schemas.openxmlformats.org/officeDocument/2006/relationships/tags" Target="../tags/tag312.xml"/><Relationship Id="rId2" Type="http://schemas.openxmlformats.org/officeDocument/2006/relationships/tags" Target="../tags/tag311.xml"/><Relationship Id="rId1" Type="http://schemas.openxmlformats.org/officeDocument/2006/relationships/tags" Target="../tags/tag310.xml"/></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317.xml"/><Relationship Id="rId3" Type="http://schemas.openxmlformats.org/officeDocument/2006/relationships/tags" Target="../tags/tag316.xml"/><Relationship Id="rId2" Type="http://schemas.openxmlformats.org/officeDocument/2006/relationships/tags" Target="../tags/tag315.xml"/><Relationship Id="rId1" Type="http://schemas.openxmlformats.org/officeDocument/2006/relationships/tags" Target="../tags/tag314.xml"/></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321.xml"/><Relationship Id="rId3" Type="http://schemas.openxmlformats.org/officeDocument/2006/relationships/tags" Target="../tags/tag320.xml"/><Relationship Id="rId2" Type="http://schemas.openxmlformats.org/officeDocument/2006/relationships/tags" Target="../tags/tag319.xml"/><Relationship Id="rId1" Type="http://schemas.openxmlformats.org/officeDocument/2006/relationships/tags" Target="../tags/tag318.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44.xml"/><Relationship Id="rId1" Type="http://schemas.openxmlformats.org/officeDocument/2006/relationships/image" Target="../media/image13.png"/></Relationships>
</file>

<file path=ppt/slides/_rels/slide45.xml.rels><?xml version="1.0" encoding="UTF-8" standalone="yes"?>
<Relationships xmlns="http://schemas.openxmlformats.org/package/2006/relationships"><Relationship Id="rId7" Type="http://schemas.openxmlformats.org/officeDocument/2006/relationships/slideLayout" Target="../slideLayouts/slideLayout40.xml"/><Relationship Id="rId6" Type="http://schemas.openxmlformats.org/officeDocument/2006/relationships/tags" Target="../tags/tag326.xml"/><Relationship Id="rId5" Type="http://schemas.openxmlformats.org/officeDocument/2006/relationships/tags" Target="../tags/tag325.xml"/><Relationship Id="rId4" Type="http://schemas.openxmlformats.org/officeDocument/2006/relationships/image" Target="../media/image12.jpeg"/><Relationship Id="rId3" Type="http://schemas.openxmlformats.org/officeDocument/2006/relationships/tags" Target="../tags/tag324.xml"/><Relationship Id="rId2" Type="http://schemas.openxmlformats.org/officeDocument/2006/relationships/tags" Target="../tags/tag323.xml"/><Relationship Id="rId1" Type="http://schemas.openxmlformats.org/officeDocument/2006/relationships/tags" Target="../tags/tag322.xml"/></Relationships>
</file>

<file path=ppt/slides/_rels/slide46.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330.xml"/><Relationship Id="rId3" Type="http://schemas.openxmlformats.org/officeDocument/2006/relationships/tags" Target="../tags/tag329.xml"/><Relationship Id="rId2" Type="http://schemas.openxmlformats.org/officeDocument/2006/relationships/tags" Target="../tags/tag328.xml"/><Relationship Id="rId1" Type="http://schemas.openxmlformats.org/officeDocument/2006/relationships/tags" Target="../tags/tag327.xml"/></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334.xml"/><Relationship Id="rId3" Type="http://schemas.openxmlformats.org/officeDocument/2006/relationships/tags" Target="../tags/tag333.xml"/><Relationship Id="rId2" Type="http://schemas.openxmlformats.org/officeDocument/2006/relationships/tags" Target="../tags/tag332.xml"/><Relationship Id="rId1" Type="http://schemas.openxmlformats.org/officeDocument/2006/relationships/tags" Target="../tags/tag331.xml"/></Relationships>
</file>

<file path=ppt/slides/_rels/slide48.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338.xml"/><Relationship Id="rId3" Type="http://schemas.openxmlformats.org/officeDocument/2006/relationships/tags" Target="../tags/tag337.xml"/><Relationship Id="rId2" Type="http://schemas.openxmlformats.org/officeDocument/2006/relationships/tags" Target="../tags/tag336.xml"/><Relationship Id="rId1" Type="http://schemas.openxmlformats.org/officeDocument/2006/relationships/tags" Target="../tags/tag335.xml"/></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342.xml"/><Relationship Id="rId3" Type="http://schemas.openxmlformats.org/officeDocument/2006/relationships/tags" Target="../tags/tag341.xml"/><Relationship Id="rId2" Type="http://schemas.openxmlformats.org/officeDocument/2006/relationships/tags" Target="../tags/tag340.xml"/><Relationship Id="rId1" Type="http://schemas.openxmlformats.org/officeDocument/2006/relationships/tags" Target="../tags/tag339.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tags" Target="../tags/tag153.xml"/><Relationship Id="rId4" Type="http://schemas.openxmlformats.org/officeDocument/2006/relationships/image" Target="../media/image12.jpeg"/><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s>
</file>

<file path=ppt/slides/_rels/slide50.xml.rels><?xml version="1.0" encoding="UTF-8" standalone="yes"?>
<Relationships xmlns="http://schemas.openxmlformats.org/package/2006/relationships"><Relationship Id="rId6" Type="http://schemas.openxmlformats.org/officeDocument/2006/relationships/slideLayout" Target="../slideLayouts/slideLayout40.xml"/><Relationship Id="rId5" Type="http://schemas.openxmlformats.org/officeDocument/2006/relationships/tags" Target="../tags/tag347.xml"/><Relationship Id="rId4" Type="http://schemas.openxmlformats.org/officeDocument/2006/relationships/tags" Target="../tags/tag346.xml"/><Relationship Id="rId3" Type="http://schemas.openxmlformats.org/officeDocument/2006/relationships/tags" Target="../tags/tag345.xml"/><Relationship Id="rId2" Type="http://schemas.openxmlformats.org/officeDocument/2006/relationships/tags" Target="../tags/tag344.xml"/><Relationship Id="rId1" Type="http://schemas.openxmlformats.org/officeDocument/2006/relationships/tags" Target="../tags/tag343.xml"/></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351.xml"/><Relationship Id="rId3" Type="http://schemas.openxmlformats.org/officeDocument/2006/relationships/tags" Target="../tags/tag350.xml"/><Relationship Id="rId2" Type="http://schemas.openxmlformats.org/officeDocument/2006/relationships/tags" Target="../tags/tag349.xml"/><Relationship Id="rId1" Type="http://schemas.openxmlformats.org/officeDocument/2006/relationships/tags" Target="../tags/tag348.xml"/></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355.xml"/><Relationship Id="rId3" Type="http://schemas.openxmlformats.org/officeDocument/2006/relationships/tags" Target="../tags/tag354.xml"/><Relationship Id="rId2" Type="http://schemas.openxmlformats.org/officeDocument/2006/relationships/tags" Target="../tags/tag353.xml"/><Relationship Id="rId1" Type="http://schemas.openxmlformats.org/officeDocument/2006/relationships/tags" Target="../tags/tag352.xml"/></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358.xml"/><Relationship Id="rId2" Type="http://schemas.openxmlformats.org/officeDocument/2006/relationships/tags" Target="../tags/tag357.xml"/><Relationship Id="rId1" Type="http://schemas.openxmlformats.org/officeDocument/2006/relationships/tags" Target="../tags/tag356.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tags" Target="../tags/tag360.xml"/><Relationship Id="rId1" Type="http://schemas.openxmlformats.org/officeDocument/2006/relationships/tags" Target="../tags/tag359.xml"/></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364.xml"/><Relationship Id="rId3" Type="http://schemas.openxmlformats.org/officeDocument/2006/relationships/tags" Target="../tags/tag363.xml"/><Relationship Id="rId2" Type="http://schemas.openxmlformats.org/officeDocument/2006/relationships/tags" Target="../tags/tag362.xml"/><Relationship Id="rId1" Type="http://schemas.openxmlformats.org/officeDocument/2006/relationships/tags" Target="../tags/tag361.xml"/></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367.xml"/><Relationship Id="rId2" Type="http://schemas.openxmlformats.org/officeDocument/2006/relationships/tags" Target="../tags/tag366.xml"/><Relationship Id="rId1" Type="http://schemas.openxmlformats.org/officeDocument/2006/relationships/tags" Target="../tags/tag365.xml"/></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371.xml"/><Relationship Id="rId3" Type="http://schemas.openxmlformats.org/officeDocument/2006/relationships/tags" Target="../tags/tag370.xml"/><Relationship Id="rId2" Type="http://schemas.openxmlformats.org/officeDocument/2006/relationships/tags" Target="../tags/tag369.xml"/><Relationship Id="rId1" Type="http://schemas.openxmlformats.org/officeDocument/2006/relationships/tags" Target="../tags/tag368.xml"/></Relationships>
</file>

<file path=ppt/slides/_rels/slide58.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375.xml"/><Relationship Id="rId3" Type="http://schemas.openxmlformats.org/officeDocument/2006/relationships/tags" Target="../tags/tag374.xml"/><Relationship Id="rId2" Type="http://schemas.openxmlformats.org/officeDocument/2006/relationships/tags" Target="../tags/tag373.xml"/><Relationship Id="rId1" Type="http://schemas.openxmlformats.org/officeDocument/2006/relationships/tags" Target="../tags/tag372.xml"/></Relationships>
</file>

<file path=ppt/slides/_rels/slide59.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379.xml"/><Relationship Id="rId3" Type="http://schemas.openxmlformats.org/officeDocument/2006/relationships/tags" Target="../tags/tag378.xml"/><Relationship Id="rId2" Type="http://schemas.openxmlformats.org/officeDocument/2006/relationships/tags" Target="../tags/tag377.xml"/><Relationship Id="rId1" Type="http://schemas.openxmlformats.org/officeDocument/2006/relationships/tags" Target="../tags/tag37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4.xml"/><Relationship Id="rId1" Type="http://schemas.openxmlformats.org/officeDocument/2006/relationships/image" Target="../media/image13.png"/></Relationships>
</file>

<file path=ppt/slides/_rels/slide60.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383.xml"/><Relationship Id="rId3" Type="http://schemas.openxmlformats.org/officeDocument/2006/relationships/tags" Target="../tags/tag382.xml"/><Relationship Id="rId2" Type="http://schemas.openxmlformats.org/officeDocument/2006/relationships/tags" Target="../tags/tag381.xml"/><Relationship Id="rId1" Type="http://schemas.openxmlformats.org/officeDocument/2006/relationships/tags" Target="../tags/tag380.xml"/></Relationships>
</file>

<file path=ppt/slides/_rels/slide61.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387.xml"/><Relationship Id="rId3" Type="http://schemas.openxmlformats.org/officeDocument/2006/relationships/tags" Target="../tags/tag386.xml"/><Relationship Id="rId2" Type="http://schemas.openxmlformats.org/officeDocument/2006/relationships/tags" Target="../tags/tag385.xml"/><Relationship Id="rId1" Type="http://schemas.openxmlformats.org/officeDocument/2006/relationships/tags" Target="../tags/tag384.xml"/></Relationships>
</file>

<file path=ppt/slides/_rels/slide62.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391.xml"/><Relationship Id="rId3" Type="http://schemas.openxmlformats.org/officeDocument/2006/relationships/tags" Target="../tags/tag390.xml"/><Relationship Id="rId2" Type="http://schemas.openxmlformats.org/officeDocument/2006/relationships/tags" Target="../tags/tag389.xml"/><Relationship Id="rId1" Type="http://schemas.openxmlformats.org/officeDocument/2006/relationships/tags" Target="../tags/tag388.xml"/></Relationships>
</file>

<file path=ppt/slides/_rels/slide63.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395.xml"/><Relationship Id="rId3" Type="http://schemas.openxmlformats.org/officeDocument/2006/relationships/tags" Target="../tags/tag394.xml"/><Relationship Id="rId2" Type="http://schemas.openxmlformats.org/officeDocument/2006/relationships/tags" Target="../tags/tag393.xml"/><Relationship Id="rId1" Type="http://schemas.openxmlformats.org/officeDocument/2006/relationships/tags" Target="../tags/tag392.xml"/></Relationships>
</file>

<file path=ppt/slides/_rels/slide64.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399.xml"/><Relationship Id="rId3" Type="http://schemas.openxmlformats.org/officeDocument/2006/relationships/tags" Target="../tags/tag398.xml"/><Relationship Id="rId2" Type="http://schemas.openxmlformats.org/officeDocument/2006/relationships/tags" Target="../tags/tag397.xml"/><Relationship Id="rId1" Type="http://schemas.openxmlformats.org/officeDocument/2006/relationships/tags" Target="../tags/tag396.xml"/></Relationships>
</file>

<file path=ppt/slides/_rels/slide65.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403.xml"/><Relationship Id="rId3" Type="http://schemas.openxmlformats.org/officeDocument/2006/relationships/tags" Target="../tags/tag402.xml"/><Relationship Id="rId2" Type="http://schemas.openxmlformats.org/officeDocument/2006/relationships/tags" Target="../tags/tag401.xml"/><Relationship Id="rId1" Type="http://schemas.openxmlformats.org/officeDocument/2006/relationships/tags" Target="../tags/tag400.xml"/></Relationships>
</file>

<file path=ppt/slides/_rels/slide66.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407.xml"/><Relationship Id="rId3" Type="http://schemas.openxmlformats.org/officeDocument/2006/relationships/tags" Target="../tags/tag406.xml"/><Relationship Id="rId2" Type="http://schemas.openxmlformats.org/officeDocument/2006/relationships/tags" Target="../tags/tag405.xml"/><Relationship Id="rId1" Type="http://schemas.openxmlformats.org/officeDocument/2006/relationships/tags" Target="../tags/tag404.xml"/></Relationships>
</file>

<file path=ppt/slides/_rels/slide67.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411.xml"/><Relationship Id="rId3" Type="http://schemas.openxmlformats.org/officeDocument/2006/relationships/tags" Target="../tags/tag410.xml"/><Relationship Id="rId2" Type="http://schemas.openxmlformats.org/officeDocument/2006/relationships/tags" Target="../tags/tag409.xml"/><Relationship Id="rId1" Type="http://schemas.openxmlformats.org/officeDocument/2006/relationships/tags" Target="../tags/tag408.xml"/></Relationships>
</file>

<file path=ppt/slides/_rels/slide68.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415.xml"/><Relationship Id="rId3" Type="http://schemas.openxmlformats.org/officeDocument/2006/relationships/tags" Target="../tags/tag414.xml"/><Relationship Id="rId2" Type="http://schemas.openxmlformats.org/officeDocument/2006/relationships/tags" Target="../tags/tag413.xml"/><Relationship Id="rId1" Type="http://schemas.openxmlformats.org/officeDocument/2006/relationships/tags" Target="../tags/tag412.xml"/></Relationships>
</file>

<file path=ppt/slides/_rels/slide69.xml.rels><?xml version="1.0" encoding="UTF-8" standalone="yes"?>
<Relationships xmlns="http://schemas.openxmlformats.org/package/2006/relationships"><Relationship Id="rId6" Type="http://schemas.openxmlformats.org/officeDocument/2006/relationships/slideLayout" Target="../slideLayouts/slideLayout40.xml"/><Relationship Id="rId5" Type="http://schemas.openxmlformats.org/officeDocument/2006/relationships/tags" Target="../tags/tag420.xml"/><Relationship Id="rId4" Type="http://schemas.openxmlformats.org/officeDocument/2006/relationships/tags" Target="../tags/tag419.xml"/><Relationship Id="rId3" Type="http://schemas.openxmlformats.org/officeDocument/2006/relationships/tags" Target="../tags/tag418.xml"/><Relationship Id="rId2" Type="http://schemas.openxmlformats.org/officeDocument/2006/relationships/tags" Target="../tags/tag417.xml"/><Relationship Id="rId1" Type="http://schemas.openxmlformats.org/officeDocument/2006/relationships/tags" Target="../tags/tag416.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s>
</file>

<file path=ppt/slides/_rels/slide70.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424.xml"/><Relationship Id="rId3" Type="http://schemas.openxmlformats.org/officeDocument/2006/relationships/tags" Target="../tags/tag423.xml"/><Relationship Id="rId2" Type="http://schemas.openxmlformats.org/officeDocument/2006/relationships/tags" Target="../tags/tag422.xml"/><Relationship Id="rId1" Type="http://schemas.openxmlformats.org/officeDocument/2006/relationships/tags" Target="../tags/tag421.xml"/></Relationships>
</file>

<file path=ppt/slides/_rels/slide71.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428.xml"/><Relationship Id="rId3" Type="http://schemas.openxmlformats.org/officeDocument/2006/relationships/tags" Target="../tags/tag427.xml"/><Relationship Id="rId2" Type="http://schemas.openxmlformats.org/officeDocument/2006/relationships/tags" Target="../tags/tag426.xml"/><Relationship Id="rId1" Type="http://schemas.openxmlformats.org/officeDocument/2006/relationships/tags" Target="../tags/tag425.xml"/></Relationships>
</file>

<file path=ppt/slides/_rels/slide72.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432.xml"/><Relationship Id="rId3" Type="http://schemas.openxmlformats.org/officeDocument/2006/relationships/tags" Target="../tags/tag431.xml"/><Relationship Id="rId2" Type="http://schemas.openxmlformats.org/officeDocument/2006/relationships/tags" Target="../tags/tag430.xml"/><Relationship Id="rId1" Type="http://schemas.openxmlformats.org/officeDocument/2006/relationships/tags" Target="../tags/tag429.xml"/></Relationships>
</file>

<file path=ppt/slides/_rels/slide73.xml.rels><?xml version="1.0" encoding="UTF-8" standalone="yes"?>
<Relationships xmlns="http://schemas.openxmlformats.org/package/2006/relationships"><Relationship Id="rId6" Type="http://schemas.openxmlformats.org/officeDocument/2006/relationships/slideLayout" Target="../slideLayouts/slideLayout40.xml"/><Relationship Id="rId5" Type="http://schemas.openxmlformats.org/officeDocument/2006/relationships/tags" Target="../tags/tag437.xml"/><Relationship Id="rId4" Type="http://schemas.openxmlformats.org/officeDocument/2006/relationships/tags" Target="../tags/tag436.xml"/><Relationship Id="rId3" Type="http://schemas.openxmlformats.org/officeDocument/2006/relationships/tags" Target="../tags/tag435.xml"/><Relationship Id="rId2" Type="http://schemas.openxmlformats.org/officeDocument/2006/relationships/tags" Target="../tags/tag434.xml"/><Relationship Id="rId1" Type="http://schemas.openxmlformats.org/officeDocument/2006/relationships/tags" Target="../tags/tag433.xml"/></Relationships>
</file>

<file path=ppt/slides/_rels/slide74.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441.xml"/><Relationship Id="rId3" Type="http://schemas.openxmlformats.org/officeDocument/2006/relationships/tags" Target="../tags/tag440.xml"/><Relationship Id="rId2" Type="http://schemas.openxmlformats.org/officeDocument/2006/relationships/tags" Target="../tags/tag439.xml"/><Relationship Id="rId1" Type="http://schemas.openxmlformats.org/officeDocument/2006/relationships/tags" Target="../tags/tag438.xml"/></Relationships>
</file>

<file path=ppt/slides/_rels/slide75.xml.rels><?xml version="1.0" encoding="UTF-8" standalone="yes"?>
<Relationships xmlns="http://schemas.openxmlformats.org/package/2006/relationships"><Relationship Id="rId6" Type="http://schemas.openxmlformats.org/officeDocument/2006/relationships/slideLayout" Target="../slideLayouts/slideLayout40.xml"/><Relationship Id="rId5" Type="http://schemas.openxmlformats.org/officeDocument/2006/relationships/tags" Target="../tags/tag446.xml"/><Relationship Id="rId4" Type="http://schemas.openxmlformats.org/officeDocument/2006/relationships/tags" Target="../tags/tag445.xml"/><Relationship Id="rId3" Type="http://schemas.openxmlformats.org/officeDocument/2006/relationships/tags" Target="../tags/tag444.xml"/><Relationship Id="rId2" Type="http://schemas.openxmlformats.org/officeDocument/2006/relationships/tags" Target="../tags/tag443.xml"/><Relationship Id="rId1" Type="http://schemas.openxmlformats.org/officeDocument/2006/relationships/tags" Target="../tags/tag442.xml"/></Relationships>
</file>

<file path=ppt/slides/_rels/slide76.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450.xml"/><Relationship Id="rId3" Type="http://schemas.openxmlformats.org/officeDocument/2006/relationships/tags" Target="../tags/tag449.xml"/><Relationship Id="rId2" Type="http://schemas.openxmlformats.org/officeDocument/2006/relationships/tags" Target="../tags/tag448.xml"/><Relationship Id="rId1" Type="http://schemas.openxmlformats.org/officeDocument/2006/relationships/tags" Target="../tags/tag447.xml"/></Relationships>
</file>

<file path=ppt/slides/_rels/slide77.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454.xml"/><Relationship Id="rId3" Type="http://schemas.openxmlformats.org/officeDocument/2006/relationships/tags" Target="../tags/tag453.xml"/><Relationship Id="rId2" Type="http://schemas.openxmlformats.org/officeDocument/2006/relationships/tags" Target="../tags/tag452.xml"/><Relationship Id="rId1" Type="http://schemas.openxmlformats.org/officeDocument/2006/relationships/tags" Target="../tags/tag451.xml"/></Relationships>
</file>

<file path=ppt/slides/_rels/slide78.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458.xml"/><Relationship Id="rId3" Type="http://schemas.openxmlformats.org/officeDocument/2006/relationships/tags" Target="../tags/tag457.xml"/><Relationship Id="rId2" Type="http://schemas.openxmlformats.org/officeDocument/2006/relationships/tags" Target="../tags/tag456.xml"/><Relationship Id="rId1" Type="http://schemas.openxmlformats.org/officeDocument/2006/relationships/tags" Target="../tags/tag455.xml"/></Relationships>
</file>

<file path=ppt/slides/_rels/slide79.xml.rels><?xml version="1.0" encoding="UTF-8" standalone="yes"?>
<Relationships xmlns="http://schemas.openxmlformats.org/package/2006/relationships"><Relationship Id="rId7" Type="http://schemas.openxmlformats.org/officeDocument/2006/relationships/slideLayout" Target="../slideLayouts/slideLayout40.xml"/><Relationship Id="rId6" Type="http://schemas.openxmlformats.org/officeDocument/2006/relationships/tags" Target="../tags/tag463.xml"/><Relationship Id="rId5" Type="http://schemas.openxmlformats.org/officeDocument/2006/relationships/tags" Target="../tags/tag462.xml"/><Relationship Id="rId4" Type="http://schemas.openxmlformats.org/officeDocument/2006/relationships/image" Target="../media/image16.jpeg"/><Relationship Id="rId3" Type="http://schemas.openxmlformats.org/officeDocument/2006/relationships/tags" Target="../tags/tag461.xml"/><Relationship Id="rId2" Type="http://schemas.openxmlformats.org/officeDocument/2006/relationships/tags" Target="../tags/tag460.xml"/><Relationship Id="rId1" Type="http://schemas.openxmlformats.org/officeDocument/2006/relationships/tags" Target="../tags/tag459.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40.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image" Target="../media/image14.jpeg"/><Relationship Id="rId2" Type="http://schemas.openxmlformats.org/officeDocument/2006/relationships/tags" Target="../tags/tag158.xml"/><Relationship Id="rId1" Type="http://schemas.openxmlformats.org/officeDocument/2006/relationships/tags" Target="../tags/tag157.xml"/></Relationships>
</file>

<file path=ppt/slides/_rels/slide80.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467.xml"/><Relationship Id="rId3" Type="http://schemas.openxmlformats.org/officeDocument/2006/relationships/tags" Target="../tags/tag466.xml"/><Relationship Id="rId2" Type="http://schemas.openxmlformats.org/officeDocument/2006/relationships/tags" Target="../tags/tag465.xml"/><Relationship Id="rId1" Type="http://schemas.openxmlformats.org/officeDocument/2006/relationships/tags" Target="../tags/tag464.xml"/></Relationships>
</file>

<file path=ppt/slides/_rels/slide81.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471.xml"/><Relationship Id="rId3" Type="http://schemas.openxmlformats.org/officeDocument/2006/relationships/tags" Target="../tags/tag470.xml"/><Relationship Id="rId2" Type="http://schemas.openxmlformats.org/officeDocument/2006/relationships/tags" Target="../tags/tag469.xml"/><Relationship Id="rId1" Type="http://schemas.openxmlformats.org/officeDocument/2006/relationships/tags" Target="../tags/tag468.xml"/></Relationships>
</file>

<file path=ppt/slides/_rels/slide82.xml.rels><?xml version="1.0" encoding="UTF-8" standalone="yes"?>
<Relationships xmlns="http://schemas.openxmlformats.org/package/2006/relationships"><Relationship Id="rId6" Type="http://schemas.openxmlformats.org/officeDocument/2006/relationships/slideLayout" Target="../slideLayouts/slideLayout40.xml"/><Relationship Id="rId5" Type="http://schemas.openxmlformats.org/officeDocument/2006/relationships/tags" Target="../tags/tag476.xml"/><Relationship Id="rId4" Type="http://schemas.openxmlformats.org/officeDocument/2006/relationships/tags" Target="../tags/tag475.xml"/><Relationship Id="rId3" Type="http://schemas.openxmlformats.org/officeDocument/2006/relationships/tags" Target="../tags/tag474.xml"/><Relationship Id="rId2" Type="http://schemas.openxmlformats.org/officeDocument/2006/relationships/tags" Target="../tags/tag473.xml"/><Relationship Id="rId1" Type="http://schemas.openxmlformats.org/officeDocument/2006/relationships/tags" Target="../tags/tag472.xml"/></Relationships>
</file>

<file path=ppt/slides/_rels/slide83.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479.xml"/><Relationship Id="rId2" Type="http://schemas.openxmlformats.org/officeDocument/2006/relationships/tags" Target="../tags/tag478.xml"/><Relationship Id="rId1" Type="http://schemas.openxmlformats.org/officeDocument/2006/relationships/tags" Target="../tags/tag477.xml"/></Relationships>
</file>

<file path=ppt/slides/_rels/slide84.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482.xml"/><Relationship Id="rId2" Type="http://schemas.openxmlformats.org/officeDocument/2006/relationships/tags" Target="../tags/tag481.xml"/><Relationship Id="rId1" Type="http://schemas.openxmlformats.org/officeDocument/2006/relationships/tags" Target="../tags/tag480.xml"/></Relationships>
</file>

<file path=ppt/slides/_rels/slide85.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486.xml"/><Relationship Id="rId3" Type="http://schemas.openxmlformats.org/officeDocument/2006/relationships/tags" Target="../tags/tag485.xml"/><Relationship Id="rId2" Type="http://schemas.openxmlformats.org/officeDocument/2006/relationships/tags" Target="../tags/tag484.xml"/><Relationship Id="rId1" Type="http://schemas.openxmlformats.org/officeDocument/2006/relationships/tags" Target="../tags/tag483.xml"/></Relationships>
</file>

<file path=ppt/slides/_rels/slide86.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490.xml"/><Relationship Id="rId3" Type="http://schemas.openxmlformats.org/officeDocument/2006/relationships/tags" Target="../tags/tag489.xml"/><Relationship Id="rId2" Type="http://schemas.openxmlformats.org/officeDocument/2006/relationships/tags" Target="../tags/tag488.xml"/><Relationship Id="rId1" Type="http://schemas.openxmlformats.org/officeDocument/2006/relationships/tags" Target="../tags/tag487.xml"/></Relationships>
</file>

<file path=ppt/slides/_rels/slide87.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493.xml"/><Relationship Id="rId2" Type="http://schemas.openxmlformats.org/officeDocument/2006/relationships/tags" Target="../tags/tag492.xml"/><Relationship Id="rId1" Type="http://schemas.openxmlformats.org/officeDocument/2006/relationships/tags" Target="../tags/tag491.xml"/></Relationships>
</file>

<file path=ppt/slides/_rels/slide88.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496.xml"/><Relationship Id="rId2" Type="http://schemas.openxmlformats.org/officeDocument/2006/relationships/tags" Target="../tags/tag495.xml"/><Relationship Id="rId1" Type="http://schemas.openxmlformats.org/officeDocument/2006/relationships/tags" Target="../tags/tag494.xml"/></Relationships>
</file>

<file path=ppt/slides/_rels/slide89.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500.xml"/><Relationship Id="rId3" Type="http://schemas.openxmlformats.org/officeDocument/2006/relationships/tags" Target="../tags/tag499.xml"/><Relationship Id="rId2" Type="http://schemas.openxmlformats.org/officeDocument/2006/relationships/tags" Target="../tags/tag498.xml"/><Relationship Id="rId1" Type="http://schemas.openxmlformats.org/officeDocument/2006/relationships/tags" Target="../tags/tag49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tags" Target="../tags/tag163.xml"/><Relationship Id="rId1" Type="http://schemas.openxmlformats.org/officeDocument/2006/relationships/tags" Target="../tags/tag162.xml"/></Relationships>
</file>

<file path=ppt/slides/_rels/slide90.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504.xml"/><Relationship Id="rId3" Type="http://schemas.openxmlformats.org/officeDocument/2006/relationships/tags" Target="../tags/tag503.xml"/><Relationship Id="rId2" Type="http://schemas.openxmlformats.org/officeDocument/2006/relationships/tags" Target="../tags/tag502.xml"/><Relationship Id="rId1" Type="http://schemas.openxmlformats.org/officeDocument/2006/relationships/tags" Target="../tags/tag501.xml"/></Relationships>
</file>

<file path=ppt/slides/_rels/slide91.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508.xml"/><Relationship Id="rId3" Type="http://schemas.openxmlformats.org/officeDocument/2006/relationships/tags" Target="../tags/tag507.xml"/><Relationship Id="rId2" Type="http://schemas.openxmlformats.org/officeDocument/2006/relationships/tags" Target="../tags/tag506.xml"/><Relationship Id="rId1" Type="http://schemas.openxmlformats.org/officeDocument/2006/relationships/tags" Target="../tags/tag505.xml"/></Relationships>
</file>

<file path=ppt/slides/_rels/slide92.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512.xml"/><Relationship Id="rId3" Type="http://schemas.openxmlformats.org/officeDocument/2006/relationships/tags" Target="../tags/tag511.xml"/><Relationship Id="rId2" Type="http://schemas.openxmlformats.org/officeDocument/2006/relationships/tags" Target="../tags/tag510.xml"/><Relationship Id="rId1" Type="http://schemas.openxmlformats.org/officeDocument/2006/relationships/tags" Target="../tags/tag509.xml"/></Relationships>
</file>

<file path=ppt/slides/_rels/slide93.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516.xml"/><Relationship Id="rId3" Type="http://schemas.openxmlformats.org/officeDocument/2006/relationships/tags" Target="../tags/tag515.xml"/><Relationship Id="rId2" Type="http://schemas.openxmlformats.org/officeDocument/2006/relationships/tags" Target="../tags/tag514.xml"/><Relationship Id="rId1" Type="http://schemas.openxmlformats.org/officeDocument/2006/relationships/tags" Target="../tags/tag513.xml"/></Relationships>
</file>

<file path=ppt/slides/_rels/slide94.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520.xml"/><Relationship Id="rId3" Type="http://schemas.openxmlformats.org/officeDocument/2006/relationships/tags" Target="../tags/tag519.xml"/><Relationship Id="rId2" Type="http://schemas.openxmlformats.org/officeDocument/2006/relationships/tags" Target="../tags/tag518.xml"/><Relationship Id="rId1" Type="http://schemas.openxmlformats.org/officeDocument/2006/relationships/tags" Target="../tags/tag517.xml"/></Relationships>
</file>

<file path=ppt/slides/_rels/slide95.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524.xml"/><Relationship Id="rId3" Type="http://schemas.openxmlformats.org/officeDocument/2006/relationships/tags" Target="../tags/tag523.xml"/><Relationship Id="rId2" Type="http://schemas.openxmlformats.org/officeDocument/2006/relationships/tags" Target="../tags/tag522.xml"/><Relationship Id="rId1" Type="http://schemas.openxmlformats.org/officeDocument/2006/relationships/tags" Target="../tags/tag521.xml"/></Relationships>
</file>

<file path=ppt/slides/_rels/slide96.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528.xml"/><Relationship Id="rId3" Type="http://schemas.openxmlformats.org/officeDocument/2006/relationships/tags" Target="../tags/tag527.xml"/><Relationship Id="rId2" Type="http://schemas.openxmlformats.org/officeDocument/2006/relationships/tags" Target="../tags/tag526.xml"/><Relationship Id="rId1" Type="http://schemas.openxmlformats.org/officeDocument/2006/relationships/tags" Target="../tags/tag525.xml"/></Relationships>
</file>

<file path=ppt/slides/_rels/slide97.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532.xml"/><Relationship Id="rId3" Type="http://schemas.openxmlformats.org/officeDocument/2006/relationships/tags" Target="../tags/tag531.xml"/><Relationship Id="rId2" Type="http://schemas.openxmlformats.org/officeDocument/2006/relationships/tags" Target="../tags/tag530.xml"/><Relationship Id="rId1" Type="http://schemas.openxmlformats.org/officeDocument/2006/relationships/tags" Target="../tags/tag529.xml"/></Relationships>
</file>

<file path=ppt/slides/_rels/slide98.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536.xml"/><Relationship Id="rId3" Type="http://schemas.openxmlformats.org/officeDocument/2006/relationships/tags" Target="../tags/tag535.xml"/><Relationship Id="rId2" Type="http://schemas.openxmlformats.org/officeDocument/2006/relationships/tags" Target="../tags/tag534.xml"/><Relationship Id="rId1" Type="http://schemas.openxmlformats.org/officeDocument/2006/relationships/tags" Target="../tags/tag533.xml"/></Relationships>
</file>

<file path=ppt/slides/_rels/slide99.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tags" Target="../tags/tag540.xml"/><Relationship Id="rId3" Type="http://schemas.openxmlformats.org/officeDocument/2006/relationships/tags" Target="../tags/tag539.xml"/><Relationship Id="rId2" Type="http://schemas.openxmlformats.org/officeDocument/2006/relationships/tags" Target="../tags/tag538.xml"/><Relationship Id="rId1" Type="http://schemas.openxmlformats.org/officeDocument/2006/relationships/tags" Target="../tags/tag5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898265" y="4256504"/>
            <a:ext cx="2689860" cy="566420"/>
            <a:chOff x="8046" y="6890"/>
            <a:chExt cx="3107" cy="892"/>
          </a:xfrm>
        </p:grpSpPr>
        <p:sp>
          <p:nvSpPr>
            <p:cNvPr id="6" name="圆角矩形 5"/>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pitchFamily="49" charset="-122"/>
              </a:endParaRPr>
            </a:p>
          </p:txBody>
        </p:sp>
        <p:sp>
          <p:nvSpPr>
            <p:cNvPr id="7" name="文本框 6"/>
            <p:cNvSpPr txBox="1"/>
            <p:nvPr/>
          </p:nvSpPr>
          <p:spPr>
            <a:xfrm>
              <a:off x="8124" y="7004"/>
              <a:ext cx="2951" cy="725"/>
            </a:xfrm>
            <a:prstGeom prst="rect">
              <a:avLst/>
            </a:prstGeom>
            <a:noFill/>
          </p:spPr>
          <p:txBody>
            <a:bodyPr wrap="square" rtlCol="0">
              <a:spAutoFit/>
            </a:bodyPr>
            <a:p>
              <a:pPr algn="ctr"/>
              <a:r>
                <a:rPr lang="zh-CN" altLang="en-US" sz="2400" dirty="0">
                  <a:solidFill>
                    <a:schemeClr val="bg1"/>
                  </a:solidFill>
                  <a:latin typeface="黑体" panose="02010609060101010101" pitchFamily="49" charset="-122"/>
                  <a:ea typeface="黑体" panose="02010609060101010101" pitchFamily="49" charset="-122"/>
                  <a:cs typeface="黑体" panose="02010609060101010101" pitchFamily="49" charset="-122"/>
                </a:rPr>
                <a:t>中南大学出版社</a:t>
              </a:r>
              <a:endParaRPr lang="zh-CN" altLang="en-US" sz="2400"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grpSp>
      <p:sp>
        <p:nvSpPr>
          <p:cNvPr id="8" name="文本框 7"/>
          <p:cNvSpPr txBox="1"/>
          <p:nvPr/>
        </p:nvSpPr>
        <p:spPr>
          <a:xfrm>
            <a:off x="1887220" y="629285"/>
            <a:ext cx="6711950" cy="2861310"/>
          </a:xfrm>
          <a:prstGeom prst="rect">
            <a:avLst/>
          </a:prstGeom>
          <a:noFill/>
        </p:spPr>
        <p:txBody>
          <a:bodyPr wrap="square" rtlCol="0">
            <a:noAutofit/>
          </a:bodyPr>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pitchFamily="49" charset="-122"/>
                <a:ea typeface="黑体" panose="02010609060101010101" pitchFamily="49" charset="-122"/>
                <a:cs typeface="黑体" panose="02010609060101010101" pitchFamily="49" charset="-122"/>
              </a:rPr>
              <a:t>康复医学概论</a:t>
            </a:r>
            <a:endPar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pitchFamily="49" charset="-122"/>
              <a:ea typeface="黑体" panose="02010609060101010101" pitchFamily="49" charset="-122"/>
              <a:cs typeface="黑体" panose="02010609060101010101" pitchFamily="49" charset="-122"/>
            </a:endParaRPr>
          </a:p>
          <a:p>
            <a:pPr algn="ctr">
              <a:lnSpc>
                <a:spcPct val="150000"/>
              </a:lnSpc>
            </a:pPr>
            <a:r>
              <a:rPr lang="zh-CN" altLang="en-US" sz="4000" b="1" dirty="0" smtClean="0">
                <a:solidFill>
                  <a:schemeClr val="bg1"/>
                </a:solidFill>
                <a:effectLst>
                  <a:outerShdw blurRad="50800" dist="38100" dir="5400000" algn="t" rotWithShape="0">
                    <a:prstClr val="black">
                      <a:alpha val="40000"/>
                    </a:prstClr>
                  </a:outerShdw>
                </a:effectLst>
                <a:latin typeface="黑体" panose="02010609060101010101" pitchFamily="49" charset="-122"/>
                <a:ea typeface="黑体" panose="02010609060101010101" pitchFamily="49" charset="-122"/>
                <a:cs typeface="黑体" panose="02010609060101010101" pitchFamily="49" charset="-122"/>
              </a:rPr>
              <a:t>（第二版）</a:t>
            </a:r>
            <a:endParaRPr lang="zh-CN" altLang="en-US" sz="4000" b="1" dirty="0" smtClean="0">
              <a:solidFill>
                <a:schemeClr val="bg1"/>
              </a:solidFill>
              <a:effectLst>
                <a:outerShdw blurRad="50800" dist="38100" dir="5400000" algn="t" rotWithShape="0">
                  <a:prstClr val="black">
                    <a:alpha val="40000"/>
                  </a:prstClr>
                </a:outerShdw>
              </a:effectLst>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23570" y="1715770"/>
            <a:ext cx="10780395" cy="3427095"/>
            <a:chOff x="-594067" y="-118209"/>
            <a:chExt cx="6175908" cy="6576234"/>
          </a:xfrm>
        </p:grpSpPr>
        <p:sp>
          <p:nvSpPr>
            <p:cNvPr id="7" name="AutoShape 10"/>
            <p:cNvSpPr>
              <a:spLocks noChangeArrowheads="1"/>
            </p:cNvSpPr>
            <p:nvPr>
              <p:custDataLst>
                <p:tags r:id="rId1"/>
              </p:custDataLst>
            </p:nvPr>
          </p:nvSpPr>
          <p:spPr bwMode="auto">
            <a:xfrm>
              <a:off x="-594067" y="-118209"/>
              <a:ext cx="6175908" cy="6576234"/>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9"/>
              <a:ext cx="5956422" cy="5490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indent="504190" eaLnBrk="1" fontAlgn="auto" hangingPunct="1">
                <a:lnSpc>
                  <a:spcPct val="15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“残疾”（</a:t>
              </a:r>
              <a:r>
                <a:rPr lang="en-US" altLang="en-US" kern="0" dirty="0">
                  <a:solidFill>
                    <a:schemeClr val="dk1"/>
                  </a:solidFill>
                  <a:latin typeface="+mn-lt"/>
                  <a:sym typeface="Calibri" panose="020F0502020204030204" pitchFamily="34" charset="0"/>
                </a:rPr>
                <a:t>disability</a:t>
              </a:r>
              <a:r>
                <a:rPr lang="zh-CN" altLang="en-US" kern="0" dirty="0">
                  <a:solidFill>
                    <a:schemeClr val="dk1"/>
                  </a:solidFill>
                  <a:latin typeface="+mn-lt"/>
                  <a:sym typeface="Calibri" panose="020F0502020204030204" pitchFamily="34" charset="0"/>
                </a:rPr>
                <a:t>）一词是损伤、活动受限以及参与受限的一个概括性术语，它表示个体与其所处背景因素（环境和个体因素）如：消极态度、不方便残疾人使用的交通工具和公共建筑，及有限的社会支持之间相互作用的消极方面。该分类不再将残疾视为个体的障碍，而认为残疾是由社会环境所影响而建立的一种复合概念。</a:t>
              </a:r>
              <a:endParaRPr lang="zh-CN" altLang="en-US" kern="0" dirty="0">
                <a:solidFill>
                  <a:schemeClr val="dk1"/>
                </a:solidFill>
                <a:latin typeface="+mn-lt"/>
                <a:sym typeface="Calibri" panose="020F0502020204030204" pitchFamily="34" charset="0"/>
              </a:endParaRPr>
            </a:p>
          </p:txBody>
        </p:sp>
      </p:grpSp>
      <p:sp>
        <p:nvSpPr>
          <p:cNvPr id="3" name="标题 2"/>
          <p:cNvSpPr>
            <a:spLocks noGrp="1"/>
          </p:cNvSpPr>
          <p:nvPr>
            <p:ph type="title" idx="4294967295"/>
            <p:custDataLst>
              <p:tags r:id="rId3"/>
            </p:custDataLst>
          </p:nvPr>
        </p:nvSpPr>
        <p:spPr>
          <a:xfrm>
            <a:off x="983615" y="0"/>
            <a:ext cx="10800080" cy="631825"/>
          </a:xfrm>
        </p:spPr>
        <p:txBody>
          <a:bodyPr vert="horz" lIns="121920" tIns="60960" rIns="121920" bIns="60960" rtlCol="0" anchor="ctr">
            <a:normAutofit fontScale="90000"/>
          </a:bodyPr>
          <a:p>
            <a:pPr lvl="0" algn="l">
              <a:buClrTx/>
              <a:buSzTx/>
              <a:buFontTx/>
            </a:pPr>
            <a:r>
              <a:rPr lang="zh-CN" altLang="en-US" sz="3555">
                <a:sym typeface="+mn-ea"/>
              </a:rPr>
              <a:t>二、康复评定的范畴</a:t>
            </a:r>
            <a:endParaRPr lang="zh-CN" altLang="en-US" sz="3555">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23147" y="1028700"/>
            <a:ext cx="10991427" cy="4880480"/>
            <a:chOff x="-594067" y="-118209"/>
            <a:chExt cx="6175908" cy="5390741"/>
          </a:xfrm>
        </p:grpSpPr>
        <p:sp>
          <p:nvSpPr>
            <p:cNvPr id="7" name="AutoShape 10"/>
            <p:cNvSpPr>
              <a:spLocks noChangeArrowheads="1"/>
            </p:cNvSpPr>
            <p:nvPr>
              <p:custDataLst>
                <p:tags r:id="rId1"/>
              </p:custDataLst>
            </p:nvPr>
          </p:nvSpPr>
          <p:spPr bwMode="auto">
            <a:xfrm>
              <a:off x="-594067" y="-118209"/>
              <a:ext cx="6175789" cy="5139086"/>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9"/>
              <a:ext cx="5956422" cy="5095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r>
                <a:rPr lang="zh-CN" altLang="en-US" sz="2665" kern="0" dirty="0">
                  <a:solidFill>
                    <a:schemeClr val="dk1"/>
                  </a:solidFill>
                  <a:latin typeface="+mn-lt"/>
                  <a:sym typeface="Calibri" panose="020F0502020204030204" pitchFamily="34" charset="0"/>
                </a:rPr>
                <a:t>   研究结果表明，正常人面部向前站立在固定的支持面上时，足底皮肤的触、压觉和踝关节的本体感觉输入起主导作用，此时身体的姿势控制主要依赖躯体感觉系统，即使去除了视觉信息输入（闭目），身体重心摆动也不会明显增加。</a:t>
              </a:r>
              <a:endParaRPr lang="en-US" altLang="zh-CN" sz="2665" kern="0" dirty="0">
                <a:solidFill>
                  <a:schemeClr val="dk1"/>
                </a:solidFill>
                <a:latin typeface="+mn-lt"/>
                <a:sym typeface="Calibri" panose="020F0502020204030204" pitchFamily="34" charset="0"/>
              </a:endParaRPr>
            </a:p>
            <a:p>
              <a:endParaRPr lang="en-US" altLang="zh-CN" sz="2665" kern="0" dirty="0">
                <a:solidFill>
                  <a:schemeClr val="dk1"/>
                </a:solidFill>
                <a:latin typeface="+mn-lt"/>
                <a:sym typeface="Calibri" panose="020F0502020204030204" pitchFamily="34" charset="0"/>
              </a:endParaRPr>
            </a:p>
            <a:p>
              <a:r>
                <a:rPr lang="en-US" altLang="zh-CN" sz="2665" kern="0" dirty="0">
                  <a:solidFill>
                    <a:schemeClr val="dk1"/>
                  </a:solidFill>
                  <a:latin typeface="+mn-lt"/>
                  <a:sym typeface="Calibri" panose="020F0502020204030204" pitchFamily="34" charset="0"/>
                </a:rPr>
                <a:t>  </a:t>
              </a:r>
              <a:r>
                <a:rPr lang="zh-CN" altLang="en-US" sz="2665" kern="0" dirty="0">
                  <a:solidFill>
                    <a:schemeClr val="dk1"/>
                  </a:solidFill>
                  <a:latin typeface="+mn-lt"/>
                  <a:sym typeface="Calibri" panose="020F0502020204030204" pitchFamily="34" charset="0"/>
                </a:rPr>
                <a:t>当身体的平衡因躯体感觉受到干扰或消失时，视觉系统发挥重要作用；在视觉系统和躯体觉系统输入正常情况下，前庭觉系统在控制身体重心的稳定上作用很小，当躯体感觉系统和视觉系统均不存在或出现错误时，前庭觉系统的感觉输入在维持平衡中就变得非常重要。</a:t>
              </a:r>
              <a:endParaRPr lang="zh-CN" altLang="en-US" sz="2665"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44245" y="-3175"/>
            <a:ext cx="4892040" cy="79184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四、平衡功能评定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12233" y="1027853"/>
            <a:ext cx="11146789" cy="4907280"/>
            <a:chOff x="-594067" y="-118209"/>
            <a:chExt cx="6176142" cy="5570109"/>
          </a:xfrm>
        </p:grpSpPr>
        <p:sp>
          <p:nvSpPr>
            <p:cNvPr id="7" name="AutoShape 10"/>
            <p:cNvSpPr>
              <a:spLocks noChangeArrowheads="1"/>
            </p:cNvSpPr>
            <p:nvPr>
              <p:custDataLst>
                <p:tags r:id="rId1"/>
              </p:custDataLst>
            </p:nvPr>
          </p:nvSpPr>
          <p:spPr bwMode="auto">
            <a:xfrm>
              <a:off x="-594067" y="-118209"/>
              <a:ext cx="6175791" cy="5493707"/>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21" y="176586"/>
              <a:ext cx="5956596" cy="5275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buNone/>
              </a:pP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2</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、运动系统</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a:t>
              </a:r>
              <a:endPar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中枢神经系统对输入的多种感觉信息进行分析、整合后发出运动指令，经传出神经到相应运动系统，运动系统以不同的运动模式控制姿势变化，将身体重心调整回到原来的位置范围或重新建立新的平衡。这种姿势调节是由多组肌群共同协调完成的一个运动，被称为协同运动（</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synergy</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endPar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endPar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自动姿势协同运动（</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automatic postural synergy</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是下肢和躯干肌以固定的组合方式按一定的时间先后顺序和强度进行收缩，用以保护站立平衡的运动模式，它是人体回应外力干扰或支持面变化而产生的对策。人体在对抗来自矢状面方向的干扰时采用三种对策或姿势协同性运动模式，即踝关节模式、髋关节模式、及跨步动作模式调节姿势维持平衡。</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grpSp>
      <p:sp>
        <p:nvSpPr>
          <p:cNvPr id="3" name="标题 4"/>
          <p:cNvSpPr>
            <a:spLocks noGrp="1"/>
          </p:cNvSpPr>
          <p:nvPr>
            <p:custDataLst>
              <p:tags r:id="rId3"/>
            </p:custDataLst>
          </p:nvPr>
        </p:nvSpPr>
        <p:spPr>
          <a:xfrm>
            <a:off x="944245" y="-3175"/>
            <a:ext cx="4892040" cy="79184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四、平衡功能评定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51180" y="1087120"/>
            <a:ext cx="11061065" cy="4878515"/>
            <a:chOff x="-594067" y="-118210"/>
            <a:chExt cx="6176026" cy="5486091"/>
          </a:xfrm>
        </p:grpSpPr>
        <p:sp>
          <p:nvSpPr>
            <p:cNvPr id="7" name="AutoShape 10"/>
            <p:cNvSpPr>
              <a:spLocks noChangeArrowheads="1"/>
            </p:cNvSpPr>
            <p:nvPr>
              <p:custDataLst>
                <p:tags r:id="rId1"/>
              </p:custDataLst>
            </p:nvPr>
          </p:nvSpPr>
          <p:spPr bwMode="auto">
            <a:xfrm>
              <a:off x="-594067" y="-118210"/>
              <a:ext cx="6176026" cy="5220665"/>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8"/>
              <a:ext cx="5956422" cy="5191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20000"/>
                </a:lnSpc>
                <a:buNone/>
              </a:pP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踝关节协同运动模式（</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ankle synergy</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endPar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lnSpc>
                  <a:spcPct val="120000"/>
                </a:lnSpc>
              </a:pP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指身体重心以踝关节为轴进行前后转动或摆动，类似钟摆运动。</a:t>
              </a:r>
              <a:endPar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lnSpc>
                  <a:spcPct val="120000"/>
                </a:lnSpc>
              </a:pP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人站立在一平台上，当平台向后运动时引起了被测者身体向前的摆动。为了对抗身体继续向前倾斜，腓肠肌、腘绳肌、竖脊肌按顺序由远端至近端依次收缩，肌肉活动由腓肠肌开始，大约在干扰发生后</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90</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100ms</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，再经过</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20</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30ms</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后腘绳肌激活，竖脊肌最后激活；当站立的平台向前运动时会引起被测者身体向后的摆动，为了对抗身体继续向后倾斜，胫前肌、股四头肌、腹肌依次激活。踝关节模式中的肌肉兴奋收缩顺序由远端至近端。</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lnSpc>
                  <a:spcPct val="120000"/>
                </a:lnSpc>
                <a:buNone/>
              </a:pP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grpSp>
      <p:sp>
        <p:nvSpPr>
          <p:cNvPr id="3" name="标题 4"/>
          <p:cNvSpPr>
            <a:spLocks noGrp="1"/>
          </p:cNvSpPr>
          <p:nvPr>
            <p:custDataLst>
              <p:tags r:id="rId3"/>
            </p:custDataLst>
          </p:nvPr>
        </p:nvSpPr>
        <p:spPr>
          <a:xfrm>
            <a:off x="944245" y="-3175"/>
            <a:ext cx="4892040" cy="79184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四、平衡功能评定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60493" y="1115060"/>
            <a:ext cx="11045825" cy="4918711"/>
            <a:chOff x="-594067" y="-118209"/>
            <a:chExt cx="6193592" cy="5548967"/>
          </a:xfrm>
        </p:grpSpPr>
        <p:sp>
          <p:nvSpPr>
            <p:cNvPr id="7" name="AutoShape 10"/>
            <p:cNvSpPr>
              <a:spLocks noChangeArrowheads="1"/>
            </p:cNvSpPr>
            <p:nvPr>
              <p:custDataLst>
                <p:tags r:id="rId1"/>
              </p:custDataLst>
            </p:nvPr>
          </p:nvSpPr>
          <p:spPr bwMode="auto">
            <a:xfrm>
              <a:off x="-594067" y="-118209"/>
              <a:ext cx="6175789" cy="4839764"/>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56934" y="176934"/>
              <a:ext cx="5956459" cy="5253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20000"/>
                </a:lnSpc>
                <a:buNone/>
              </a:pPr>
              <a:r>
                <a:rPr lang="zh-CN" altLang="en-US" kern="0" dirty="0">
                  <a:solidFill>
                    <a:schemeClr val="dk1"/>
                  </a:solidFill>
                  <a:latin typeface="+mn-lt"/>
                  <a:sym typeface="Calibri" panose="020F0502020204030204" pitchFamily="34" charset="0"/>
                </a:rPr>
                <a:t>髋关节协同运动模式（</a:t>
              </a:r>
              <a:r>
                <a:rPr lang="en-US" altLang="en-US" kern="0" dirty="0">
                  <a:solidFill>
                    <a:schemeClr val="dk1"/>
                  </a:solidFill>
                  <a:latin typeface="+mn-lt"/>
                  <a:sym typeface="Calibri" panose="020F0502020204030204" pitchFamily="34" charset="0"/>
                </a:rPr>
                <a:t>hip synergy</a:t>
              </a:r>
              <a:r>
                <a:rPr lang="zh-CN" altLang="en-US" kern="0" dirty="0">
                  <a:solidFill>
                    <a:schemeClr val="dk1"/>
                  </a:solidFill>
                  <a:latin typeface="+mn-lt"/>
                  <a:sym typeface="Calibri" panose="020F0502020204030204" pitchFamily="34" charset="0"/>
                </a:rPr>
                <a:t>）：</a:t>
              </a:r>
              <a:endParaRPr lang="en-US" altLang="zh-CN" kern="0" dirty="0">
                <a:solidFill>
                  <a:schemeClr val="dk1"/>
                </a:solidFill>
                <a:latin typeface="+mn-lt"/>
                <a:sym typeface="Calibri" panose="020F0502020204030204" pitchFamily="34" charset="0"/>
              </a:endParaRPr>
            </a:p>
            <a:p>
              <a:pPr algn="just">
                <a:lnSpc>
                  <a:spcPct val="120000"/>
                </a:lnSpc>
              </a:pPr>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是通过髋关节的屈伸来调整身体重心和保持平衡的。</a:t>
              </a:r>
              <a:endParaRPr lang="en-US" altLang="zh-CN" kern="0" dirty="0">
                <a:solidFill>
                  <a:schemeClr val="dk1"/>
                </a:solidFill>
                <a:latin typeface="+mn-lt"/>
                <a:sym typeface="Calibri" panose="020F0502020204030204" pitchFamily="34" charset="0"/>
              </a:endParaRPr>
            </a:p>
            <a:p>
              <a:pPr algn="just">
                <a:lnSpc>
                  <a:spcPct val="120000"/>
                </a:lnSpc>
              </a:pPr>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站立在一个窄的支持面上，当支持面向后移动时，人会向前倾斜，为了对抗身体继续前倾，肌肉活动由腹肌开始，大约在干扰发生后</a:t>
              </a:r>
              <a:r>
                <a:rPr lang="en-US" altLang="en-US" kern="0" dirty="0">
                  <a:solidFill>
                    <a:schemeClr val="dk1"/>
                  </a:solidFill>
                  <a:latin typeface="+mn-lt"/>
                  <a:sym typeface="Calibri" panose="020F0502020204030204" pitchFamily="34" charset="0"/>
                </a:rPr>
                <a:t>90</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100ms</a:t>
              </a:r>
              <a:r>
                <a:rPr lang="zh-CN" altLang="en-US" kern="0" dirty="0">
                  <a:solidFill>
                    <a:schemeClr val="dk1"/>
                  </a:solidFill>
                  <a:latin typeface="+mn-lt"/>
                  <a:sym typeface="Calibri" panose="020F0502020204030204" pitchFamily="34" charset="0"/>
                </a:rPr>
                <a:t>，继之股四头肌激活，使髋关节屈曲、膝关节过伸展，躯干向前下方探出，身体重心向后移；当支持面向前移动时，人体会向后倾斜，为了对抗身体继续后倾，竖脊肌、腘绳肌依次激活，使髋关节过度伸展，腹部前突，膝关节屈曲使重心前移。</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44245" y="-3175"/>
            <a:ext cx="4892040" cy="79184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四、平衡功能评定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21335" y="1066800"/>
            <a:ext cx="11034395" cy="4664709"/>
            <a:chOff x="-594067" y="-118209"/>
            <a:chExt cx="6175908" cy="5302273"/>
          </a:xfrm>
        </p:grpSpPr>
        <p:sp>
          <p:nvSpPr>
            <p:cNvPr id="7" name="AutoShape 10"/>
            <p:cNvSpPr>
              <a:spLocks noChangeArrowheads="1"/>
            </p:cNvSpPr>
            <p:nvPr>
              <p:custDataLst>
                <p:tags r:id="rId1"/>
              </p:custDataLst>
            </p:nvPr>
          </p:nvSpPr>
          <p:spPr bwMode="auto">
            <a:xfrm>
              <a:off x="-594067" y="-118209"/>
              <a:ext cx="6175908" cy="4626678"/>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425" y="177003"/>
              <a:ext cx="5828320" cy="5007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跨步模式（</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stepping synergy</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endPar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当外力干扰过大或速度太快时，重心超出其稳定极限，人体自动地向作用力方向快速跨出一步，重新建立新的平衡。</a:t>
              </a:r>
              <a:endPar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研究者发现许多神经学上完好的个体，即使踝、髋、迈步模式及其相关协同肌肉以独立实体存在，在站立位仍是混合应用这些调节来控制前后方向摆动。</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grpSp>
      <p:sp>
        <p:nvSpPr>
          <p:cNvPr id="3" name="标题 4"/>
          <p:cNvSpPr>
            <a:spLocks noGrp="1"/>
          </p:cNvSpPr>
          <p:nvPr>
            <p:custDataLst>
              <p:tags r:id="rId3"/>
            </p:custDataLst>
          </p:nvPr>
        </p:nvSpPr>
        <p:spPr>
          <a:xfrm>
            <a:off x="944245" y="-3175"/>
            <a:ext cx="4892040" cy="79184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四、平衡功能评定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95113" y="1058333"/>
            <a:ext cx="10958196" cy="4916170"/>
            <a:chOff x="-549691" y="-118209"/>
            <a:chExt cx="6175789" cy="5536451"/>
          </a:xfrm>
        </p:grpSpPr>
        <p:sp>
          <p:nvSpPr>
            <p:cNvPr id="7" name="AutoShape 10"/>
            <p:cNvSpPr>
              <a:spLocks noChangeArrowheads="1"/>
            </p:cNvSpPr>
            <p:nvPr>
              <p:custDataLst>
                <p:tags r:id="rId1"/>
              </p:custDataLst>
            </p:nvPr>
          </p:nvSpPr>
          <p:spPr bwMode="auto">
            <a:xfrm>
              <a:off x="-549691" y="-118209"/>
              <a:ext cx="6175789" cy="5536451"/>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9"/>
              <a:ext cx="5956422" cy="481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lnSpcReduction="20000"/>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nSpc>
                  <a:spcPct val="130000"/>
                </a:lnSpc>
                <a:buNone/>
              </a:pP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3</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、预期姿势调整</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a:t>
              </a:r>
              <a:endPar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nSpc>
                  <a:spcPct val="130000"/>
                </a:lnSpc>
              </a:pP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在许多不稳定的随意运动开始之前，身体的某些部位就已经预先出现肌肉的收缩活动和体重的转移。这一现象被称为预期姿势调整</a:t>
              </a:r>
              <a:endPar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nSpc>
                  <a:spcPct val="130000"/>
                </a:lnSpc>
                <a:buNone/>
              </a:pP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anticipatory postural adjustments</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）活动。</a:t>
              </a:r>
              <a:endPar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nSpc>
                  <a:spcPct val="130000"/>
                </a:lnSpc>
              </a:pPr>
              <a:endPar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nSpc>
                  <a:spcPct val="130000"/>
                </a:lnSpc>
              </a:pP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姿势性肌肉活动方式可分为两部分，第一部分是准备期，姿势性肌肉活动在原发运动之前</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50ms</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发生，以提前代偿运动可能导致的不稳定。第二部分是代偿期，在原发运动之后，姿势肌再次活动，应用的是反馈模式，使得身体进一步稳定。</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grpSp>
      <p:sp>
        <p:nvSpPr>
          <p:cNvPr id="3" name="标题 4"/>
          <p:cNvSpPr>
            <a:spLocks noGrp="1"/>
          </p:cNvSpPr>
          <p:nvPr>
            <p:custDataLst>
              <p:tags r:id="rId3"/>
            </p:custDataLst>
          </p:nvPr>
        </p:nvSpPr>
        <p:spPr>
          <a:xfrm>
            <a:off x="944245" y="-3175"/>
            <a:ext cx="4892040" cy="79184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四、平衡功能评定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450215" y="1028700"/>
            <a:ext cx="11291356" cy="5620385"/>
            <a:chOff x="-594067" y="-118209"/>
            <a:chExt cx="6175908" cy="6576234"/>
          </a:xfrm>
        </p:grpSpPr>
        <p:sp>
          <p:nvSpPr>
            <p:cNvPr id="7" name="AutoShape 10"/>
            <p:cNvSpPr>
              <a:spLocks noChangeArrowheads="1"/>
            </p:cNvSpPr>
            <p:nvPr>
              <p:custDataLst>
                <p:tags r:id="rId1"/>
              </p:custDataLst>
            </p:nvPr>
          </p:nvSpPr>
          <p:spPr bwMode="auto">
            <a:xfrm>
              <a:off x="-594067" y="-118209"/>
              <a:ext cx="6175908" cy="6576234"/>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61" y="176016"/>
              <a:ext cx="5858923" cy="6198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20000"/>
                </a:lnSpc>
                <a:buNone/>
              </a:pP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3</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、预期姿势调整</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a:t>
              </a:r>
              <a:endPar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lnSpc>
                  <a:spcPct val="120000"/>
                </a:lnSpc>
              </a:pP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由此可见，姿势调整的准备期和代偿期在功能上有很明显区别，代偿期是（原动肌收缩）扰动发生之后的一种恢复机制，恢复身体重心的位置；而准备期姿势调整的功能，则是对即将到来的扰动进行预见性的活动，以减少干扰的负面影响。干扰的可预见程度越低，准备期的姿势调整水平就越低，运动开始后的代偿期姿势调整反应就越强烈。预期姿势能力，成为构建一个维持初级运动的基础，没有这个维持运动的基础机制，技巧性活动将不复存在。</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lnSpc>
                  <a:spcPct val="120000"/>
                </a:lnSpc>
              </a:pP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研究表明，由于脑瘫儿童、偏瘫患者的姿势肌群准备性姿势调整的强度变弱、能力下降，使身体无法提前充分做好准备，导致日常生活中容易发生过多的跌倒，或导致姿势肌在代偿期姿势调整阶段的强度增大，姿势稳定性和平衡功能下降。</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grpSp>
      <p:sp>
        <p:nvSpPr>
          <p:cNvPr id="3" name="标题 4"/>
          <p:cNvSpPr>
            <a:spLocks noGrp="1"/>
          </p:cNvSpPr>
          <p:nvPr>
            <p:custDataLst>
              <p:tags r:id="rId3"/>
            </p:custDataLst>
          </p:nvPr>
        </p:nvSpPr>
        <p:spPr>
          <a:xfrm>
            <a:off x="944245" y="-3175"/>
            <a:ext cx="4892040" cy="79184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四、平衡功能评定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26533" y="1058333"/>
            <a:ext cx="10909300" cy="4406083"/>
            <a:chOff x="-594067" y="-118209"/>
            <a:chExt cx="6175908" cy="4914972"/>
          </a:xfrm>
        </p:grpSpPr>
        <p:sp>
          <p:nvSpPr>
            <p:cNvPr id="7" name="AutoShape 10"/>
            <p:cNvSpPr>
              <a:spLocks noChangeArrowheads="1"/>
            </p:cNvSpPr>
            <p:nvPr>
              <p:custDataLst>
                <p:tags r:id="rId1"/>
              </p:custDataLst>
            </p:nvPr>
          </p:nvSpPr>
          <p:spPr bwMode="auto">
            <a:xfrm>
              <a:off x="-594067" y="-118209"/>
              <a:ext cx="6175908" cy="4836550"/>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9"/>
              <a:ext cx="5956422" cy="462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buNone/>
              </a:pPr>
              <a:r>
                <a:rPr lang="en-US" altLang="en-US" kern="0" dirty="0">
                  <a:solidFill>
                    <a:schemeClr val="dk1"/>
                  </a:solidFill>
                  <a:latin typeface="+mn-lt"/>
                  <a:sym typeface="Calibri" panose="020F0502020204030204" pitchFamily="34" charset="0"/>
                </a:rPr>
                <a:t>4</a:t>
              </a:r>
              <a:r>
                <a:rPr lang="zh-CN" altLang="en-US" kern="0" dirty="0">
                  <a:solidFill>
                    <a:schemeClr val="dk1"/>
                  </a:solidFill>
                  <a:latin typeface="+mn-lt"/>
                  <a:sym typeface="Calibri" panose="020F0502020204030204" pitchFamily="34" charset="0"/>
                </a:rPr>
                <a:t>、中枢神经系统整合</a:t>
              </a:r>
              <a:r>
                <a:rPr lang="en-US" altLang="en-US" kern="0" dirty="0">
                  <a:solidFill>
                    <a:schemeClr val="dk1"/>
                  </a:solidFill>
                  <a:latin typeface="+mn-lt"/>
                  <a:sym typeface="Calibri" panose="020F0502020204030204" pitchFamily="34" charset="0"/>
                </a:rPr>
                <a:t>  </a:t>
              </a:r>
              <a:endParaRPr lang="en-US" altLang="en-US" kern="0" dirty="0">
                <a:solidFill>
                  <a:schemeClr val="dk1"/>
                </a:solidFill>
                <a:latin typeface="+mn-lt"/>
                <a:sym typeface="Calibri" panose="020F0502020204030204" pitchFamily="34" charset="0"/>
              </a:endParaRPr>
            </a:p>
            <a:p>
              <a:pPr algn="just"/>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中枢神经</a:t>
              </a:r>
              <a:r>
                <a:rPr lang="zh-CN" altLang="en-US" kern="0" dirty="0">
                  <a:solidFill>
                    <a:schemeClr val="dk1"/>
                  </a:solidFill>
                  <a:latin typeface="+mn-lt"/>
                  <a:sym typeface="Calibri" panose="020F0502020204030204" pitchFamily="34" charset="0"/>
                </a:rPr>
                <a:t>系统如何利用不同的感觉输入在广泛变化的环境中维持身体的平衡是关键。</a:t>
              </a:r>
              <a:endParaRPr lang="en-US" altLang="zh-CN" kern="0" dirty="0">
                <a:solidFill>
                  <a:schemeClr val="dk1"/>
                </a:solidFill>
                <a:latin typeface="+mn-lt"/>
                <a:sym typeface="Calibri" panose="020F0502020204030204" pitchFamily="34" charset="0"/>
              </a:endParaRPr>
            </a:p>
            <a:p>
              <a:pPr algn="just"/>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有研究显示，在支持面和外周环境稳定的情况下，三种感觉信息均存在，都会对站立平衡起作用，但躯体感觉输入是在这种情况下维持身体平衡的最主要的部分；如果支持面被破坏，视觉就成为主要感觉输入；如果视觉和支持面均被破坏或扰动，前庭觉就成为主要的感觉输入。在站立位且有水平的干扰时，神经系统完好的成人倾向于依赖躯体感觉输入，儿童可能更多的依赖视觉输入。</a:t>
              </a:r>
              <a:endParaRPr lang="zh-CN" altLang="en-US" kern="0" dirty="0">
                <a:solidFill>
                  <a:schemeClr val="dk1"/>
                </a:solidFill>
                <a:latin typeface="+mn-lt"/>
                <a:sym typeface="Calibri" panose="020F0502020204030204" pitchFamily="34" charset="0"/>
              </a:endParaRPr>
            </a:p>
          </p:txBody>
        </p:sp>
      </p:grpSp>
      <p:sp>
        <p:nvSpPr>
          <p:cNvPr id="3" name="标题 2"/>
          <p:cNvSpPr>
            <a:spLocks noGrp="1"/>
          </p:cNvSpPr>
          <p:nvPr>
            <p:ph type="title" idx="4294967295"/>
            <p:custDataLst>
              <p:tags r:id="rId3"/>
            </p:custDataLst>
          </p:nvPr>
        </p:nvSpPr>
        <p:spPr>
          <a:xfrm>
            <a:off x="944245" y="-3175"/>
            <a:ext cx="4892040" cy="791845"/>
          </a:xfrm>
        </p:spPr>
        <p:txBody>
          <a:bodyPr vert="horz" lIns="121920" tIns="60960" rIns="121920" bIns="60960" rtlCol="0" anchor="ctr">
            <a:normAutofit/>
          </a:bodyPr>
          <a:lstStyle/>
          <a:p>
            <a:pPr lvl="0" algn="l">
              <a:buClrTx/>
              <a:buSzTx/>
              <a:buFontTx/>
            </a:pPr>
            <a:r>
              <a:rPr lang="zh-CN" altLang="en-US" sz="3200">
                <a:sym typeface="+mn-ea"/>
              </a:rPr>
              <a:t>四、平衡功能评定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57013" y="1142153"/>
            <a:ext cx="11036300" cy="4458017"/>
            <a:chOff x="-594067" y="-118209"/>
            <a:chExt cx="6175908" cy="5010322"/>
          </a:xfrm>
        </p:grpSpPr>
        <p:sp>
          <p:nvSpPr>
            <p:cNvPr id="7" name="AutoShape 10"/>
            <p:cNvSpPr>
              <a:spLocks noChangeArrowheads="1"/>
            </p:cNvSpPr>
            <p:nvPr>
              <p:custDataLst>
                <p:tags r:id="rId1"/>
              </p:custDataLst>
            </p:nvPr>
          </p:nvSpPr>
          <p:spPr bwMode="auto">
            <a:xfrm>
              <a:off x="-594067" y="-118209"/>
              <a:ext cx="6175908" cy="4510396"/>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9"/>
              <a:ext cx="5956422" cy="4715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buNone/>
              </a:pPr>
              <a:r>
                <a:rPr lang="zh-CN" altLang="en-US" kern="0" dirty="0">
                  <a:solidFill>
                    <a:schemeClr val="dk1"/>
                  </a:solidFill>
                  <a:latin typeface="+mn-lt"/>
                  <a:sym typeface="Calibri" panose="020F0502020204030204" pitchFamily="34" charset="0"/>
                </a:rPr>
                <a:t>（四）平衡功能的评定方法</a:t>
              </a:r>
              <a:endParaRPr lang="zh-CN" altLang="en-US" kern="0" dirty="0">
                <a:solidFill>
                  <a:schemeClr val="dk1"/>
                </a:solidFill>
                <a:latin typeface="+mn-lt"/>
                <a:sym typeface="Calibri" panose="020F0502020204030204" pitchFamily="34" charset="0"/>
              </a:endParaRPr>
            </a:p>
            <a:p>
              <a:pPr algn="just"/>
              <a:r>
                <a:rPr lang="en-US" altLang="en-US" kern="0" dirty="0">
                  <a:solidFill>
                    <a:schemeClr val="dk1"/>
                  </a:solidFill>
                  <a:latin typeface="+mn-lt"/>
                  <a:sym typeface="Calibri" panose="020F0502020204030204" pitchFamily="34" charset="0"/>
                </a:rPr>
                <a:t>1</a:t>
              </a:r>
              <a:r>
                <a:rPr lang="zh-CN" altLang="en-US" kern="0" dirty="0">
                  <a:solidFill>
                    <a:schemeClr val="dk1"/>
                  </a:solidFill>
                  <a:latin typeface="+mn-lt"/>
                  <a:sym typeface="Calibri" panose="020F0502020204030204" pitchFamily="34" charset="0"/>
                </a:rPr>
                <a:t>、定性评定</a:t>
              </a:r>
              <a:r>
                <a:rPr lang="en-US" altLang="en-US"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通过观察、问询、平衡反应、下肢协同作用的检查、感觉整合等检查判断患者是否存在平衡障碍及其原因。</a:t>
              </a:r>
              <a:endParaRPr lang="en-US" altLang="zh-CN" kern="0" dirty="0">
                <a:solidFill>
                  <a:schemeClr val="dk1"/>
                </a:solidFill>
                <a:latin typeface="+mn-lt"/>
                <a:sym typeface="Calibri" panose="020F0502020204030204" pitchFamily="34" charset="0"/>
              </a:endParaRPr>
            </a:p>
            <a:p>
              <a:pPr algn="just">
                <a:buNone/>
              </a:pPr>
              <a:endParaRPr lang="zh-CN" altLang="en-US" kern="0" dirty="0">
                <a:solidFill>
                  <a:schemeClr val="dk1"/>
                </a:solidFill>
                <a:latin typeface="+mn-lt"/>
                <a:sym typeface="Calibri" panose="020F0502020204030204" pitchFamily="34" charset="0"/>
              </a:endParaRPr>
            </a:p>
            <a:p>
              <a:pPr algn="just"/>
              <a:r>
                <a:rPr lang="en-US" altLang="en-US"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①平衡反应：是指当身体重心或支持面发生变化时，为了维持身体平衡所作出的反应，是人体恢复被破坏的平衡作出的保护性反应。平衡反应成为人体维持特定的姿势和运动的基本条件。平衡反应包括仰卧位倾斜反应、俯卧位倾斜反应、膝手位平衡反应、坐位平衡反应、立位平衡反应。</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44245" y="-3175"/>
            <a:ext cx="4892040" cy="79184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四、平衡功能评定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77215" y="1014095"/>
            <a:ext cx="11063605" cy="5422265"/>
            <a:chOff x="-675556" y="-359043"/>
            <a:chExt cx="6338157" cy="6874080"/>
          </a:xfrm>
        </p:grpSpPr>
        <p:sp>
          <p:nvSpPr>
            <p:cNvPr id="7" name="AutoShape 10"/>
            <p:cNvSpPr>
              <a:spLocks noChangeArrowheads="1"/>
            </p:cNvSpPr>
            <p:nvPr>
              <p:custDataLst>
                <p:tags r:id="rId1"/>
              </p:custDataLst>
            </p:nvPr>
          </p:nvSpPr>
          <p:spPr bwMode="auto">
            <a:xfrm>
              <a:off x="-675556" y="-359043"/>
              <a:ext cx="6338157" cy="6874080"/>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9"/>
              <a:ext cx="5956422" cy="5572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lnSpcReduction="10000"/>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20000"/>
                </a:lnSpc>
                <a:buNone/>
              </a:pP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②下肢协同运动检查：人体在受到外来干扰时采取何种运动策略调整身体重心维持平衡，取决于受到干扰的强度、速度、以及所处支持面的大小，因此，检查时，施加干扰的强度、速度、及支持面的变化要循序渐进，逐步诱发不同的调整对策出现。</a:t>
              </a:r>
              <a:endPar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lnSpc>
                  <a:spcPct val="120000"/>
                </a:lnSpc>
              </a:pPr>
              <a:endPar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lnSpc>
                  <a:spcPct val="120000"/>
                </a:lnSpc>
              </a:pP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在干扰的同时用手触摸（有条件的可以进行肌电图分析）检查相应的肌群的收缩情况和动作反应，在检查中注意判断协同动作的以下情况：存在并且正常、存在但是受限、存在但不能在特定的情况下出现、异常、消失。协同动作涉及相应关节本身的关节活动范围、及其相应肌群的肌力、肌张力等都会对运动对策造成影响，检查者要进行仔细分析，查找原因。</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grpSp>
      <p:sp>
        <p:nvSpPr>
          <p:cNvPr id="3" name="标题 4"/>
          <p:cNvSpPr>
            <a:spLocks noGrp="1"/>
          </p:cNvSpPr>
          <p:nvPr>
            <p:custDataLst>
              <p:tags r:id="rId3"/>
            </p:custDataLst>
          </p:nvPr>
        </p:nvSpPr>
        <p:spPr>
          <a:xfrm>
            <a:off x="944245" y="-3175"/>
            <a:ext cx="4892040" cy="79184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四、平衡功能评定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815340" y="1232747"/>
            <a:ext cx="4086013" cy="5309447"/>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indent="504190" eaLnBrk="1" fontAlgn="auto" hangingPunct="1">
              <a:lnSpc>
                <a:spcPct val="140000"/>
              </a:lnSpc>
              <a:spcBef>
                <a:spcPct val="0"/>
              </a:spcBef>
              <a:spcAft>
                <a:spcPts val="0"/>
              </a:spcAft>
              <a:buClrTx/>
              <a:buNone/>
              <a:defRPr/>
            </a:pPr>
            <a:r>
              <a:rPr lang="zh-CN" altLang="en-US" sz="2665" kern="0" dirty="0">
                <a:solidFill>
                  <a:schemeClr val="dk1"/>
                </a:solidFill>
                <a:latin typeface="+mn-lt"/>
                <a:sym typeface="Calibri" panose="020F0502020204030204" pitchFamily="34" charset="0"/>
              </a:rPr>
              <a:t>科学的康复评定是制订正确康复治疗原则、计划和具体实施方案的前提和基础。康复医学临床决策模式大致分为五个阶段，康复评定是康复临床决策过程中的重要组成部分。</a:t>
            </a:r>
            <a:endParaRPr lang="zh-CN" altLang="en-US" sz="2665" kern="0" dirty="0">
              <a:solidFill>
                <a:schemeClr val="dk1"/>
              </a:solidFill>
              <a:latin typeface="+mn-lt"/>
              <a:sym typeface="Calibri" panose="020F0502020204030204" pitchFamily="34" charset="0"/>
            </a:endParaRPr>
          </a:p>
        </p:txBody>
      </p:sp>
      <p:pic>
        <p:nvPicPr>
          <p:cNvPr id="49154" name="Picture 2" descr="Z:\F盘\康复评定科\十三五高职教材编写\临床决策示意图.jpg"/>
          <p:cNvPicPr>
            <a:picLocks noChangeAspect="1" noChangeArrowheads="1"/>
          </p:cNvPicPr>
          <p:nvPr>
            <p:custDataLst>
              <p:tags r:id="rId2"/>
            </p:custDataLst>
          </p:nvPr>
        </p:nvPicPr>
        <p:blipFill>
          <a:blip r:embed="rId3" cstate="print"/>
          <a:srcRect/>
          <a:stretch>
            <a:fillRect/>
          </a:stretch>
        </p:blipFill>
        <p:spPr bwMode="auto">
          <a:xfrm>
            <a:off x="5039360" y="1317413"/>
            <a:ext cx="6480387" cy="4417907"/>
          </a:xfrm>
          <a:prstGeom prst="rect">
            <a:avLst/>
          </a:prstGeom>
          <a:noFill/>
        </p:spPr>
      </p:pic>
      <p:sp>
        <p:nvSpPr>
          <p:cNvPr id="9" name="矩形 8"/>
          <p:cNvSpPr/>
          <p:nvPr>
            <p:custDataLst>
              <p:tags r:id="rId4"/>
            </p:custDataLst>
          </p:nvPr>
        </p:nvSpPr>
        <p:spPr>
          <a:xfrm>
            <a:off x="6856325" y="6103644"/>
            <a:ext cx="297180" cy="106680"/>
          </a:xfrm>
          <a:prstGeom prst="rect">
            <a:avLst/>
          </a:prstGeom>
        </p:spPr>
        <p:txBody>
          <a:bodyPr wrap="none">
            <a:spAutoFit/>
          </a:bodyPr>
          <a:lstStyle/>
          <a:p>
            <a:r>
              <a:rPr lang="zh-CN" altLang="en-US" sz="100" b="1" dirty="0">
                <a:solidFill>
                  <a:schemeClr val="tx1"/>
                </a:solidFill>
                <a:latin typeface="+mn-lt"/>
              </a:rPr>
              <a:t>临床决策模式示意图</a:t>
            </a:r>
            <a:endParaRPr lang="zh-CN" altLang="en-US" sz="100" b="1" dirty="0">
              <a:solidFill>
                <a:schemeClr val="tx1"/>
              </a:solidFill>
              <a:latin typeface="+mn-lt"/>
            </a:endParaRPr>
          </a:p>
        </p:txBody>
      </p:sp>
      <p:sp>
        <p:nvSpPr>
          <p:cNvPr id="4" name="标题 3"/>
          <p:cNvSpPr>
            <a:spLocks noGrp="1"/>
          </p:cNvSpPr>
          <p:nvPr>
            <p:ph type="title" idx="4294967295"/>
            <p:custDataLst>
              <p:tags r:id="rId5"/>
            </p:custDataLst>
          </p:nvPr>
        </p:nvSpPr>
        <p:spPr>
          <a:xfrm>
            <a:off x="815340" y="-99060"/>
            <a:ext cx="10800080" cy="960120"/>
          </a:xfrm>
        </p:spPr>
        <p:txBody>
          <a:bodyPr vert="horz" lIns="121920" tIns="60960" rIns="121920" bIns="60960" rtlCol="0" anchor="ctr">
            <a:normAutofit/>
          </a:bodyPr>
          <a:lstStyle/>
          <a:p>
            <a:pPr lvl="0" algn="l">
              <a:buClrTx/>
              <a:buSzTx/>
              <a:buFontTx/>
            </a:pPr>
            <a:r>
              <a:rPr lang="zh-CN" altLang="en-US" sz="3200">
                <a:solidFill>
                  <a:schemeClr val="tx1"/>
                </a:solidFill>
                <a:latin typeface="微软雅黑" panose="020B0503020204020204" pitchFamily="34" charset="-122"/>
                <a:ea typeface="微软雅黑" panose="020B0503020204020204" pitchFamily="34" charset="-122"/>
                <a:sym typeface="+mn-ea"/>
              </a:rPr>
              <a:t>三、康复评定在康复临床决策过程中的角色</a:t>
            </a:r>
            <a:endParaRPr lang="zh-CN" altLang="en-US" sz="3200">
              <a:solidFill>
                <a:schemeClr val="tx1"/>
              </a:solidFill>
              <a:latin typeface="微软雅黑" panose="020B0503020204020204" pitchFamily="34" charset="-122"/>
              <a:ea typeface="微软雅黑" panose="020B0503020204020204" pitchFamily="34" charset="-122"/>
              <a:sym typeface="+mn-ea"/>
            </a:endParaRPr>
          </a:p>
        </p:txBody>
      </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03673" y="1120001"/>
            <a:ext cx="11010053" cy="5765800"/>
            <a:chOff x="-660519" y="-235838"/>
            <a:chExt cx="6307599" cy="6694192"/>
          </a:xfrm>
        </p:grpSpPr>
        <p:sp>
          <p:nvSpPr>
            <p:cNvPr id="7" name="AutoShape 10"/>
            <p:cNvSpPr>
              <a:spLocks noChangeArrowheads="1"/>
            </p:cNvSpPr>
            <p:nvPr>
              <p:custDataLst>
                <p:tags r:id="rId1"/>
              </p:custDataLst>
            </p:nvPr>
          </p:nvSpPr>
          <p:spPr bwMode="auto">
            <a:xfrm>
              <a:off x="-660519" y="-235838"/>
              <a:ext cx="6307599" cy="6694192"/>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19198" y="-118862"/>
              <a:ext cx="5956422" cy="2677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20000"/>
                </a:lnSpc>
                <a:buNone/>
              </a:pPr>
              <a:r>
                <a:rPr lang="zh-CN" altLang="en-US" kern="0" dirty="0">
                  <a:solidFill>
                    <a:schemeClr val="dk1"/>
                  </a:solidFill>
                  <a:latin typeface="+mn-lt"/>
                  <a:sym typeface="Calibri" panose="020F0502020204030204" pitchFamily="34" charset="0"/>
                </a:rPr>
                <a:t>③感觉整合检查：在进行平衡感觉整合检查之前，应该先进行足底和踝关节的本体感觉和触、压觉检查。该方法通过改变站立支持面信息和视觉输入条件，可以分别对维持平衡功能的三种感觉成分即本体感觉、视觉、前庭觉在不同条件下维持平衡功能中的作用进行分析，以检查和鉴别被检查者感觉和判断信息的能力。该检查方法在临床使用中具有很强的实用性和易操作性。</a:t>
              </a:r>
              <a:endParaRPr lang="zh-CN" altLang="en-US" kern="0" dirty="0">
                <a:solidFill>
                  <a:schemeClr val="dk1"/>
                </a:solidFill>
                <a:latin typeface="+mn-lt"/>
                <a:sym typeface="Calibri" panose="020F0502020204030204" pitchFamily="34" charset="0"/>
              </a:endParaRPr>
            </a:p>
          </p:txBody>
        </p:sp>
      </p:grpSp>
      <p:graphicFrame>
        <p:nvGraphicFramePr>
          <p:cNvPr id="6" name="表格 5"/>
          <p:cNvGraphicFramePr>
            <a:graphicFrameLocks noGrp="1"/>
          </p:cNvGraphicFramePr>
          <p:nvPr>
            <p:custDataLst>
              <p:tags r:id="rId3"/>
            </p:custDataLst>
          </p:nvPr>
        </p:nvGraphicFramePr>
        <p:xfrm>
          <a:off x="1584517" y="3861547"/>
          <a:ext cx="9048750" cy="2136775"/>
        </p:xfrm>
        <a:graphic>
          <a:graphicData uri="http://schemas.openxmlformats.org/drawingml/2006/table">
            <a:tbl>
              <a:tblPr/>
              <a:tblGrid>
                <a:gridCol w="1296035"/>
                <a:gridCol w="2433320"/>
                <a:gridCol w="3057525"/>
                <a:gridCol w="2261870"/>
              </a:tblGrid>
              <a:tr h="427355">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检查步骤</a:t>
                      </a:r>
                      <a:endParaRPr lang="zh-CN" sz="1865" kern="0" dirty="0">
                        <a:solidFill>
                          <a:schemeClr val="tx1">
                            <a:lumMod val="85000"/>
                            <a:lumOff val="15000"/>
                          </a:schemeClr>
                        </a:solidFill>
                        <a:cs typeface="宋体" panose="02010600030101010101" pitchFamily="2" charset="-122"/>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检查方法</a:t>
                      </a:r>
                      <a:endParaRPr lang="zh-CN" sz="1865" kern="0">
                        <a:solidFill>
                          <a:schemeClr val="tx1">
                            <a:lumMod val="85000"/>
                            <a:lumOff val="15000"/>
                          </a:schemeClr>
                        </a:solidFill>
                        <a:cs typeface="宋体" panose="02010600030101010101" pitchFamily="2" charset="-122"/>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感觉输入</a:t>
                      </a:r>
                      <a:endParaRPr lang="zh-CN" sz="1865" kern="0" dirty="0">
                        <a:solidFill>
                          <a:schemeClr val="tx1">
                            <a:lumMod val="85000"/>
                            <a:lumOff val="15000"/>
                          </a:schemeClr>
                        </a:solidFill>
                        <a:cs typeface="宋体" panose="02010600030101010101" pitchFamily="2" charset="-122"/>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平衡控制机制</a:t>
                      </a:r>
                      <a:endParaRPr lang="zh-CN" sz="1865" kern="0">
                        <a:solidFill>
                          <a:schemeClr val="tx1">
                            <a:lumMod val="85000"/>
                            <a:lumOff val="15000"/>
                          </a:schemeClr>
                        </a:solidFill>
                        <a:cs typeface="宋体" panose="02010600030101010101" pitchFamily="2" charset="-122"/>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427355">
                <a:tc>
                  <a:txBody>
                    <a:bodyPr/>
                    <a:lstStyle/>
                    <a:p>
                      <a:pPr algn="l">
                        <a:lnSpc>
                          <a:spcPct val="150000"/>
                        </a:lnSpc>
                        <a:spcAft>
                          <a:spcPts val="0"/>
                        </a:spcAft>
                      </a:pPr>
                      <a:r>
                        <a:rPr lang="en-US" sz="1865" kern="0">
                          <a:solidFill>
                            <a:schemeClr val="tx1">
                              <a:lumMod val="85000"/>
                              <a:lumOff val="15000"/>
                            </a:schemeClr>
                          </a:solidFill>
                          <a:cs typeface="宋体" panose="02010600030101010101" pitchFamily="2" charset="-122"/>
                        </a:rPr>
                        <a:t>1</a:t>
                      </a:r>
                      <a:endParaRPr lang="en-US" sz="1865" kern="0">
                        <a:solidFill>
                          <a:schemeClr val="tx1">
                            <a:lumMod val="85000"/>
                            <a:lumOff val="15000"/>
                          </a:schemeClr>
                        </a:solidFill>
                        <a:cs typeface="宋体" panose="02010600030101010101" pitchFamily="2" charset="-122"/>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支持面稳定</a:t>
                      </a:r>
                      <a:r>
                        <a:rPr lang="zh-CN" altLang="en-US" sz="1865" kern="0" dirty="0">
                          <a:solidFill>
                            <a:schemeClr val="tx1">
                              <a:lumMod val="85000"/>
                              <a:lumOff val="15000"/>
                            </a:schemeClr>
                          </a:solidFill>
                          <a:cs typeface="宋体" panose="02010600030101010101" pitchFamily="2" charset="-122"/>
                        </a:rPr>
                        <a:t>，</a:t>
                      </a:r>
                      <a:r>
                        <a:rPr lang="zh-CN" sz="1865" kern="0" dirty="0">
                          <a:solidFill>
                            <a:schemeClr val="tx1">
                              <a:lumMod val="85000"/>
                              <a:lumOff val="15000"/>
                            </a:schemeClr>
                          </a:solidFill>
                          <a:cs typeface="宋体" panose="02010600030101010101" pitchFamily="2" charset="-122"/>
                        </a:rPr>
                        <a:t>睁眼</a:t>
                      </a:r>
                      <a:endParaRPr lang="zh-CN" sz="1865" kern="0" dirty="0">
                        <a:solidFill>
                          <a:schemeClr val="tx1">
                            <a:lumMod val="85000"/>
                            <a:lumOff val="15000"/>
                          </a:schemeClr>
                        </a:solidFill>
                        <a:cs typeface="宋体" panose="02010600030101010101" pitchFamily="2" charset="-122"/>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本体感觉、视觉、前庭觉</a:t>
                      </a:r>
                      <a:endParaRPr lang="zh-CN" sz="1865" kern="0">
                        <a:solidFill>
                          <a:schemeClr val="tx1">
                            <a:lumMod val="85000"/>
                            <a:lumOff val="15000"/>
                          </a:schemeClr>
                        </a:solidFill>
                        <a:cs typeface="宋体" panose="02010600030101010101" pitchFamily="2" charset="-122"/>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本体感觉信息为主</a:t>
                      </a:r>
                      <a:endParaRPr lang="zh-CN" sz="1865" kern="0">
                        <a:solidFill>
                          <a:schemeClr val="tx1">
                            <a:lumMod val="85000"/>
                            <a:lumOff val="15000"/>
                          </a:schemeClr>
                        </a:solidFill>
                        <a:cs typeface="宋体" panose="02010600030101010101" pitchFamily="2" charset="-122"/>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427355">
                <a:tc>
                  <a:txBody>
                    <a:bodyPr/>
                    <a:lstStyle/>
                    <a:p>
                      <a:pPr algn="l">
                        <a:lnSpc>
                          <a:spcPct val="150000"/>
                        </a:lnSpc>
                        <a:spcAft>
                          <a:spcPts val="0"/>
                        </a:spcAft>
                      </a:pPr>
                      <a:r>
                        <a:rPr lang="en-US" sz="1865" kern="0">
                          <a:solidFill>
                            <a:schemeClr val="tx1">
                              <a:lumMod val="85000"/>
                              <a:lumOff val="15000"/>
                            </a:schemeClr>
                          </a:solidFill>
                          <a:cs typeface="宋体" panose="02010600030101010101" pitchFamily="2" charset="-122"/>
                        </a:rPr>
                        <a:t>2</a:t>
                      </a:r>
                      <a:endParaRPr lang="en-US" sz="1865" kern="0">
                        <a:solidFill>
                          <a:schemeClr val="tx1">
                            <a:lumMod val="85000"/>
                            <a:lumOff val="15000"/>
                          </a:schemeClr>
                        </a:solidFill>
                        <a:cs typeface="宋体" panose="02010600030101010101" pitchFamily="2" charset="-122"/>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支持面稳定</a:t>
                      </a:r>
                      <a:r>
                        <a:rPr lang="zh-CN" altLang="en-US" sz="1865" kern="0" dirty="0">
                          <a:solidFill>
                            <a:schemeClr val="tx1">
                              <a:lumMod val="85000"/>
                              <a:lumOff val="15000"/>
                            </a:schemeClr>
                          </a:solidFill>
                          <a:cs typeface="宋体" panose="02010600030101010101" pitchFamily="2" charset="-122"/>
                        </a:rPr>
                        <a:t>，</a:t>
                      </a:r>
                      <a:r>
                        <a:rPr lang="zh-CN" sz="1865" kern="0" dirty="0">
                          <a:solidFill>
                            <a:schemeClr val="tx1">
                              <a:lumMod val="85000"/>
                              <a:lumOff val="15000"/>
                            </a:schemeClr>
                          </a:solidFill>
                          <a:cs typeface="宋体" panose="02010600030101010101" pitchFamily="2" charset="-122"/>
                        </a:rPr>
                        <a:t>闭眼</a:t>
                      </a:r>
                      <a:endParaRPr lang="zh-CN" sz="1865" kern="0" dirty="0">
                        <a:solidFill>
                          <a:schemeClr val="tx1">
                            <a:lumMod val="85000"/>
                            <a:lumOff val="15000"/>
                          </a:schemeClr>
                        </a:solidFill>
                        <a:cs typeface="宋体" panose="02010600030101010101" pitchFamily="2" charset="-122"/>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本体感觉、前庭觉</a:t>
                      </a:r>
                      <a:endParaRPr lang="zh-CN" sz="1865" kern="0">
                        <a:solidFill>
                          <a:schemeClr val="tx1">
                            <a:lumMod val="85000"/>
                            <a:lumOff val="15000"/>
                          </a:schemeClr>
                        </a:solidFill>
                        <a:cs typeface="宋体" panose="02010600030101010101" pitchFamily="2" charset="-122"/>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依赖本体感觉</a:t>
                      </a:r>
                      <a:endParaRPr lang="zh-CN" sz="1865" kern="0">
                        <a:solidFill>
                          <a:schemeClr val="tx1">
                            <a:lumMod val="85000"/>
                            <a:lumOff val="15000"/>
                          </a:schemeClr>
                        </a:solidFill>
                        <a:cs typeface="宋体" panose="02010600030101010101" pitchFamily="2" charset="-122"/>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427355">
                <a:tc>
                  <a:txBody>
                    <a:bodyPr/>
                    <a:lstStyle/>
                    <a:p>
                      <a:pPr algn="l">
                        <a:lnSpc>
                          <a:spcPct val="150000"/>
                        </a:lnSpc>
                        <a:spcAft>
                          <a:spcPts val="0"/>
                        </a:spcAft>
                      </a:pPr>
                      <a:r>
                        <a:rPr lang="en-US" sz="1865" kern="0">
                          <a:solidFill>
                            <a:schemeClr val="tx1">
                              <a:lumMod val="85000"/>
                              <a:lumOff val="15000"/>
                            </a:schemeClr>
                          </a:solidFill>
                          <a:cs typeface="宋体" panose="02010600030101010101" pitchFamily="2" charset="-122"/>
                        </a:rPr>
                        <a:t>3</a:t>
                      </a:r>
                      <a:endParaRPr lang="en-US" sz="1865" kern="0">
                        <a:solidFill>
                          <a:schemeClr val="tx1">
                            <a:lumMod val="85000"/>
                            <a:lumOff val="15000"/>
                          </a:schemeClr>
                        </a:solidFill>
                        <a:cs typeface="宋体" panose="02010600030101010101" pitchFamily="2" charset="-122"/>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支持面不稳定</a:t>
                      </a:r>
                      <a:r>
                        <a:rPr lang="zh-CN" altLang="en-US" sz="1865" kern="0" dirty="0">
                          <a:solidFill>
                            <a:schemeClr val="tx1">
                              <a:lumMod val="85000"/>
                              <a:lumOff val="15000"/>
                            </a:schemeClr>
                          </a:solidFill>
                          <a:cs typeface="宋体" panose="02010600030101010101" pitchFamily="2" charset="-122"/>
                        </a:rPr>
                        <a:t>，</a:t>
                      </a:r>
                      <a:r>
                        <a:rPr lang="zh-CN" sz="1865" kern="0" dirty="0">
                          <a:solidFill>
                            <a:schemeClr val="tx1">
                              <a:lumMod val="85000"/>
                              <a:lumOff val="15000"/>
                            </a:schemeClr>
                          </a:solidFill>
                          <a:cs typeface="宋体" panose="02010600030101010101" pitchFamily="2" charset="-122"/>
                        </a:rPr>
                        <a:t>睁眼</a:t>
                      </a:r>
                      <a:endParaRPr lang="zh-CN" sz="1865" kern="0" dirty="0">
                        <a:solidFill>
                          <a:schemeClr val="tx1">
                            <a:lumMod val="85000"/>
                            <a:lumOff val="15000"/>
                          </a:schemeClr>
                        </a:solidFill>
                        <a:cs typeface="宋体" panose="02010600030101010101" pitchFamily="2" charset="-122"/>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视觉、前庭觉</a:t>
                      </a:r>
                      <a:endParaRPr lang="zh-CN" sz="1865" kern="0">
                        <a:solidFill>
                          <a:schemeClr val="tx1">
                            <a:lumMod val="85000"/>
                            <a:lumOff val="15000"/>
                          </a:schemeClr>
                        </a:solidFill>
                        <a:cs typeface="宋体" panose="02010600030101010101" pitchFamily="2" charset="-122"/>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依赖视觉信息</a:t>
                      </a:r>
                      <a:endParaRPr lang="zh-CN" sz="1865" kern="0">
                        <a:solidFill>
                          <a:schemeClr val="tx1">
                            <a:lumMod val="85000"/>
                            <a:lumOff val="15000"/>
                          </a:schemeClr>
                        </a:solidFill>
                        <a:cs typeface="宋体" panose="02010600030101010101" pitchFamily="2" charset="-122"/>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427355">
                <a:tc>
                  <a:txBody>
                    <a:bodyPr/>
                    <a:lstStyle/>
                    <a:p>
                      <a:pPr algn="l">
                        <a:lnSpc>
                          <a:spcPct val="150000"/>
                        </a:lnSpc>
                        <a:spcAft>
                          <a:spcPts val="0"/>
                        </a:spcAft>
                      </a:pPr>
                      <a:r>
                        <a:rPr lang="en-US" sz="1865" kern="0">
                          <a:solidFill>
                            <a:schemeClr val="tx1">
                              <a:lumMod val="85000"/>
                              <a:lumOff val="15000"/>
                            </a:schemeClr>
                          </a:solidFill>
                          <a:cs typeface="宋体" panose="02010600030101010101" pitchFamily="2" charset="-122"/>
                        </a:rPr>
                        <a:t>4</a:t>
                      </a:r>
                      <a:endParaRPr lang="en-US" sz="1865" kern="0">
                        <a:solidFill>
                          <a:schemeClr val="tx1">
                            <a:lumMod val="85000"/>
                            <a:lumOff val="15000"/>
                          </a:schemeClr>
                        </a:solidFill>
                        <a:cs typeface="宋体" panose="02010600030101010101" pitchFamily="2" charset="-122"/>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支持面不稳定</a:t>
                      </a:r>
                      <a:r>
                        <a:rPr lang="zh-CN" altLang="en-US" sz="1865" kern="0" dirty="0">
                          <a:solidFill>
                            <a:schemeClr val="tx1">
                              <a:lumMod val="85000"/>
                              <a:lumOff val="15000"/>
                            </a:schemeClr>
                          </a:solidFill>
                          <a:cs typeface="宋体" panose="02010600030101010101" pitchFamily="2" charset="-122"/>
                        </a:rPr>
                        <a:t>，</a:t>
                      </a:r>
                      <a:r>
                        <a:rPr lang="zh-CN" sz="1865" kern="0" dirty="0">
                          <a:solidFill>
                            <a:schemeClr val="tx1">
                              <a:lumMod val="85000"/>
                              <a:lumOff val="15000"/>
                            </a:schemeClr>
                          </a:solidFill>
                          <a:cs typeface="宋体" panose="02010600030101010101" pitchFamily="2" charset="-122"/>
                        </a:rPr>
                        <a:t>闭眼</a:t>
                      </a:r>
                      <a:endParaRPr lang="zh-CN" sz="1865" kern="0" dirty="0">
                        <a:solidFill>
                          <a:schemeClr val="tx1">
                            <a:lumMod val="85000"/>
                            <a:lumOff val="15000"/>
                          </a:schemeClr>
                        </a:solidFill>
                        <a:cs typeface="宋体" panose="02010600030101010101" pitchFamily="2" charset="-122"/>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仅前庭觉</a:t>
                      </a:r>
                      <a:endParaRPr lang="zh-CN" sz="1865" kern="0" dirty="0">
                        <a:solidFill>
                          <a:schemeClr val="tx1">
                            <a:lumMod val="85000"/>
                            <a:lumOff val="15000"/>
                          </a:schemeClr>
                        </a:solidFill>
                        <a:cs typeface="宋体" panose="02010600030101010101" pitchFamily="2" charset="-122"/>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依赖前庭觉信息</a:t>
                      </a:r>
                      <a:endParaRPr lang="zh-CN" sz="1865" kern="0" dirty="0">
                        <a:solidFill>
                          <a:schemeClr val="tx1">
                            <a:lumMod val="85000"/>
                            <a:lumOff val="15000"/>
                          </a:schemeClr>
                        </a:solidFill>
                        <a:cs typeface="宋体" panose="02010600030101010101" pitchFamily="2" charset="-122"/>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bl>
          </a:graphicData>
        </a:graphic>
      </p:graphicFrame>
      <p:sp>
        <p:nvSpPr>
          <p:cNvPr id="3" name="标题 4"/>
          <p:cNvSpPr>
            <a:spLocks noGrp="1"/>
          </p:cNvSpPr>
          <p:nvPr>
            <p:custDataLst>
              <p:tags r:id="rId4"/>
            </p:custDataLst>
          </p:nvPr>
        </p:nvSpPr>
        <p:spPr>
          <a:xfrm>
            <a:off x="944245" y="-3175"/>
            <a:ext cx="4892040" cy="79184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四、平衡功能评定</a:t>
            </a:r>
            <a:endParaRPr lang="zh-CN" altLang="en-US" sz="3200">
              <a:sym typeface="+mn-ea"/>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21665" y="1024890"/>
            <a:ext cx="10983595" cy="5241925"/>
            <a:chOff x="-650333" y="-346264"/>
            <a:chExt cx="6292562" cy="6804287"/>
          </a:xfrm>
        </p:grpSpPr>
        <p:sp>
          <p:nvSpPr>
            <p:cNvPr id="7" name="AutoShape 10"/>
            <p:cNvSpPr>
              <a:spLocks noChangeArrowheads="1"/>
            </p:cNvSpPr>
            <p:nvPr>
              <p:custDataLst>
                <p:tags r:id="rId1"/>
              </p:custDataLst>
            </p:nvPr>
          </p:nvSpPr>
          <p:spPr bwMode="auto">
            <a:xfrm>
              <a:off x="-650333" y="-346264"/>
              <a:ext cx="6292562" cy="6804287"/>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76" y="176318"/>
              <a:ext cx="5735956" cy="514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20000"/>
                </a:lnSpc>
                <a:buNone/>
              </a:pPr>
              <a:r>
                <a:rPr lang="en-US" altLang="en-US"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、半定量评定</a:t>
              </a:r>
              <a:r>
                <a:rPr lang="en-US" altLang="en-US" kern="0" dirty="0">
                  <a:solidFill>
                    <a:schemeClr val="dk1"/>
                  </a:solidFill>
                  <a:latin typeface="+mn-lt"/>
                  <a:sym typeface="Calibri" panose="020F0502020204030204" pitchFamily="34" charset="0"/>
                </a:rPr>
                <a:t>   </a:t>
              </a:r>
              <a:endParaRPr lang="en-US" altLang="en-US" kern="0" dirty="0">
                <a:solidFill>
                  <a:schemeClr val="dk1"/>
                </a:solidFill>
                <a:latin typeface="+mn-lt"/>
                <a:sym typeface="Calibri" panose="020F0502020204030204" pitchFamily="34" charset="0"/>
              </a:endParaRPr>
            </a:p>
            <a:p>
              <a:pPr algn="just">
                <a:lnSpc>
                  <a:spcPct val="120000"/>
                </a:lnSpc>
              </a:pPr>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用于平衡功能评定的量表有</a:t>
              </a:r>
              <a:r>
                <a:rPr lang="en-US" altLang="en-US" kern="0" dirty="0" err="1">
                  <a:solidFill>
                    <a:schemeClr val="dk1"/>
                  </a:solidFill>
                  <a:latin typeface="+mn-lt"/>
                  <a:sym typeface="Calibri" panose="020F0502020204030204" pitchFamily="34" charset="0"/>
                </a:rPr>
                <a:t>Brunnel</a:t>
              </a:r>
              <a:r>
                <a:rPr lang="zh-CN" altLang="en-US" kern="0" dirty="0">
                  <a:solidFill>
                    <a:schemeClr val="dk1"/>
                  </a:solidFill>
                  <a:latin typeface="+mn-lt"/>
                  <a:sym typeface="Calibri" panose="020F0502020204030204" pitchFamily="34" charset="0"/>
                </a:rPr>
                <a:t>量表、</a:t>
              </a:r>
              <a:r>
                <a:rPr lang="en-US" altLang="en-US" kern="0" dirty="0" err="1">
                  <a:solidFill>
                    <a:schemeClr val="dk1"/>
                  </a:solidFill>
                  <a:latin typeface="+mn-lt"/>
                  <a:sym typeface="Calibri" panose="020F0502020204030204" pitchFamily="34" charset="0"/>
                </a:rPr>
                <a:t>Tinneti</a:t>
              </a:r>
              <a:r>
                <a:rPr lang="zh-CN" altLang="en-US" kern="0" dirty="0">
                  <a:solidFill>
                    <a:schemeClr val="dk1"/>
                  </a:solidFill>
                  <a:latin typeface="+mn-lt"/>
                  <a:sym typeface="Calibri" panose="020F0502020204030204" pitchFamily="34" charset="0"/>
                </a:rPr>
                <a:t>平衡量表、</a:t>
              </a:r>
              <a:r>
                <a:rPr lang="en-US" altLang="en-US" kern="0" dirty="0">
                  <a:solidFill>
                    <a:schemeClr val="dk1"/>
                  </a:solidFill>
                  <a:latin typeface="+mn-lt"/>
                  <a:sym typeface="Calibri" panose="020F0502020204030204" pitchFamily="34" charset="0"/>
                </a:rPr>
                <a:t>Berg</a:t>
              </a:r>
              <a:r>
                <a:rPr lang="zh-CN" altLang="en-US" kern="0" dirty="0">
                  <a:solidFill>
                    <a:schemeClr val="dk1"/>
                  </a:solidFill>
                  <a:latin typeface="+mn-lt"/>
                  <a:sym typeface="Calibri" panose="020F0502020204030204" pitchFamily="34" charset="0"/>
                </a:rPr>
                <a:t>平衡量表（</a:t>
              </a:r>
              <a:r>
                <a:rPr lang="en-US" altLang="en-US" kern="0" dirty="0">
                  <a:solidFill>
                    <a:schemeClr val="dk1"/>
                  </a:solidFill>
                  <a:latin typeface="+mn-lt"/>
                  <a:sym typeface="Calibri" panose="020F0502020204030204" pitchFamily="34" charset="0"/>
                </a:rPr>
                <a:t>Berg balance scale， BBS</a:t>
              </a:r>
              <a:r>
                <a:rPr lang="zh-CN" altLang="en-US" kern="0" dirty="0">
                  <a:solidFill>
                    <a:schemeClr val="dk1"/>
                  </a:solidFill>
                  <a:latin typeface="+mn-lt"/>
                  <a:sym typeface="Calibri" panose="020F0502020204030204" pitchFamily="34" charset="0"/>
                </a:rPr>
                <a:t>）等。</a:t>
              </a:r>
              <a:endParaRPr lang="en-US" altLang="zh-CN" kern="0" dirty="0">
                <a:solidFill>
                  <a:schemeClr val="dk1"/>
                </a:solidFill>
                <a:latin typeface="+mn-lt"/>
                <a:sym typeface="Calibri" panose="020F0502020204030204" pitchFamily="34" charset="0"/>
              </a:endParaRPr>
            </a:p>
            <a:p>
              <a:pPr algn="just">
                <a:lnSpc>
                  <a:spcPct val="120000"/>
                </a:lnSpc>
                <a:buNone/>
              </a:pPr>
              <a:endParaRPr lang="en-US" altLang="en-US" kern="0" dirty="0">
                <a:solidFill>
                  <a:schemeClr val="dk1"/>
                </a:solidFill>
                <a:latin typeface="+mn-lt"/>
                <a:sym typeface="Calibri" panose="020F0502020204030204" pitchFamily="34" charset="0"/>
              </a:endParaRPr>
            </a:p>
            <a:p>
              <a:pPr algn="just">
                <a:lnSpc>
                  <a:spcPct val="120000"/>
                </a:lnSpc>
              </a:pPr>
              <a:r>
                <a:rPr lang="en-US" altLang="en-US" kern="0" dirty="0">
                  <a:solidFill>
                    <a:schemeClr val="dk1"/>
                  </a:solidFill>
                  <a:latin typeface="+mn-lt"/>
                  <a:sym typeface="Calibri" panose="020F0502020204030204" pitchFamily="34" charset="0"/>
                </a:rPr>
                <a:t>  Berg</a:t>
              </a:r>
              <a:r>
                <a:rPr lang="zh-CN" altLang="en-US" kern="0" dirty="0">
                  <a:solidFill>
                    <a:schemeClr val="dk1"/>
                  </a:solidFill>
                  <a:latin typeface="+mn-lt"/>
                  <a:sym typeface="Calibri" panose="020F0502020204030204" pitchFamily="34" charset="0"/>
                </a:rPr>
                <a:t>平衡量表是国际上平衡评定最常用和最通用的评定量表，是由加拿大人</a:t>
              </a:r>
              <a:r>
                <a:rPr lang="en-US" altLang="en-US" kern="0" dirty="0">
                  <a:solidFill>
                    <a:schemeClr val="dk1"/>
                  </a:solidFill>
                  <a:latin typeface="+mn-lt"/>
                  <a:sym typeface="Calibri" panose="020F0502020204030204" pitchFamily="34" charset="0"/>
                </a:rPr>
                <a:t>Berg</a:t>
              </a:r>
              <a:r>
                <a:rPr lang="zh-CN" altLang="en-US" kern="0" dirty="0">
                  <a:solidFill>
                    <a:schemeClr val="dk1"/>
                  </a:solidFill>
                  <a:latin typeface="+mn-lt"/>
                  <a:sym typeface="Calibri" panose="020F0502020204030204" pitchFamily="34" charset="0"/>
                </a:rPr>
                <a:t>等人设计，正式发表于</a:t>
              </a:r>
              <a:r>
                <a:rPr lang="en-US" altLang="en-US" kern="0" dirty="0">
                  <a:solidFill>
                    <a:schemeClr val="dk1"/>
                  </a:solidFill>
                  <a:latin typeface="+mn-lt"/>
                  <a:sym typeface="Calibri" panose="020F0502020204030204" pitchFamily="34" charset="0"/>
                </a:rPr>
                <a:t>1989</a:t>
              </a:r>
              <a:r>
                <a:rPr lang="zh-CN" altLang="en-US" kern="0" dirty="0">
                  <a:solidFill>
                    <a:schemeClr val="dk1"/>
                  </a:solidFill>
                  <a:latin typeface="+mn-lt"/>
                  <a:sym typeface="Calibri" panose="020F0502020204030204" pitchFamily="34" charset="0"/>
                </a:rPr>
                <a:t>年。该量表为综合性平衡功能检查量表，内容包括坐、站（睁、闭眼）及主动重心转移平衡能力的全面检查。</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44245" y="-3175"/>
            <a:ext cx="4892040" cy="79184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四、平衡功能评定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1391775" y="-219584"/>
            <a:ext cx="361315" cy="106680"/>
          </a:xfrm>
          <a:prstGeom prst="rect">
            <a:avLst/>
          </a:prstGeom>
        </p:spPr>
        <p:txBody>
          <a:bodyPr wrap="none">
            <a:spAutoFit/>
          </a:bodyPr>
          <a:lstStyle/>
          <a:p>
            <a:r>
              <a:rPr lang="zh-CN" altLang="en-US" sz="100" b="1" dirty="0">
                <a:solidFill>
                  <a:schemeClr val="tx1"/>
                </a:solidFill>
                <a:latin typeface="+mn-lt"/>
              </a:rPr>
              <a:t>平衡评定量表（</a:t>
            </a:r>
            <a:r>
              <a:rPr lang="en-US" sz="100" b="1" dirty="0">
                <a:solidFill>
                  <a:schemeClr val="tx1"/>
                </a:solidFill>
                <a:latin typeface="+mn-lt"/>
              </a:rPr>
              <a:t>BBS</a:t>
            </a:r>
            <a:r>
              <a:rPr lang="zh-CN" altLang="en-US" sz="100" b="1" dirty="0">
                <a:solidFill>
                  <a:schemeClr val="tx1"/>
                </a:solidFill>
                <a:latin typeface="+mn-lt"/>
              </a:rPr>
              <a:t>）评定内容</a:t>
            </a:r>
            <a:endParaRPr lang="zh-CN" altLang="en-US" sz="100" b="1" dirty="0">
              <a:solidFill>
                <a:schemeClr val="tx1"/>
              </a:solidFill>
              <a:latin typeface="+mn-lt"/>
            </a:endParaRPr>
          </a:p>
        </p:txBody>
      </p:sp>
      <p:graphicFrame>
        <p:nvGraphicFramePr>
          <p:cNvPr id="6" name="表格 5"/>
          <p:cNvGraphicFramePr>
            <a:graphicFrameLocks noGrp="1"/>
          </p:cNvGraphicFramePr>
          <p:nvPr>
            <p:custDataLst>
              <p:tags r:id="rId2"/>
            </p:custDataLst>
          </p:nvPr>
        </p:nvGraphicFramePr>
        <p:xfrm>
          <a:off x="383540" y="405130"/>
          <a:ext cx="11697970" cy="6410325"/>
        </p:xfrm>
        <a:graphic>
          <a:graphicData uri="http://schemas.openxmlformats.org/drawingml/2006/table">
            <a:tbl>
              <a:tblPr/>
              <a:tblGrid>
                <a:gridCol w="2257425"/>
                <a:gridCol w="1932940"/>
                <a:gridCol w="7507605"/>
              </a:tblGrid>
              <a:tr h="427355">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检查序号</a:t>
                      </a:r>
                      <a:endParaRPr lang="zh-CN" sz="1865" kern="0" dirty="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endParaRPr lang="en-US" sz="1865" kern="0">
                        <a:solidFill>
                          <a:srgbClr val="262626"/>
                        </a:solidFill>
                        <a:latin typeface="微软雅黑" panose="020B0503020204020204" pitchFamily="34" charset="-122"/>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评定内容</a:t>
                      </a:r>
                      <a:endParaRPr lang="zh-CN" sz="1865" kern="0" dirty="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427355">
                <a:tc>
                  <a:txBody>
                    <a:bodyPr/>
                    <a:lstStyle/>
                    <a:p>
                      <a:pPr algn="l">
                        <a:lnSpc>
                          <a:spcPct val="150000"/>
                        </a:lnSpc>
                        <a:spcAft>
                          <a:spcPts val="0"/>
                        </a:spcAft>
                      </a:pPr>
                      <a:r>
                        <a:rPr lang="en-US" sz="1865" kern="0">
                          <a:solidFill>
                            <a:schemeClr val="tx1">
                              <a:lumMod val="85000"/>
                              <a:lumOff val="15000"/>
                            </a:schemeClr>
                          </a:solidFill>
                          <a:cs typeface="宋体" panose="02010600030101010101" pitchFamily="2" charset="-122"/>
                        </a:rPr>
                        <a:t>1</a:t>
                      </a:r>
                      <a:endParaRPr lang="en-US" sz="1865" kern="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endParaRPr lang="en-US" sz="1865" kern="0">
                        <a:solidFill>
                          <a:srgbClr val="262626"/>
                        </a:solidFill>
                        <a:latin typeface="微软雅黑" panose="020B0503020204020204" pitchFamily="34" charset="-122"/>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从坐位站起</a:t>
                      </a:r>
                      <a:endParaRPr lang="zh-CN" sz="1865" kern="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427355">
                <a:tc>
                  <a:txBody>
                    <a:bodyPr/>
                    <a:lstStyle/>
                    <a:p>
                      <a:pPr algn="l">
                        <a:lnSpc>
                          <a:spcPct val="150000"/>
                        </a:lnSpc>
                        <a:spcAft>
                          <a:spcPts val="0"/>
                        </a:spcAft>
                      </a:pPr>
                      <a:r>
                        <a:rPr lang="en-US" sz="1865" kern="0" dirty="0">
                          <a:solidFill>
                            <a:schemeClr val="tx1">
                              <a:lumMod val="85000"/>
                              <a:lumOff val="15000"/>
                            </a:schemeClr>
                          </a:solidFill>
                          <a:cs typeface="宋体" panose="02010600030101010101" pitchFamily="2" charset="-122"/>
                        </a:rPr>
                        <a:t>2</a:t>
                      </a:r>
                      <a:endParaRPr lang="en-US" sz="1865" kern="0" dirty="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endParaRPr lang="en-US" sz="1865" kern="0">
                        <a:solidFill>
                          <a:srgbClr val="262626"/>
                        </a:solidFill>
                        <a:latin typeface="微软雅黑" panose="020B0503020204020204" pitchFamily="34" charset="-122"/>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无支持站立</a:t>
                      </a:r>
                      <a:endParaRPr lang="zh-CN" sz="1865" kern="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427355">
                <a:tc>
                  <a:txBody>
                    <a:bodyPr/>
                    <a:lstStyle/>
                    <a:p>
                      <a:pPr algn="l">
                        <a:lnSpc>
                          <a:spcPct val="150000"/>
                        </a:lnSpc>
                        <a:spcAft>
                          <a:spcPts val="0"/>
                        </a:spcAft>
                      </a:pPr>
                      <a:r>
                        <a:rPr lang="en-US" sz="1865" kern="0">
                          <a:solidFill>
                            <a:schemeClr val="tx1">
                              <a:lumMod val="85000"/>
                              <a:lumOff val="15000"/>
                            </a:schemeClr>
                          </a:solidFill>
                          <a:cs typeface="宋体" panose="02010600030101010101" pitchFamily="2" charset="-122"/>
                        </a:rPr>
                        <a:t>3</a:t>
                      </a:r>
                      <a:endParaRPr lang="en-US" sz="1865" kern="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endParaRPr lang="en-US" sz="1865" kern="0">
                        <a:solidFill>
                          <a:srgbClr val="262626"/>
                        </a:solidFill>
                        <a:latin typeface="微软雅黑" panose="020B0503020204020204" pitchFamily="34" charset="-122"/>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无支持坐位</a:t>
                      </a:r>
                      <a:endParaRPr lang="zh-CN" sz="1865" kern="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427355">
                <a:tc>
                  <a:txBody>
                    <a:bodyPr/>
                    <a:lstStyle/>
                    <a:p>
                      <a:pPr algn="l">
                        <a:lnSpc>
                          <a:spcPct val="150000"/>
                        </a:lnSpc>
                        <a:spcAft>
                          <a:spcPts val="0"/>
                        </a:spcAft>
                      </a:pPr>
                      <a:r>
                        <a:rPr lang="en-US" sz="1865" kern="0">
                          <a:solidFill>
                            <a:schemeClr val="tx1">
                              <a:lumMod val="85000"/>
                              <a:lumOff val="15000"/>
                            </a:schemeClr>
                          </a:solidFill>
                          <a:cs typeface="宋体" panose="02010600030101010101" pitchFamily="2" charset="-122"/>
                        </a:rPr>
                        <a:t>4</a:t>
                      </a:r>
                      <a:endParaRPr lang="en-US" sz="1865" kern="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endParaRPr lang="en-US" sz="1865" kern="0">
                        <a:solidFill>
                          <a:srgbClr val="262626"/>
                        </a:solidFill>
                        <a:latin typeface="微软雅黑" panose="020B0503020204020204" pitchFamily="34" charset="-122"/>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从站立位坐下</a:t>
                      </a:r>
                      <a:endParaRPr lang="zh-CN" sz="1865" kern="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427355">
                <a:tc>
                  <a:txBody>
                    <a:bodyPr/>
                    <a:lstStyle/>
                    <a:p>
                      <a:pPr algn="l">
                        <a:lnSpc>
                          <a:spcPct val="150000"/>
                        </a:lnSpc>
                        <a:spcAft>
                          <a:spcPts val="0"/>
                        </a:spcAft>
                      </a:pPr>
                      <a:r>
                        <a:rPr lang="en-US" sz="1865" kern="0">
                          <a:solidFill>
                            <a:schemeClr val="tx1">
                              <a:lumMod val="85000"/>
                              <a:lumOff val="15000"/>
                            </a:schemeClr>
                          </a:solidFill>
                          <a:cs typeface="宋体" panose="02010600030101010101" pitchFamily="2" charset="-122"/>
                        </a:rPr>
                        <a:t>5</a:t>
                      </a:r>
                      <a:endParaRPr lang="en-US" sz="1865" kern="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endParaRPr lang="en-US" sz="1865" kern="0">
                        <a:solidFill>
                          <a:srgbClr val="262626"/>
                        </a:solidFill>
                        <a:latin typeface="微软雅黑" panose="020B0503020204020204" pitchFamily="34" charset="-122"/>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转移</a:t>
                      </a:r>
                      <a:endParaRPr lang="zh-CN" sz="1865" kern="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427355">
                <a:tc>
                  <a:txBody>
                    <a:bodyPr/>
                    <a:lstStyle/>
                    <a:p>
                      <a:pPr algn="l">
                        <a:lnSpc>
                          <a:spcPct val="150000"/>
                        </a:lnSpc>
                        <a:spcAft>
                          <a:spcPts val="0"/>
                        </a:spcAft>
                      </a:pPr>
                      <a:r>
                        <a:rPr lang="en-US" sz="1865" kern="0">
                          <a:solidFill>
                            <a:schemeClr val="tx1">
                              <a:lumMod val="85000"/>
                              <a:lumOff val="15000"/>
                            </a:schemeClr>
                          </a:solidFill>
                          <a:cs typeface="宋体" panose="02010600030101010101" pitchFamily="2" charset="-122"/>
                        </a:rPr>
                        <a:t>6</a:t>
                      </a:r>
                      <a:endParaRPr lang="en-US" sz="1865" kern="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endParaRPr lang="en-US" sz="1865" kern="0">
                        <a:solidFill>
                          <a:srgbClr val="262626"/>
                        </a:solidFill>
                        <a:latin typeface="微软雅黑" panose="020B0503020204020204" pitchFamily="34" charset="-122"/>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闭目站立</a:t>
                      </a:r>
                      <a:endParaRPr lang="zh-CN" sz="1865" kern="0" dirty="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427355">
                <a:tc>
                  <a:txBody>
                    <a:bodyPr/>
                    <a:lstStyle/>
                    <a:p>
                      <a:pPr algn="l">
                        <a:lnSpc>
                          <a:spcPct val="150000"/>
                        </a:lnSpc>
                        <a:spcAft>
                          <a:spcPts val="0"/>
                        </a:spcAft>
                      </a:pPr>
                      <a:r>
                        <a:rPr lang="en-US" sz="1865" kern="0">
                          <a:solidFill>
                            <a:schemeClr val="tx1">
                              <a:lumMod val="85000"/>
                              <a:lumOff val="15000"/>
                            </a:schemeClr>
                          </a:solidFill>
                          <a:cs typeface="宋体" panose="02010600030101010101" pitchFamily="2" charset="-122"/>
                        </a:rPr>
                        <a:t>7</a:t>
                      </a:r>
                      <a:endParaRPr lang="en-US" sz="1865" kern="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endParaRPr lang="en-US" sz="1865" kern="0">
                        <a:solidFill>
                          <a:srgbClr val="262626"/>
                        </a:solidFill>
                        <a:latin typeface="微软雅黑" panose="020B0503020204020204" pitchFamily="34" charset="-122"/>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双脚并拢站立</a:t>
                      </a:r>
                      <a:endParaRPr lang="zh-CN" sz="1865" kern="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427355">
                <a:tc>
                  <a:txBody>
                    <a:bodyPr/>
                    <a:lstStyle/>
                    <a:p>
                      <a:pPr algn="l">
                        <a:lnSpc>
                          <a:spcPct val="150000"/>
                        </a:lnSpc>
                        <a:spcAft>
                          <a:spcPts val="0"/>
                        </a:spcAft>
                      </a:pPr>
                      <a:r>
                        <a:rPr lang="en-US" sz="1865" kern="0">
                          <a:solidFill>
                            <a:schemeClr val="tx1">
                              <a:lumMod val="85000"/>
                              <a:lumOff val="15000"/>
                            </a:schemeClr>
                          </a:solidFill>
                          <a:cs typeface="宋体" panose="02010600030101010101" pitchFamily="2" charset="-122"/>
                        </a:rPr>
                        <a:t>8</a:t>
                      </a:r>
                      <a:endParaRPr lang="en-US" sz="1865" kern="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endParaRPr lang="en-US" sz="1865" kern="0">
                        <a:solidFill>
                          <a:srgbClr val="262626"/>
                        </a:solidFill>
                        <a:latin typeface="微软雅黑" panose="020B0503020204020204" pitchFamily="34" charset="-122"/>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上肢向前伸展并向前移动</a:t>
                      </a:r>
                      <a:endParaRPr lang="zh-CN" sz="1865" kern="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427355">
                <a:tc>
                  <a:txBody>
                    <a:bodyPr/>
                    <a:lstStyle/>
                    <a:p>
                      <a:pPr algn="l">
                        <a:lnSpc>
                          <a:spcPct val="150000"/>
                        </a:lnSpc>
                        <a:spcAft>
                          <a:spcPts val="0"/>
                        </a:spcAft>
                      </a:pPr>
                      <a:r>
                        <a:rPr lang="en-US" sz="1865" kern="0">
                          <a:solidFill>
                            <a:schemeClr val="tx1">
                              <a:lumMod val="85000"/>
                              <a:lumOff val="15000"/>
                            </a:schemeClr>
                          </a:solidFill>
                          <a:cs typeface="宋体" panose="02010600030101010101" pitchFamily="2" charset="-122"/>
                        </a:rPr>
                        <a:t>9</a:t>
                      </a:r>
                      <a:endParaRPr lang="en-US" sz="1865" kern="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endParaRPr lang="en-US" sz="1865" kern="0">
                        <a:solidFill>
                          <a:srgbClr val="262626"/>
                        </a:solidFill>
                        <a:latin typeface="微软雅黑" panose="020B0503020204020204" pitchFamily="34" charset="-122"/>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从地面拾起物品</a:t>
                      </a:r>
                      <a:endParaRPr lang="zh-CN" sz="1865" kern="0" dirty="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427355">
                <a:tc>
                  <a:txBody>
                    <a:bodyPr/>
                    <a:lstStyle/>
                    <a:p>
                      <a:pPr algn="l">
                        <a:lnSpc>
                          <a:spcPct val="150000"/>
                        </a:lnSpc>
                        <a:spcAft>
                          <a:spcPts val="0"/>
                        </a:spcAft>
                      </a:pPr>
                      <a:r>
                        <a:rPr lang="en-US" sz="1865" kern="0">
                          <a:solidFill>
                            <a:schemeClr val="tx1">
                              <a:lumMod val="85000"/>
                              <a:lumOff val="15000"/>
                            </a:schemeClr>
                          </a:solidFill>
                          <a:cs typeface="宋体" panose="02010600030101010101" pitchFamily="2" charset="-122"/>
                        </a:rPr>
                        <a:t>10</a:t>
                      </a:r>
                      <a:endParaRPr lang="en-US" sz="1865" kern="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endParaRPr lang="en-US" sz="1865" kern="0">
                        <a:solidFill>
                          <a:srgbClr val="262626"/>
                        </a:solidFill>
                        <a:latin typeface="微软雅黑" panose="020B0503020204020204" pitchFamily="34" charset="-122"/>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转身向后看</a:t>
                      </a:r>
                      <a:endParaRPr lang="zh-CN" sz="1865" kern="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427355">
                <a:tc>
                  <a:txBody>
                    <a:bodyPr/>
                    <a:lstStyle/>
                    <a:p>
                      <a:pPr algn="l">
                        <a:lnSpc>
                          <a:spcPct val="150000"/>
                        </a:lnSpc>
                        <a:spcAft>
                          <a:spcPts val="0"/>
                        </a:spcAft>
                      </a:pPr>
                      <a:r>
                        <a:rPr lang="en-US" sz="1865" kern="0">
                          <a:solidFill>
                            <a:schemeClr val="tx1">
                              <a:lumMod val="85000"/>
                              <a:lumOff val="15000"/>
                            </a:schemeClr>
                          </a:solidFill>
                          <a:cs typeface="宋体" panose="02010600030101010101" pitchFamily="2" charset="-122"/>
                        </a:rPr>
                        <a:t>11</a:t>
                      </a:r>
                      <a:endParaRPr lang="en-US" sz="1865" kern="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endParaRPr lang="en-US" sz="1865" kern="0">
                        <a:solidFill>
                          <a:srgbClr val="262626"/>
                        </a:solidFill>
                        <a:latin typeface="微软雅黑" panose="020B0503020204020204" pitchFamily="34" charset="-122"/>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转身</a:t>
                      </a:r>
                      <a:r>
                        <a:rPr lang="en-US" sz="1865" kern="0">
                          <a:solidFill>
                            <a:schemeClr val="tx1">
                              <a:lumMod val="85000"/>
                              <a:lumOff val="15000"/>
                            </a:schemeClr>
                          </a:solidFill>
                          <a:cs typeface="宋体" panose="02010600030101010101" pitchFamily="2" charset="-122"/>
                        </a:rPr>
                        <a:t>360</a:t>
                      </a:r>
                      <a:r>
                        <a:rPr lang="en-US" sz="1865" kern="0">
                          <a:solidFill>
                            <a:schemeClr val="tx1">
                              <a:lumMod val="85000"/>
                              <a:lumOff val="15000"/>
                            </a:schemeClr>
                          </a:solidFill>
                          <a:cs typeface="宋体" panose="02010600030101010101" pitchFamily="2" charset="-122"/>
                          <a:sym typeface="Symbol" panose="05050102010706020507"/>
                        </a:rPr>
                        <a:t></a:t>
                      </a:r>
                      <a:endParaRPr lang="en-US" sz="1865" kern="0">
                        <a:solidFill>
                          <a:schemeClr val="tx1">
                            <a:lumMod val="85000"/>
                            <a:lumOff val="15000"/>
                          </a:schemeClr>
                        </a:solidFill>
                        <a:cs typeface="宋体" panose="02010600030101010101" pitchFamily="2" charset="-122"/>
                        <a:sym typeface="Symbol" panose="05050102010706020507"/>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427355">
                <a:tc>
                  <a:txBody>
                    <a:bodyPr/>
                    <a:lstStyle/>
                    <a:p>
                      <a:pPr algn="l">
                        <a:lnSpc>
                          <a:spcPct val="150000"/>
                        </a:lnSpc>
                        <a:spcAft>
                          <a:spcPts val="0"/>
                        </a:spcAft>
                      </a:pPr>
                      <a:r>
                        <a:rPr lang="en-US" sz="1865" kern="0">
                          <a:solidFill>
                            <a:schemeClr val="tx1">
                              <a:lumMod val="85000"/>
                              <a:lumOff val="15000"/>
                            </a:schemeClr>
                          </a:solidFill>
                          <a:cs typeface="宋体" panose="02010600030101010101" pitchFamily="2" charset="-122"/>
                        </a:rPr>
                        <a:t>12</a:t>
                      </a:r>
                      <a:endParaRPr lang="en-US" sz="1865" kern="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endParaRPr lang="en-US" sz="1865" kern="0">
                        <a:solidFill>
                          <a:srgbClr val="262626"/>
                        </a:solidFill>
                        <a:latin typeface="微软雅黑" panose="020B0503020204020204" pitchFamily="34" charset="-122"/>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将一只脚放在凳子上</a:t>
                      </a:r>
                      <a:endParaRPr lang="zh-CN" sz="1865" kern="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427355">
                <a:tc>
                  <a:txBody>
                    <a:bodyPr/>
                    <a:lstStyle/>
                    <a:p>
                      <a:pPr algn="l">
                        <a:lnSpc>
                          <a:spcPct val="150000"/>
                        </a:lnSpc>
                        <a:spcAft>
                          <a:spcPts val="0"/>
                        </a:spcAft>
                      </a:pPr>
                      <a:r>
                        <a:rPr lang="en-US" sz="1865" kern="0">
                          <a:solidFill>
                            <a:schemeClr val="tx1">
                              <a:lumMod val="85000"/>
                              <a:lumOff val="15000"/>
                            </a:schemeClr>
                          </a:solidFill>
                          <a:cs typeface="宋体" panose="02010600030101010101" pitchFamily="2" charset="-122"/>
                        </a:rPr>
                        <a:t>13</a:t>
                      </a:r>
                      <a:endParaRPr lang="en-US" sz="1865" kern="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endParaRPr lang="en-US" sz="1865" kern="0">
                        <a:solidFill>
                          <a:srgbClr val="262626"/>
                        </a:solidFill>
                        <a:latin typeface="微软雅黑" panose="020B0503020204020204" pitchFamily="34" charset="-122"/>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两脚一前一后站立</a:t>
                      </a:r>
                      <a:endParaRPr lang="zh-CN" sz="1865" kern="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427355">
                <a:tc>
                  <a:txBody>
                    <a:bodyPr/>
                    <a:lstStyle/>
                    <a:p>
                      <a:pPr algn="l">
                        <a:lnSpc>
                          <a:spcPct val="150000"/>
                        </a:lnSpc>
                        <a:spcAft>
                          <a:spcPts val="0"/>
                        </a:spcAft>
                      </a:pPr>
                      <a:r>
                        <a:rPr lang="en-US" sz="1865" kern="0">
                          <a:solidFill>
                            <a:schemeClr val="tx1">
                              <a:lumMod val="85000"/>
                              <a:lumOff val="15000"/>
                            </a:schemeClr>
                          </a:solidFill>
                          <a:cs typeface="宋体" panose="02010600030101010101" pitchFamily="2" charset="-122"/>
                        </a:rPr>
                        <a:t>14</a:t>
                      </a:r>
                      <a:endParaRPr lang="en-US" sz="1865" kern="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endParaRPr lang="en-US" sz="1865" kern="0">
                        <a:solidFill>
                          <a:srgbClr val="262626"/>
                        </a:solidFill>
                        <a:latin typeface="微软雅黑" panose="020B0503020204020204" pitchFamily="34" charset="-122"/>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单腿站立</a:t>
                      </a:r>
                      <a:endParaRPr lang="zh-CN" sz="1865" kern="0" dirty="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bl>
          </a:graphicData>
        </a:graphic>
      </p:graphicFrame>
    </p:spTree>
    <p:custDataLst>
      <p:tags r:id="rId3"/>
    </p:custData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83353" y="1071457"/>
            <a:ext cx="11022965" cy="5294630"/>
            <a:chOff x="-672160" y="-292199"/>
            <a:chExt cx="6314996" cy="6147155"/>
          </a:xfrm>
        </p:grpSpPr>
        <p:sp>
          <p:nvSpPr>
            <p:cNvPr id="7" name="AutoShape 10"/>
            <p:cNvSpPr>
              <a:spLocks noChangeArrowheads="1"/>
            </p:cNvSpPr>
            <p:nvPr>
              <p:custDataLst>
                <p:tags r:id="rId1"/>
              </p:custDataLst>
            </p:nvPr>
          </p:nvSpPr>
          <p:spPr bwMode="auto">
            <a:xfrm>
              <a:off x="-672160" y="-292199"/>
              <a:ext cx="6314996" cy="6147155"/>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9"/>
              <a:ext cx="5956422" cy="5667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20000"/>
                </a:lnSpc>
                <a:buNone/>
              </a:pP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BBS</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评定量表评定方法及临床意义：</a:t>
              </a:r>
              <a:endPar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lnSpc>
                  <a:spcPct val="120000"/>
                </a:lnSpc>
              </a:pP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BBS</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平衡量包含</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14</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个动作项目，根据患者完成的质量，将每个评定项目均分为</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0</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1</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2</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3</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4</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五个功能等级予以记分。</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4</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分表示能够正常完成所检查的动作，</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0</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分则表示不能完成或需要中等或大量帮助才能完成。总分最低分为</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0</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分，最高分为</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56</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分。</a:t>
              </a:r>
              <a:endPar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lnSpc>
                  <a:spcPct val="120000"/>
                </a:lnSpc>
              </a:pPr>
              <a:endPar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lnSpc>
                  <a:spcPct val="120000"/>
                </a:lnSpc>
              </a:pP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BBS</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平衡量表的评分结果与步行能力和跌倒风险关系极为密切。</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BBS</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平衡量表评分结果为</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0</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20</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分，提示平衡功能差，需要坐轮椅；</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21</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分～</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40</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分，提示有一定平衡能力，可以在辅助下步行；</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41</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分～</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56</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分，提示平衡功能较好，可以独立步行。评分结果＜</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40</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分，提示有跌倒风险。</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grpSp>
      <p:sp>
        <p:nvSpPr>
          <p:cNvPr id="3" name="标题 4"/>
          <p:cNvSpPr>
            <a:spLocks noGrp="1"/>
          </p:cNvSpPr>
          <p:nvPr>
            <p:custDataLst>
              <p:tags r:id="rId3"/>
            </p:custDataLst>
          </p:nvPr>
        </p:nvSpPr>
        <p:spPr>
          <a:xfrm>
            <a:off x="944245" y="-3175"/>
            <a:ext cx="4892040" cy="79184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四、平衡功能评定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29285" y="1120775"/>
            <a:ext cx="11002645" cy="4866005"/>
            <a:chOff x="-645967" y="-235186"/>
            <a:chExt cx="6303233" cy="6707211"/>
          </a:xfrm>
        </p:grpSpPr>
        <p:sp>
          <p:nvSpPr>
            <p:cNvPr id="7" name="AutoShape 10"/>
            <p:cNvSpPr>
              <a:spLocks noChangeArrowheads="1"/>
            </p:cNvSpPr>
            <p:nvPr>
              <p:custDataLst>
                <p:tags r:id="rId1"/>
              </p:custDataLst>
            </p:nvPr>
          </p:nvSpPr>
          <p:spPr bwMode="auto">
            <a:xfrm>
              <a:off x="-645967" y="-235186"/>
              <a:ext cx="6303233" cy="6693207"/>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6" y="177067"/>
              <a:ext cx="5786664" cy="6294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lnSpcReduction="20000"/>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20000"/>
                </a:lnSpc>
                <a:buNone/>
              </a:pP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3</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、定量评定</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a:t>
              </a:r>
              <a:endPar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lnSpc>
                  <a:spcPct val="120000"/>
                </a:lnSpc>
              </a:pP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采用仪器设备评定对平衡功能进行定量分析，目的在于了解分析平衡功能障碍的程度以及进行康复治疗前后对比，观察疗效。包括静态平衡功能和动态平衡功能的定量分析。</a:t>
              </a:r>
              <a:endPar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lnSpc>
                  <a:spcPct val="120000"/>
                </a:lnSpc>
              </a:pP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lnSpc>
                  <a:spcPct val="120000"/>
                </a:lnSpc>
              </a:pP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静态平衡功能可以在站立位或坐位下进行。检查方法可以双腿站立、单腿站立、足尖对足跟站立（双脚一前一后）、睁眼及闭眼站立。可获得静态平衡功能的相关参数：①重心摆动轨迹类型，通过观察重心轨迹的移动方向、范围及集中趋势判断轨迹类型。②重心轨迹移动长度和面积，通过分析重心轨迹长度和面积判断平衡障碍的程度。③移动中心点的偏移距离，重心移动中心点指前后移动中心点和左右移动中心点的交叉点。</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grpSp>
      <p:sp>
        <p:nvSpPr>
          <p:cNvPr id="3" name="标题 4"/>
          <p:cNvSpPr>
            <a:spLocks noGrp="1"/>
          </p:cNvSpPr>
          <p:nvPr>
            <p:custDataLst>
              <p:tags r:id="rId3"/>
            </p:custDataLst>
          </p:nvPr>
        </p:nvSpPr>
        <p:spPr>
          <a:xfrm>
            <a:off x="944245" y="-3175"/>
            <a:ext cx="4892040" cy="79184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四、平衡功能评定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90127" y="1081617"/>
            <a:ext cx="11059160" cy="5177155"/>
            <a:chOff x="-668280" y="-280403"/>
            <a:chExt cx="6335732" cy="6010763"/>
          </a:xfrm>
        </p:grpSpPr>
        <p:sp>
          <p:nvSpPr>
            <p:cNvPr id="7" name="AutoShape 10"/>
            <p:cNvSpPr>
              <a:spLocks noChangeArrowheads="1"/>
            </p:cNvSpPr>
            <p:nvPr>
              <p:custDataLst>
                <p:tags r:id="rId1"/>
              </p:custDataLst>
            </p:nvPr>
          </p:nvSpPr>
          <p:spPr bwMode="auto">
            <a:xfrm>
              <a:off x="-668280" y="-280403"/>
              <a:ext cx="6335732" cy="5851519"/>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703" y="176689"/>
              <a:ext cx="5956301" cy="5553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lnSpcReduction="10000"/>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r>
                <a:rPr lang="zh-CN" altLang="en-US" kern="0" dirty="0">
                  <a:solidFill>
                    <a:schemeClr val="dk1"/>
                  </a:solidFill>
                  <a:latin typeface="+mn-lt"/>
                  <a:sym typeface="Calibri" panose="020F0502020204030204" pitchFamily="34" charset="0"/>
                </a:rPr>
                <a:t>  动态平衡功能评定方法包括稳定极限和在支持面不稳定时身体重新获得平衡控制（调整反应）的能力。</a:t>
              </a:r>
              <a:endParaRPr lang="en-US" altLang="zh-CN" kern="0" dirty="0">
                <a:solidFill>
                  <a:schemeClr val="dk1"/>
                </a:solidFill>
                <a:latin typeface="+mn-lt"/>
                <a:sym typeface="Calibri" panose="020F0502020204030204" pitchFamily="34" charset="0"/>
              </a:endParaRPr>
            </a:p>
            <a:p>
              <a:pPr>
                <a:buNone/>
              </a:pPr>
              <a:r>
                <a:rPr lang="zh-CN" altLang="en-US" kern="0" dirty="0">
                  <a:solidFill>
                    <a:schemeClr val="dk1"/>
                  </a:solidFill>
                  <a:latin typeface="+mn-lt"/>
                  <a:sym typeface="Calibri" panose="020F0502020204030204" pitchFamily="34" charset="0"/>
                </a:rPr>
                <a:t>①稳定极限</a:t>
              </a:r>
              <a:endParaRPr lang="en-US" altLang="zh-CN" kern="0" dirty="0">
                <a:solidFill>
                  <a:schemeClr val="dk1"/>
                </a:solidFill>
                <a:latin typeface="+mn-lt"/>
                <a:sym typeface="Calibri" panose="020F0502020204030204" pitchFamily="34" charset="0"/>
              </a:endParaRPr>
            </a:p>
            <a:p>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可以在站立位或坐位下进行测试，要求被检者有控制地将身体尽可能向各个方向倾斜。通过测量最大倾斜角度或测量支持面到身体最大倾斜度时重心位置的距离，判断被检者稳定极限范围是否正常、有没有存在稳定极限缩小、前后和左右不对称等异常表现。</a:t>
              </a:r>
              <a:endParaRPr lang="en-US" altLang="zh-CN" kern="0" dirty="0">
                <a:solidFill>
                  <a:schemeClr val="dk1"/>
                </a:solidFill>
                <a:latin typeface="+mn-lt"/>
                <a:sym typeface="Calibri" panose="020F0502020204030204" pitchFamily="34" charset="0"/>
              </a:endParaRPr>
            </a:p>
            <a:p>
              <a:pPr>
                <a:buNone/>
              </a:pPr>
              <a:r>
                <a:rPr lang="zh-CN" altLang="en-US" kern="0" dirty="0">
                  <a:solidFill>
                    <a:schemeClr val="dk1"/>
                  </a:solidFill>
                  <a:latin typeface="+mn-lt"/>
                  <a:sym typeface="Calibri" panose="020F0502020204030204" pitchFamily="34" charset="0"/>
                </a:rPr>
                <a:t>②调整反应 </a:t>
              </a:r>
              <a:endParaRPr lang="en-US" altLang="zh-CN" kern="0" dirty="0">
                <a:solidFill>
                  <a:schemeClr val="dk1"/>
                </a:solidFill>
                <a:latin typeface="+mn-lt"/>
                <a:sym typeface="Calibri" panose="020F0502020204030204" pitchFamily="34" charset="0"/>
              </a:endParaRPr>
            </a:p>
            <a:p>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平衡功能检测专用仪器可以通过改变支持面的运动速度和运动方向来改变支持面的稳定性，为维持身体平衡而防止跌倒，要求被检者能够主动地进行调节以重新获得身体平衡。测试仪记录在被检者进行调整反应时的重心摆动轨迹及长度、范围等指标。 </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44245" y="-3175"/>
            <a:ext cx="4892040" cy="79184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四、平衡功能评定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47065" y="1042035"/>
            <a:ext cx="10888345" cy="4662170"/>
            <a:chOff x="-635781" y="-326604"/>
            <a:chExt cx="6237752" cy="6784627"/>
          </a:xfrm>
        </p:grpSpPr>
        <p:sp>
          <p:nvSpPr>
            <p:cNvPr id="7" name="AutoShape 10"/>
            <p:cNvSpPr>
              <a:spLocks noChangeArrowheads="1"/>
            </p:cNvSpPr>
            <p:nvPr>
              <p:custDataLst>
                <p:tags r:id="rId1"/>
              </p:custDataLst>
            </p:nvPr>
          </p:nvSpPr>
          <p:spPr bwMode="auto">
            <a:xfrm>
              <a:off x="-635781" y="-326604"/>
              <a:ext cx="6237752" cy="6784627"/>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6" y="177022"/>
              <a:ext cx="5956549" cy="594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30000"/>
                </a:lnSpc>
                <a:buNone/>
              </a:pPr>
              <a:r>
                <a:rPr lang="zh-CN" altLang="en-US" kern="0" dirty="0">
                  <a:solidFill>
                    <a:schemeClr val="dk1"/>
                  </a:solidFill>
                  <a:latin typeface="+mn-lt"/>
                  <a:sym typeface="Calibri" panose="020F0502020204030204" pitchFamily="34" charset="0"/>
                </a:rPr>
                <a:t> 步态分析是对人行走周期分析的系统性研究</a:t>
              </a:r>
              <a:endParaRPr lang="en-US" altLang="zh-CN" kern="0" dirty="0">
                <a:solidFill>
                  <a:schemeClr val="dk1"/>
                </a:solidFill>
                <a:latin typeface="+mn-lt"/>
                <a:sym typeface="Calibri" panose="020F0502020204030204" pitchFamily="34" charset="0"/>
              </a:endParaRPr>
            </a:p>
            <a:p>
              <a:pPr algn="just">
                <a:lnSpc>
                  <a:spcPct val="130000"/>
                </a:lnSpc>
              </a:pPr>
              <a:endParaRPr lang="en-US" altLang="zh-CN" kern="0" dirty="0">
                <a:solidFill>
                  <a:schemeClr val="dk1"/>
                </a:solidFill>
                <a:latin typeface="+mn-lt"/>
                <a:sym typeface="Calibri" panose="020F0502020204030204" pitchFamily="34" charset="0"/>
              </a:endParaRPr>
            </a:p>
            <a:p>
              <a:pPr algn="just">
                <a:lnSpc>
                  <a:spcPct val="130000"/>
                </a:lnSpc>
              </a:pPr>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正常的步态有赖于大脑、脊髓、周围神经系统、肌肉、骨骼以及关节等结构的复杂协调配合，因此上述任何系统发生病变均可能导致步态异常。对患者进行步态分析，有助于我们了解步态异常的性质和程度，为分析异常步态原因和矫正异常步态提供必要资料，为制定康复治疗计划和评定康复疗效提供客观依据。</a:t>
              </a:r>
              <a:endParaRPr lang="zh-CN" altLang="en-US" kern="0" dirty="0">
                <a:solidFill>
                  <a:schemeClr val="dk1"/>
                </a:solidFill>
                <a:latin typeface="+mn-lt"/>
                <a:sym typeface="Calibri" panose="020F0502020204030204" pitchFamily="34" charset="0"/>
              </a:endParaRPr>
            </a:p>
          </p:txBody>
        </p:sp>
      </p:grpSp>
      <p:sp>
        <p:nvSpPr>
          <p:cNvPr id="5" name="标题 4"/>
          <p:cNvSpPr>
            <a:spLocks noGrp="1"/>
          </p:cNvSpPr>
          <p:nvPr>
            <p:ph type="title" idx="4294967295"/>
            <p:custDataLst>
              <p:tags r:id="rId3"/>
            </p:custDataLst>
          </p:nvPr>
        </p:nvSpPr>
        <p:spPr>
          <a:xfrm>
            <a:off x="944245" y="30480"/>
            <a:ext cx="3249930" cy="643890"/>
          </a:xfrm>
        </p:spPr>
        <p:txBody>
          <a:bodyPr vert="horz" lIns="121920" tIns="60960" rIns="121920" bIns="60960" rtlCol="0" anchor="ctr">
            <a:normAutofit/>
          </a:bodyPr>
          <a:lstStyle/>
          <a:p>
            <a:pPr lvl="0" algn="l">
              <a:buClrTx/>
              <a:buSzTx/>
              <a:buFontTx/>
            </a:pPr>
            <a:r>
              <a:rPr lang="zh-CN" altLang="en-US" sz="3200">
                <a:sym typeface="+mn-ea"/>
              </a:rPr>
              <a:t>五、步态分析</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12988" y="1089237"/>
            <a:ext cx="10997564" cy="4986655"/>
            <a:chOff x="-655183" y="-271556"/>
            <a:chExt cx="6300444" cy="5789590"/>
          </a:xfrm>
        </p:grpSpPr>
        <p:sp>
          <p:nvSpPr>
            <p:cNvPr id="7" name="AutoShape 10"/>
            <p:cNvSpPr>
              <a:spLocks noChangeArrowheads="1"/>
            </p:cNvSpPr>
            <p:nvPr>
              <p:custDataLst>
                <p:tags r:id="rId1"/>
              </p:custDataLst>
            </p:nvPr>
          </p:nvSpPr>
          <p:spPr bwMode="auto">
            <a:xfrm>
              <a:off x="-655183" y="-271556"/>
              <a:ext cx="6274980" cy="5789590"/>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486022" y="176689"/>
              <a:ext cx="6131283" cy="528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buNone/>
              </a:pPr>
              <a:r>
                <a:rPr lang="zh-CN" altLang="en-US" sz="2665" kern="0" dirty="0">
                  <a:solidFill>
                    <a:schemeClr val="dk1"/>
                  </a:solidFill>
                  <a:latin typeface="+mn-lt"/>
                  <a:sym typeface="Calibri" panose="020F0502020204030204" pitchFamily="34" charset="0"/>
                </a:rPr>
                <a:t>（一）正常步态</a:t>
              </a:r>
              <a:endParaRPr lang="zh-CN" altLang="en-US" sz="2665" kern="0" dirty="0">
                <a:solidFill>
                  <a:schemeClr val="dk1"/>
                </a:solidFill>
                <a:latin typeface="+mn-lt"/>
                <a:sym typeface="Calibri" panose="020F0502020204030204" pitchFamily="34" charset="0"/>
              </a:endParaRPr>
            </a:p>
            <a:p>
              <a:pPr algn="just"/>
              <a:r>
                <a:rPr lang="en-US" altLang="en-US" sz="2665" kern="0" dirty="0">
                  <a:solidFill>
                    <a:schemeClr val="dk1"/>
                  </a:solidFill>
                  <a:latin typeface="+mn-lt"/>
                  <a:sym typeface="Calibri" panose="020F0502020204030204" pitchFamily="34" charset="0"/>
                </a:rPr>
                <a:t> </a:t>
              </a:r>
              <a:r>
                <a:rPr lang="zh-CN" altLang="en-US" sz="2665" kern="0" dirty="0">
                  <a:solidFill>
                    <a:schemeClr val="dk1"/>
                  </a:solidFill>
                  <a:latin typeface="+mn-lt"/>
                  <a:sym typeface="Calibri" panose="020F0502020204030204" pitchFamily="34" charset="0"/>
                </a:rPr>
                <a:t>掌握正常步态特征，是理解病理性步态的前提和基础。</a:t>
              </a:r>
              <a:endParaRPr lang="en-US" altLang="zh-CN" sz="2665" kern="0" dirty="0">
                <a:solidFill>
                  <a:schemeClr val="dk1"/>
                </a:solidFill>
                <a:latin typeface="+mn-lt"/>
                <a:sym typeface="Calibri" panose="020F0502020204030204" pitchFamily="34" charset="0"/>
              </a:endParaRPr>
            </a:p>
            <a:p>
              <a:pPr algn="just"/>
              <a:r>
                <a:rPr lang="en-US" altLang="zh-CN" sz="2665" kern="0" dirty="0">
                  <a:solidFill>
                    <a:schemeClr val="dk1"/>
                  </a:solidFill>
                  <a:latin typeface="+mn-lt"/>
                  <a:sym typeface="Calibri" panose="020F0502020204030204" pitchFamily="34" charset="0"/>
                </a:rPr>
                <a:t>  </a:t>
              </a:r>
              <a:r>
                <a:rPr lang="zh-CN" altLang="en-US" sz="2665" kern="0" dirty="0">
                  <a:solidFill>
                    <a:schemeClr val="dk1"/>
                  </a:solidFill>
                  <a:latin typeface="+mn-lt"/>
                  <a:sym typeface="Calibri" panose="020F0502020204030204" pitchFamily="34" charset="0"/>
                </a:rPr>
                <a:t>常用的分析指标：</a:t>
              </a:r>
              <a:endParaRPr lang="zh-CN" altLang="en-US" sz="2665" kern="0" dirty="0">
                <a:solidFill>
                  <a:schemeClr val="dk1"/>
                </a:solidFill>
                <a:latin typeface="+mn-lt"/>
                <a:sym typeface="Calibri" panose="020F0502020204030204" pitchFamily="34" charset="0"/>
              </a:endParaRPr>
            </a:p>
            <a:p>
              <a:pPr algn="just">
                <a:buNone/>
              </a:pPr>
              <a:r>
                <a:rPr lang="en-US" altLang="en-US" sz="2665" kern="0" dirty="0">
                  <a:solidFill>
                    <a:schemeClr val="dk1"/>
                  </a:solidFill>
                  <a:latin typeface="+mn-lt"/>
                  <a:sym typeface="Calibri" panose="020F0502020204030204" pitchFamily="34" charset="0"/>
                </a:rPr>
                <a:t>1</a:t>
              </a:r>
              <a:r>
                <a:rPr lang="zh-CN" altLang="en-US" sz="2665" kern="0" dirty="0">
                  <a:solidFill>
                    <a:schemeClr val="dk1"/>
                  </a:solidFill>
                  <a:latin typeface="+mn-lt"/>
                  <a:sym typeface="Calibri" panose="020F0502020204030204" pitchFamily="34" charset="0"/>
                </a:rPr>
                <a:t>、步行周期（</a:t>
              </a:r>
              <a:r>
                <a:rPr lang="en-US" altLang="en-US" sz="2665" kern="0" dirty="0">
                  <a:solidFill>
                    <a:schemeClr val="dk1"/>
                  </a:solidFill>
                  <a:latin typeface="+mn-lt"/>
                  <a:sym typeface="Calibri" panose="020F0502020204030204" pitchFamily="34" charset="0"/>
                </a:rPr>
                <a:t>gait cycle</a:t>
              </a:r>
              <a:r>
                <a:rPr lang="zh-CN" altLang="en-US" sz="2665" kern="0" dirty="0">
                  <a:solidFill>
                    <a:schemeClr val="dk1"/>
                  </a:solidFill>
                  <a:latin typeface="+mn-lt"/>
                  <a:sym typeface="Calibri" panose="020F0502020204030204" pitchFamily="34" charset="0"/>
                </a:rPr>
                <a:t>）</a:t>
              </a:r>
              <a:r>
                <a:rPr lang="en-US" altLang="en-US" sz="2665" kern="0" dirty="0">
                  <a:solidFill>
                    <a:schemeClr val="dk1"/>
                  </a:solidFill>
                  <a:latin typeface="+mn-lt"/>
                  <a:sym typeface="Calibri" panose="020F0502020204030204" pitchFamily="34" charset="0"/>
                </a:rPr>
                <a:t>  </a:t>
              </a:r>
              <a:endParaRPr lang="en-US" altLang="en-US" sz="2665" kern="0" dirty="0">
                <a:solidFill>
                  <a:schemeClr val="dk1"/>
                </a:solidFill>
                <a:latin typeface="+mn-lt"/>
                <a:sym typeface="Calibri" panose="020F0502020204030204" pitchFamily="34" charset="0"/>
              </a:endParaRPr>
            </a:p>
            <a:p>
              <a:pPr algn="just"/>
              <a:r>
                <a:rPr lang="en-US" altLang="zh-CN" sz="2665" kern="0" dirty="0">
                  <a:solidFill>
                    <a:schemeClr val="dk1"/>
                  </a:solidFill>
                  <a:latin typeface="+mn-lt"/>
                  <a:sym typeface="Calibri" panose="020F0502020204030204" pitchFamily="34" charset="0"/>
                </a:rPr>
                <a:t>  </a:t>
              </a:r>
              <a:r>
                <a:rPr lang="zh-CN" altLang="en-US" sz="2665" kern="0" dirty="0">
                  <a:solidFill>
                    <a:schemeClr val="dk1"/>
                  </a:solidFill>
                  <a:latin typeface="+mn-lt"/>
                  <a:sym typeface="Calibri" panose="020F0502020204030204" pitchFamily="34" charset="0"/>
                </a:rPr>
                <a:t>指人行走过程中，从一侧足跟着地起到该侧足跟再次着地时所用的时间。每一个步行周期分为两个阶段：站立相（</a:t>
              </a:r>
              <a:r>
                <a:rPr lang="en-US" altLang="en-US" sz="2665" kern="0" dirty="0">
                  <a:solidFill>
                    <a:schemeClr val="dk1"/>
                  </a:solidFill>
                  <a:latin typeface="+mn-lt"/>
                  <a:sym typeface="Calibri" panose="020F0502020204030204" pitchFamily="34" charset="0"/>
                </a:rPr>
                <a:t>stance phase</a:t>
              </a:r>
              <a:r>
                <a:rPr lang="zh-CN" altLang="en-US" sz="2665" kern="0" dirty="0">
                  <a:solidFill>
                    <a:schemeClr val="dk1"/>
                  </a:solidFill>
                  <a:latin typeface="+mn-lt"/>
                  <a:sym typeface="Calibri" panose="020F0502020204030204" pitchFamily="34" charset="0"/>
                </a:rPr>
                <a:t>）和迈步相（</a:t>
              </a:r>
              <a:r>
                <a:rPr lang="en-US" altLang="en-US" sz="2665" kern="0" dirty="0">
                  <a:solidFill>
                    <a:schemeClr val="dk1"/>
                  </a:solidFill>
                  <a:latin typeface="+mn-lt"/>
                  <a:sym typeface="Calibri" panose="020F0502020204030204" pitchFamily="34" charset="0"/>
                </a:rPr>
                <a:t>swing phase</a:t>
              </a:r>
              <a:r>
                <a:rPr lang="zh-CN" altLang="en-US" sz="2665" kern="0" dirty="0">
                  <a:solidFill>
                    <a:schemeClr val="dk1"/>
                  </a:solidFill>
                  <a:latin typeface="+mn-lt"/>
                  <a:sym typeface="Calibri" panose="020F0502020204030204" pitchFamily="34" charset="0"/>
                </a:rPr>
                <a:t>）。站立相指从足跟首次着地到足趾离地的过程，即足部与地面有接触的时期。迈步相指从足趾离地到同侧足跟再次着地的过程，即足部与地面无接触（在空中移动）肢体向前移动的时期。</a:t>
              </a:r>
              <a:endParaRPr lang="zh-CN" altLang="en-US" sz="2665"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44245" y="30480"/>
            <a:ext cx="3249930" cy="643890"/>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五、步态分析</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16373" y="1061720"/>
            <a:ext cx="10986135" cy="4121785"/>
            <a:chOff x="-594067" y="-118209"/>
            <a:chExt cx="6175789" cy="4653983"/>
          </a:xfrm>
        </p:grpSpPr>
        <p:sp>
          <p:nvSpPr>
            <p:cNvPr id="7" name="AutoShape 10"/>
            <p:cNvSpPr>
              <a:spLocks noChangeArrowheads="1"/>
            </p:cNvSpPr>
            <p:nvPr>
              <p:custDataLst>
                <p:tags r:id="rId1"/>
              </p:custDataLst>
            </p:nvPr>
          </p:nvSpPr>
          <p:spPr bwMode="auto">
            <a:xfrm>
              <a:off x="-594067" y="-118209"/>
              <a:ext cx="6175789" cy="4653983"/>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410232" y="176474"/>
              <a:ext cx="5991954" cy="37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r>
                <a:rPr lang="en-US" altLang="en-US" sz="2665" kern="0" dirty="0">
                  <a:solidFill>
                    <a:schemeClr val="dk1"/>
                  </a:solidFill>
                  <a:latin typeface="+mn-lt"/>
                  <a:sym typeface="Calibri" panose="020F0502020204030204" pitchFamily="34" charset="0"/>
                </a:rPr>
                <a:t>1</a:t>
              </a:r>
              <a:r>
                <a:rPr lang="zh-CN" altLang="en-US" sz="2665" kern="0" dirty="0">
                  <a:solidFill>
                    <a:schemeClr val="dk1"/>
                  </a:solidFill>
                  <a:latin typeface="+mn-lt"/>
                  <a:sym typeface="Calibri" panose="020F0502020204030204" pitchFamily="34" charset="0"/>
                </a:rPr>
                <a:t>、步行周期（</a:t>
              </a:r>
              <a:r>
                <a:rPr lang="en-US" altLang="en-US" sz="2665" kern="0" dirty="0">
                  <a:solidFill>
                    <a:schemeClr val="dk1"/>
                  </a:solidFill>
                  <a:latin typeface="+mn-lt"/>
                  <a:sym typeface="Calibri" panose="020F0502020204030204" pitchFamily="34" charset="0"/>
                </a:rPr>
                <a:t>gait cycle</a:t>
              </a:r>
              <a:r>
                <a:rPr lang="zh-CN" altLang="en-US" sz="2665" kern="0" dirty="0">
                  <a:solidFill>
                    <a:schemeClr val="dk1"/>
                  </a:solidFill>
                  <a:latin typeface="+mn-lt"/>
                  <a:sym typeface="Calibri" panose="020F0502020204030204" pitchFamily="34" charset="0"/>
                </a:rPr>
                <a:t>）</a:t>
              </a:r>
              <a:r>
                <a:rPr lang="en-US" altLang="en-US" sz="2665" kern="0" dirty="0">
                  <a:solidFill>
                    <a:schemeClr val="dk1"/>
                  </a:solidFill>
                  <a:latin typeface="+mn-lt"/>
                  <a:sym typeface="Calibri" panose="020F0502020204030204" pitchFamily="34" charset="0"/>
                </a:rPr>
                <a:t>  </a:t>
              </a:r>
              <a:endParaRPr lang="en-US" altLang="en-US" sz="2665" kern="0" dirty="0">
                <a:solidFill>
                  <a:schemeClr val="dk1"/>
                </a:solidFill>
                <a:latin typeface="+mn-lt"/>
                <a:sym typeface="Calibri" panose="020F0502020204030204" pitchFamily="34" charset="0"/>
              </a:endParaRPr>
            </a:p>
            <a:p>
              <a:r>
                <a:rPr lang="zh-CN" altLang="en-US" sz="2665" kern="0" dirty="0">
                  <a:solidFill>
                    <a:schemeClr val="dk1"/>
                  </a:solidFill>
                  <a:latin typeface="+mn-lt"/>
                  <a:sym typeface="Calibri" panose="020F0502020204030204" pitchFamily="34" charset="0"/>
                </a:rPr>
                <a:t>  正常步行周期中，站立相约占</a:t>
              </a:r>
              <a:r>
                <a:rPr lang="en-US" altLang="en-US" sz="2665" kern="0" dirty="0">
                  <a:solidFill>
                    <a:schemeClr val="dk1"/>
                  </a:solidFill>
                  <a:latin typeface="+mn-lt"/>
                  <a:sym typeface="Calibri" panose="020F0502020204030204" pitchFamily="34" charset="0"/>
                </a:rPr>
                <a:t>60%</a:t>
              </a:r>
              <a:r>
                <a:rPr lang="zh-CN" altLang="en-US" sz="2665" kern="0" dirty="0">
                  <a:solidFill>
                    <a:schemeClr val="dk1"/>
                  </a:solidFill>
                  <a:latin typeface="+mn-lt"/>
                  <a:sym typeface="Calibri" panose="020F0502020204030204" pitchFamily="34" charset="0"/>
                </a:rPr>
                <a:t>，迈步相约占</a:t>
              </a:r>
              <a:r>
                <a:rPr lang="en-US" altLang="en-US" sz="2665" kern="0" dirty="0">
                  <a:solidFill>
                    <a:schemeClr val="dk1"/>
                  </a:solidFill>
                  <a:latin typeface="+mn-lt"/>
                  <a:sym typeface="Calibri" panose="020F0502020204030204" pitchFamily="34" charset="0"/>
                </a:rPr>
                <a:t>40%</a:t>
              </a:r>
              <a:r>
                <a:rPr lang="zh-CN" altLang="en-US" sz="2665" kern="0" dirty="0">
                  <a:solidFill>
                    <a:schemeClr val="dk1"/>
                  </a:solidFill>
                  <a:latin typeface="+mn-lt"/>
                  <a:sym typeface="Calibri" panose="020F0502020204030204" pitchFamily="34" charset="0"/>
                </a:rPr>
                <a:t>。</a:t>
              </a:r>
              <a:endParaRPr lang="en-US" altLang="zh-CN" sz="2665" kern="0" dirty="0">
                <a:solidFill>
                  <a:schemeClr val="dk1"/>
                </a:solidFill>
                <a:latin typeface="+mn-lt"/>
                <a:sym typeface="Calibri" panose="020F0502020204030204" pitchFamily="34" charset="0"/>
              </a:endParaRPr>
            </a:p>
            <a:p>
              <a:endParaRPr lang="en-US" altLang="zh-CN" sz="2665" kern="0" dirty="0">
                <a:solidFill>
                  <a:schemeClr val="dk1"/>
                </a:solidFill>
                <a:latin typeface="+mn-lt"/>
                <a:sym typeface="Calibri" panose="020F0502020204030204" pitchFamily="34" charset="0"/>
              </a:endParaRPr>
            </a:p>
            <a:p>
              <a:r>
                <a:rPr lang="en-US" altLang="zh-CN" sz="2665" kern="0" dirty="0">
                  <a:solidFill>
                    <a:schemeClr val="dk1"/>
                  </a:solidFill>
                  <a:latin typeface="+mn-lt"/>
                  <a:sym typeface="Calibri" panose="020F0502020204030204" pitchFamily="34" charset="0"/>
                </a:rPr>
                <a:t>  </a:t>
              </a:r>
              <a:r>
                <a:rPr lang="zh-CN" altLang="en-US" sz="2665" kern="0" dirty="0">
                  <a:solidFill>
                    <a:schemeClr val="dk1"/>
                  </a:solidFill>
                  <a:latin typeface="+mn-lt"/>
                  <a:sym typeface="Calibri" panose="020F0502020204030204" pitchFamily="34" charset="0"/>
                </a:rPr>
                <a:t>双足同时触地的时段称为双支撑期，单侧下肢与地面接触的时段称为单支撑期。在单支撑期间，身体的全部重量由承重下肢支撑，其持续时间可以代表下肢的支撑能力，支撑持续时间越长，该侧下肢的稳定性越好。</a:t>
              </a:r>
              <a:endParaRPr lang="zh-CN" altLang="en-US" sz="2665"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44245" y="30480"/>
            <a:ext cx="3249930" cy="643890"/>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五、步态分析</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11293" y="1118447"/>
            <a:ext cx="10955867" cy="4309110"/>
            <a:chOff x="-594067" y="-118209"/>
            <a:chExt cx="6175908" cy="4913350"/>
          </a:xfrm>
        </p:grpSpPr>
        <p:sp>
          <p:nvSpPr>
            <p:cNvPr id="7" name="AutoShape 10"/>
            <p:cNvSpPr>
              <a:spLocks noChangeArrowheads="1"/>
            </p:cNvSpPr>
            <p:nvPr>
              <p:custDataLst>
                <p:tags r:id="rId1"/>
              </p:custDataLst>
            </p:nvPr>
          </p:nvSpPr>
          <p:spPr bwMode="auto">
            <a:xfrm>
              <a:off x="-594067" y="-118209"/>
              <a:ext cx="6175789" cy="4913350"/>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9"/>
              <a:ext cx="5956422" cy="4143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20000"/>
                </a:lnSpc>
              </a:pPr>
              <a:r>
                <a:rPr lang="zh-CN" altLang="en-US" kern="0" dirty="0">
                  <a:solidFill>
                    <a:schemeClr val="dk1"/>
                  </a:solidFill>
                  <a:latin typeface="+mn-lt"/>
                  <a:sym typeface="Calibri" panose="020F0502020204030204" pitchFamily="34" charset="0"/>
                </a:rPr>
                <a:t>  一侧下肢在步行周期中会经历首次着地、对侧足趾离地、足跟抬起、对侧下肢首次着地、足趾离地、双足邻近、胫骨与地面垂直共</a:t>
              </a:r>
              <a:r>
                <a:rPr lang="en-US" altLang="en-US" kern="0" dirty="0">
                  <a:solidFill>
                    <a:schemeClr val="dk1"/>
                  </a:solidFill>
                  <a:latin typeface="+mn-lt"/>
                  <a:sym typeface="Calibri" panose="020F0502020204030204" pitchFamily="34" charset="0"/>
                </a:rPr>
                <a:t>7</a:t>
              </a:r>
              <a:r>
                <a:rPr lang="zh-CN" altLang="en-US" kern="0" dirty="0">
                  <a:solidFill>
                    <a:schemeClr val="dk1"/>
                  </a:solidFill>
                  <a:latin typeface="+mn-lt"/>
                  <a:sym typeface="Calibri" panose="020F0502020204030204" pitchFamily="34" charset="0"/>
                </a:rPr>
                <a:t>个过程，相应的将步行周期划分为</a:t>
              </a:r>
              <a:r>
                <a:rPr lang="en-US" altLang="en-US" kern="0" dirty="0">
                  <a:solidFill>
                    <a:schemeClr val="dk1"/>
                  </a:solidFill>
                  <a:latin typeface="+mn-lt"/>
                  <a:sym typeface="Calibri" panose="020F0502020204030204" pitchFamily="34" charset="0"/>
                </a:rPr>
                <a:t>7</a:t>
              </a:r>
              <a:r>
                <a:rPr lang="zh-CN" altLang="en-US" kern="0" dirty="0">
                  <a:solidFill>
                    <a:schemeClr val="dk1"/>
                  </a:solidFill>
                  <a:latin typeface="+mn-lt"/>
                  <a:sym typeface="Calibri" panose="020F0502020204030204" pitchFamily="34" charset="0"/>
                </a:rPr>
                <a:t>个时间段，即负荷反应期、站立中期、站立末期、迈步前期、迈步初期、迈步中期、迈步末期。</a:t>
              </a:r>
              <a:endParaRPr lang="en-US" altLang="zh-CN" kern="0" dirty="0">
                <a:solidFill>
                  <a:schemeClr val="dk1"/>
                </a:solidFill>
                <a:latin typeface="+mn-lt"/>
                <a:sym typeface="Calibri" panose="020F0502020204030204" pitchFamily="34" charset="0"/>
              </a:endParaRPr>
            </a:p>
            <a:p>
              <a:pPr algn="just">
                <a:lnSpc>
                  <a:spcPct val="120000"/>
                </a:lnSpc>
              </a:pPr>
              <a:endParaRPr lang="en-US" altLang="zh-CN" kern="0" dirty="0">
                <a:solidFill>
                  <a:schemeClr val="dk1"/>
                </a:solidFill>
                <a:latin typeface="+mn-lt"/>
                <a:sym typeface="Calibri" panose="020F0502020204030204" pitchFamily="34" charset="0"/>
              </a:endParaRPr>
            </a:p>
            <a:p>
              <a:pPr algn="just">
                <a:lnSpc>
                  <a:spcPct val="120000"/>
                </a:lnSpc>
              </a:pPr>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前</a:t>
              </a:r>
              <a:r>
                <a:rPr lang="en-US" altLang="en-US" kern="0" dirty="0">
                  <a:solidFill>
                    <a:schemeClr val="dk1"/>
                  </a:solidFill>
                  <a:latin typeface="+mn-lt"/>
                  <a:sym typeface="Calibri" panose="020F0502020204030204" pitchFamily="34" charset="0"/>
                </a:rPr>
                <a:t>4</a:t>
              </a:r>
              <a:r>
                <a:rPr lang="zh-CN" altLang="en-US" kern="0" dirty="0">
                  <a:solidFill>
                    <a:schemeClr val="dk1"/>
                  </a:solidFill>
                  <a:latin typeface="+mn-lt"/>
                  <a:sym typeface="Calibri" panose="020F0502020204030204" pitchFamily="34" charset="0"/>
                </a:rPr>
                <a:t>个时间段发生在站立相，后</a:t>
              </a:r>
              <a:r>
                <a:rPr lang="en-US" altLang="en-US" kern="0" dirty="0">
                  <a:solidFill>
                    <a:schemeClr val="dk1"/>
                  </a:solidFill>
                  <a:latin typeface="+mn-lt"/>
                  <a:sym typeface="Calibri" panose="020F0502020204030204" pitchFamily="34" charset="0"/>
                </a:rPr>
                <a:t>3</a:t>
              </a:r>
              <a:r>
                <a:rPr lang="zh-CN" altLang="en-US" kern="0" dirty="0">
                  <a:solidFill>
                    <a:schemeClr val="dk1"/>
                  </a:solidFill>
                  <a:latin typeface="+mn-lt"/>
                  <a:sym typeface="Calibri" panose="020F0502020204030204" pitchFamily="34" charset="0"/>
                </a:rPr>
                <a:t>个时间段发生在迈步相。此外，由于首次着地发生于站立相的初始阶段，故也归到站立相中，则站立相共包括</a:t>
              </a:r>
              <a:r>
                <a:rPr lang="en-US" altLang="en-US" kern="0" dirty="0">
                  <a:solidFill>
                    <a:schemeClr val="dk1"/>
                  </a:solidFill>
                  <a:latin typeface="+mn-lt"/>
                  <a:sym typeface="Calibri" panose="020F0502020204030204" pitchFamily="34" charset="0"/>
                </a:rPr>
                <a:t>5</a:t>
              </a:r>
              <a:r>
                <a:rPr lang="zh-CN" altLang="en-US" kern="0" dirty="0">
                  <a:solidFill>
                    <a:schemeClr val="dk1"/>
                  </a:solidFill>
                  <a:latin typeface="+mn-lt"/>
                  <a:sym typeface="Calibri" panose="020F0502020204030204" pitchFamily="34" charset="0"/>
                </a:rPr>
                <a:t>个时期。</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44245" y="30480"/>
            <a:ext cx="3249930" cy="643890"/>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五、步态分析</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735965" y="1178560"/>
            <a:ext cx="9755505" cy="5137150"/>
            <a:chOff x="-720153" y="-338001"/>
            <a:chExt cx="6434292" cy="6848724"/>
          </a:xfrm>
        </p:grpSpPr>
        <p:sp>
          <p:nvSpPr>
            <p:cNvPr id="7" name="AutoShape 10"/>
            <p:cNvSpPr>
              <a:spLocks noChangeArrowheads="1"/>
            </p:cNvSpPr>
            <p:nvPr>
              <p:custDataLst>
                <p:tags r:id="rId1"/>
              </p:custDataLst>
            </p:nvPr>
          </p:nvSpPr>
          <p:spPr bwMode="auto">
            <a:xfrm>
              <a:off x="-720153" y="-338001"/>
              <a:ext cx="6434292" cy="6848724"/>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567285" y="175865"/>
              <a:ext cx="5845854" cy="5456968"/>
            </a:xfrm>
            <a:prstGeom prst="rect">
              <a:avLst/>
            </a:prstGeom>
            <a:solidFill>
              <a:schemeClr val="bg1"/>
            </a:solidFill>
            <a:ln w="9525">
              <a:solidFill>
                <a:schemeClr val="bg1"/>
              </a:solidFill>
              <a:miter lim="800000"/>
            </a:ln>
          </p:spPr>
          <p:txBody>
            <a:bodyPr wrap="square">
              <a:normAutofit lnSpcReduction="20000"/>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indent="504190" algn="just" eaLnBrk="1" fontAlgn="auto" hangingPunct="1">
                <a:lnSpc>
                  <a:spcPct val="15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 康复评定贯穿康复治疗的全过程，即康复治疗始于康复评定，止于康复评定。任何一个康复治疗方案的产生和确定均以康复评定结果为理论依据。当康复评定所使用的方法和结果分析正确时，康复治疗就会朝正确的方向进行，使障碍能够得到及时、合理、有针对性的治疗，从而达到及时中断障碍的发展进程、实现早期康复的目的。反之，没有规范康复评定的康复治疗是盲目的治疗，就会使康复治疗无的放矢，从而贻误康复治疗的最佳时期，甚至造成不良后果。</a:t>
              </a:r>
              <a:endParaRPr lang="zh-CN" altLang="en-US" kern="0" dirty="0">
                <a:solidFill>
                  <a:schemeClr val="dk1"/>
                </a:solidFill>
                <a:latin typeface="+mn-lt"/>
                <a:sym typeface="Calibri" panose="020F0502020204030204" pitchFamily="34" charset="0"/>
              </a:endParaRPr>
            </a:p>
          </p:txBody>
        </p:sp>
      </p:grpSp>
      <p:sp>
        <p:nvSpPr>
          <p:cNvPr id="4" name="标题 3"/>
          <p:cNvSpPr>
            <a:spLocks noGrp="1"/>
          </p:cNvSpPr>
          <p:nvPr>
            <p:ph type="title" idx="4294967295"/>
            <p:custDataLst>
              <p:tags r:id="rId3"/>
            </p:custDataLst>
          </p:nvPr>
        </p:nvSpPr>
        <p:spPr>
          <a:xfrm>
            <a:off x="815340" y="-99060"/>
            <a:ext cx="10800080" cy="960120"/>
          </a:xfrm>
        </p:spPr>
        <p:txBody>
          <a:bodyPr vert="horz" lIns="121920" tIns="60960" rIns="121920" bIns="60960" rtlCol="0" anchor="ctr">
            <a:normAutofit/>
          </a:bodyPr>
          <a:p>
            <a:pPr lvl="0" algn="l">
              <a:buClrTx/>
              <a:buSzTx/>
              <a:buFontTx/>
            </a:pPr>
            <a:r>
              <a:rPr lang="zh-CN" altLang="en-US" sz="3200">
                <a:solidFill>
                  <a:schemeClr val="tx1"/>
                </a:solidFill>
                <a:latin typeface="微软雅黑" panose="020B0503020204020204" pitchFamily="34" charset="-122"/>
                <a:ea typeface="微软雅黑" panose="020B0503020204020204" pitchFamily="34" charset="-122"/>
                <a:sym typeface="+mn-ea"/>
              </a:rPr>
              <a:t>三、康复评定在康复临床决策过程中的角色</a:t>
            </a:r>
            <a:endParaRPr lang="zh-CN" altLang="en-US" sz="3200">
              <a:solidFill>
                <a:schemeClr val="tx1"/>
              </a:solidFill>
              <a:latin typeface="微软雅黑" panose="020B0503020204020204" pitchFamily="34" charset="-122"/>
              <a:ea typeface="微软雅黑" panose="020B0503020204020204" pitchFamily="34"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custDataLst>
              <p:tags r:id="rId1"/>
            </p:custDataLst>
          </p:nvPr>
        </p:nvGraphicFramePr>
        <p:xfrm>
          <a:off x="335280" y="1268730"/>
          <a:ext cx="11572875" cy="4889500"/>
        </p:xfrm>
        <a:graphic>
          <a:graphicData uri="http://schemas.openxmlformats.org/drawingml/2006/table">
            <a:tbl>
              <a:tblPr/>
              <a:tblGrid>
                <a:gridCol w="1528445"/>
                <a:gridCol w="4149725"/>
                <a:gridCol w="5894705"/>
              </a:tblGrid>
              <a:tr h="427355">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时相</a:t>
                      </a:r>
                      <a:endParaRPr lang="zh-CN" sz="1865" kern="0" dirty="0">
                        <a:solidFill>
                          <a:schemeClr val="tx1">
                            <a:lumMod val="85000"/>
                            <a:lumOff val="15000"/>
                          </a:schemeClr>
                        </a:solidFill>
                        <a:cs typeface="宋体" panose="02010600030101010101" pitchFamily="2" charset="-122"/>
                      </a:endParaRPr>
                    </a:p>
                  </a:txBody>
                  <a:tcPr marL="73624" marR="73624" marT="0" marB="0">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分期</a:t>
                      </a:r>
                      <a:endParaRPr lang="zh-CN" sz="1865" kern="0">
                        <a:solidFill>
                          <a:schemeClr val="tx1">
                            <a:lumMod val="85000"/>
                            <a:lumOff val="15000"/>
                          </a:schemeClr>
                        </a:solidFill>
                        <a:cs typeface="宋体" panose="02010600030101010101" pitchFamily="2" charset="-122"/>
                      </a:endParaRPr>
                    </a:p>
                  </a:txBody>
                  <a:tcPr marL="73624" marR="73624"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定义</a:t>
                      </a:r>
                      <a:endParaRPr lang="zh-CN" sz="1865" kern="0">
                        <a:solidFill>
                          <a:schemeClr val="tx1">
                            <a:lumMod val="85000"/>
                            <a:lumOff val="15000"/>
                          </a:schemeClr>
                        </a:solidFill>
                        <a:cs typeface="宋体" panose="02010600030101010101" pitchFamily="2" charset="-122"/>
                      </a:endParaRPr>
                    </a:p>
                  </a:txBody>
                  <a:tcPr marL="73624" marR="73624"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556260">
                <a:tc rowSpan="5">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站立相</a:t>
                      </a:r>
                      <a:endParaRPr lang="zh-CN" sz="1865" kern="0">
                        <a:solidFill>
                          <a:schemeClr val="tx1">
                            <a:lumMod val="85000"/>
                            <a:lumOff val="15000"/>
                          </a:schemeClr>
                        </a:solidFill>
                        <a:cs typeface="宋体" panose="02010600030101010101" pitchFamily="2" charset="-122"/>
                      </a:endParaRPr>
                    </a:p>
                  </a:txBody>
                  <a:tcPr marL="73624" marR="73624" marT="0" marB="0" anchor="ctr">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首次着地</a:t>
                      </a:r>
                      <a:r>
                        <a:rPr lang="en-US" sz="1865" kern="0">
                          <a:solidFill>
                            <a:schemeClr val="tx1">
                              <a:lumMod val="85000"/>
                              <a:lumOff val="15000"/>
                            </a:schemeClr>
                          </a:solidFill>
                          <a:cs typeface="宋体" panose="02010600030101010101" pitchFamily="2" charset="-122"/>
                        </a:rPr>
                        <a:t> (initial contact)</a:t>
                      </a:r>
                      <a:endParaRPr lang="en-US" sz="1865" kern="0">
                        <a:solidFill>
                          <a:schemeClr val="tx1">
                            <a:lumMod val="85000"/>
                            <a:lumOff val="15000"/>
                          </a:schemeClr>
                        </a:solidFill>
                        <a:cs typeface="宋体" panose="02010600030101010101" pitchFamily="2" charset="-122"/>
                      </a:endParaRPr>
                    </a:p>
                  </a:txBody>
                  <a:tcPr marL="73624" marR="736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足部（足跟或足底的其他部位）接触地面的瞬间</a:t>
                      </a:r>
                      <a:endParaRPr lang="zh-CN" sz="1865" kern="0">
                        <a:solidFill>
                          <a:schemeClr val="tx1">
                            <a:lumMod val="85000"/>
                            <a:lumOff val="15000"/>
                          </a:schemeClr>
                        </a:solidFill>
                        <a:cs typeface="宋体" panose="02010600030101010101" pitchFamily="2" charset="-122"/>
                      </a:endParaRPr>
                    </a:p>
                  </a:txBody>
                  <a:tcPr marL="73624" marR="73624"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663575">
                <a:tc vMerge="1">
                  <a:tcPr>
                    <a:lnL>
                      <a:noFill/>
                    </a:ln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负荷反应期</a:t>
                      </a:r>
                      <a:r>
                        <a:rPr lang="en-US" sz="1865" kern="0">
                          <a:solidFill>
                            <a:schemeClr val="tx1">
                              <a:lumMod val="85000"/>
                              <a:lumOff val="15000"/>
                            </a:schemeClr>
                          </a:solidFill>
                          <a:cs typeface="宋体" panose="02010600030101010101" pitchFamily="2" charset="-122"/>
                        </a:rPr>
                        <a:t> (loading response)</a:t>
                      </a:r>
                      <a:endParaRPr lang="en-US" sz="1865" kern="0">
                        <a:solidFill>
                          <a:schemeClr val="tx1">
                            <a:lumMod val="85000"/>
                            <a:lumOff val="15000"/>
                          </a:schemeClr>
                        </a:solidFill>
                        <a:cs typeface="宋体" panose="02010600030101010101" pitchFamily="2" charset="-122"/>
                      </a:endParaRPr>
                    </a:p>
                  </a:txBody>
                  <a:tcPr marL="73624" marR="736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足与地面初始着地后</a:t>
                      </a:r>
                      <a:r>
                        <a:rPr lang="zh-CN" altLang="en-US" sz="1865" kern="0" dirty="0">
                          <a:solidFill>
                            <a:schemeClr val="tx1">
                              <a:lumMod val="85000"/>
                              <a:lumOff val="15000"/>
                            </a:schemeClr>
                          </a:solidFill>
                          <a:cs typeface="宋体" panose="02010600030101010101" pitchFamily="2" charset="-122"/>
                        </a:rPr>
                        <a:t>，</a:t>
                      </a:r>
                      <a:r>
                        <a:rPr lang="zh-CN" sz="1865" kern="0" dirty="0">
                          <a:solidFill>
                            <a:schemeClr val="tx1">
                              <a:lumMod val="85000"/>
                              <a:lumOff val="15000"/>
                            </a:schemeClr>
                          </a:solidFill>
                          <a:cs typeface="宋体" panose="02010600030101010101" pitchFamily="2" charset="-122"/>
                        </a:rPr>
                        <a:t>至对侧下肢离地前的一段时间</a:t>
                      </a:r>
                      <a:endParaRPr lang="zh-CN" sz="1865" kern="0" dirty="0">
                        <a:solidFill>
                          <a:schemeClr val="tx1">
                            <a:lumMod val="85000"/>
                            <a:lumOff val="15000"/>
                          </a:schemeClr>
                        </a:solidFill>
                        <a:cs typeface="宋体" panose="02010600030101010101" pitchFamily="2" charset="-122"/>
                      </a:endParaRPr>
                    </a:p>
                  </a:txBody>
                  <a:tcPr marL="73624" marR="73624"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554990">
                <a:tc vMerge="1">
                  <a:tcPr>
                    <a:lnL>
                      <a:noFill/>
                    </a:ln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站立中期</a:t>
                      </a:r>
                      <a:r>
                        <a:rPr lang="en-US" sz="1865" kern="0">
                          <a:solidFill>
                            <a:schemeClr val="tx1">
                              <a:lumMod val="85000"/>
                              <a:lumOff val="15000"/>
                            </a:schemeClr>
                          </a:solidFill>
                          <a:cs typeface="宋体" panose="02010600030101010101" pitchFamily="2" charset="-122"/>
                        </a:rPr>
                        <a:t> (mid-stance)</a:t>
                      </a:r>
                      <a:endParaRPr lang="en-US" sz="1865" kern="0">
                        <a:solidFill>
                          <a:schemeClr val="tx1">
                            <a:lumMod val="85000"/>
                            <a:lumOff val="15000"/>
                          </a:schemeClr>
                        </a:solidFill>
                        <a:cs typeface="宋体" panose="02010600030101010101" pitchFamily="2" charset="-122"/>
                      </a:endParaRPr>
                    </a:p>
                  </a:txBody>
                  <a:tcPr marL="73624" marR="736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从对侧下肢离地至身体重心位于支撑面正上方</a:t>
                      </a:r>
                      <a:endParaRPr lang="zh-CN" sz="1865" kern="0">
                        <a:solidFill>
                          <a:schemeClr val="tx1">
                            <a:lumMod val="85000"/>
                            <a:lumOff val="15000"/>
                          </a:schemeClr>
                        </a:solidFill>
                        <a:cs typeface="宋体" panose="02010600030101010101" pitchFamily="2" charset="-122"/>
                      </a:endParaRPr>
                    </a:p>
                  </a:txBody>
                  <a:tcPr marL="73624" marR="73624"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554990">
                <a:tc vMerge="1">
                  <a:tcPr>
                    <a:lnL>
                      <a:noFill/>
                    </a:ln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站立末期</a:t>
                      </a:r>
                      <a:r>
                        <a:rPr lang="en-US" sz="1865" kern="0">
                          <a:solidFill>
                            <a:schemeClr val="tx1">
                              <a:lumMod val="85000"/>
                              <a:lumOff val="15000"/>
                            </a:schemeClr>
                          </a:solidFill>
                          <a:cs typeface="宋体" panose="02010600030101010101" pitchFamily="2" charset="-122"/>
                        </a:rPr>
                        <a:t> (terminal stance)</a:t>
                      </a:r>
                      <a:endParaRPr lang="en-US" sz="1865" kern="0">
                        <a:solidFill>
                          <a:schemeClr val="tx1">
                            <a:lumMod val="85000"/>
                            <a:lumOff val="15000"/>
                          </a:schemeClr>
                        </a:solidFill>
                        <a:cs typeface="宋体" panose="02010600030101010101" pitchFamily="2" charset="-122"/>
                      </a:endParaRPr>
                    </a:p>
                  </a:txBody>
                  <a:tcPr marL="73624" marR="736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从足跟抬起至对侧足着地</a:t>
                      </a:r>
                      <a:endParaRPr lang="zh-CN" sz="1865" kern="0">
                        <a:solidFill>
                          <a:schemeClr val="tx1">
                            <a:lumMod val="85000"/>
                            <a:lumOff val="15000"/>
                          </a:schemeClr>
                        </a:solidFill>
                        <a:cs typeface="宋体" panose="02010600030101010101" pitchFamily="2" charset="-122"/>
                      </a:endParaRPr>
                    </a:p>
                  </a:txBody>
                  <a:tcPr marL="73624" marR="73624"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554990">
                <a:tc vMerge="1">
                  <a:tcPr>
                    <a:lnL>
                      <a:noFill/>
                    </a:ln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迈步前期</a:t>
                      </a:r>
                      <a:r>
                        <a:rPr lang="en-US" sz="1865" kern="0">
                          <a:solidFill>
                            <a:schemeClr val="tx1">
                              <a:lumMod val="85000"/>
                              <a:lumOff val="15000"/>
                            </a:schemeClr>
                          </a:solidFill>
                          <a:cs typeface="宋体" panose="02010600030101010101" pitchFamily="2" charset="-122"/>
                        </a:rPr>
                        <a:t> (pre-swing)</a:t>
                      </a:r>
                      <a:endParaRPr lang="en-US" sz="1865" kern="0">
                        <a:solidFill>
                          <a:schemeClr val="tx1">
                            <a:lumMod val="85000"/>
                            <a:lumOff val="15000"/>
                          </a:schemeClr>
                        </a:solidFill>
                        <a:cs typeface="宋体" panose="02010600030101010101" pitchFamily="2" charset="-122"/>
                      </a:endParaRPr>
                    </a:p>
                  </a:txBody>
                  <a:tcPr marL="73624" marR="736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从对侧下肢足部着地至同侧下肢足趾离地前</a:t>
                      </a:r>
                      <a:endParaRPr lang="zh-CN" sz="1865" kern="0">
                        <a:solidFill>
                          <a:schemeClr val="tx1">
                            <a:lumMod val="85000"/>
                            <a:lumOff val="15000"/>
                          </a:schemeClr>
                        </a:solidFill>
                        <a:cs typeface="宋体" panose="02010600030101010101" pitchFamily="2" charset="-122"/>
                      </a:endParaRPr>
                    </a:p>
                  </a:txBody>
                  <a:tcPr marL="73624" marR="73624"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554355">
                <a:tc rowSpan="3">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迈步相</a:t>
                      </a:r>
                      <a:endParaRPr lang="zh-CN" sz="1865" kern="0">
                        <a:solidFill>
                          <a:schemeClr val="tx1">
                            <a:lumMod val="85000"/>
                            <a:lumOff val="15000"/>
                          </a:schemeClr>
                        </a:solidFill>
                        <a:cs typeface="宋体" panose="02010600030101010101" pitchFamily="2" charset="-122"/>
                      </a:endParaRPr>
                    </a:p>
                  </a:txBody>
                  <a:tcPr marL="73624" marR="73624"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迈步初期</a:t>
                      </a:r>
                      <a:r>
                        <a:rPr lang="en-US" sz="1865" kern="0">
                          <a:solidFill>
                            <a:schemeClr val="tx1">
                              <a:lumMod val="85000"/>
                              <a:lumOff val="15000"/>
                            </a:schemeClr>
                          </a:solidFill>
                          <a:cs typeface="宋体" panose="02010600030101010101" pitchFamily="2" charset="-122"/>
                        </a:rPr>
                        <a:t> (initial swing)</a:t>
                      </a:r>
                      <a:endParaRPr lang="en-US" sz="1865" kern="0">
                        <a:solidFill>
                          <a:schemeClr val="tx1">
                            <a:lumMod val="85000"/>
                            <a:lumOff val="15000"/>
                          </a:schemeClr>
                        </a:solidFill>
                        <a:cs typeface="宋体" panose="02010600030101010101" pitchFamily="2" charset="-122"/>
                      </a:endParaRPr>
                    </a:p>
                  </a:txBody>
                  <a:tcPr marL="73624" marR="736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从足趾离地至摆动足位于支撑足的正对面</a:t>
                      </a:r>
                      <a:endParaRPr lang="zh-CN" sz="1865" kern="0">
                        <a:solidFill>
                          <a:schemeClr val="tx1">
                            <a:lumMod val="85000"/>
                            <a:lumOff val="15000"/>
                          </a:schemeClr>
                        </a:solidFill>
                        <a:cs typeface="宋体" panose="02010600030101010101" pitchFamily="2" charset="-122"/>
                      </a:endParaRPr>
                    </a:p>
                  </a:txBody>
                  <a:tcPr marL="73624" marR="73624"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595630">
                <a:tc vMerge="1">
                  <a:tcPr>
                    <a:lnL>
                      <a:noFill/>
                    </a:lnL>
                  </a:tcPr>
                </a:tc>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迈步中期</a:t>
                      </a:r>
                      <a:r>
                        <a:rPr lang="en-US" sz="1865" kern="0" dirty="0">
                          <a:solidFill>
                            <a:schemeClr val="tx1">
                              <a:lumMod val="85000"/>
                              <a:lumOff val="15000"/>
                            </a:schemeClr>
                          </a:solidFill>
                          <a:cs typeface="宋体" panose="02010600030101010101" pitchFamily="2" charset="-122"/>
                        </a:rPr>
                        <a:t> (mid-swing)</a:t>
                      </a:r>
                      <a:endParaRPr lang="en-US" sz="1865" kern="0" dirty="0">
                        <a:solidFill>
                          <a:schemeClr val="tx1">
                            <a:lumMod val="85000"/>
                            <a:lumOff val="15000"/>
                          </a:schemeClr>
                        </a:solidFill>
                        <a:cs typeface="宋体" panose="02010600030101010101" pitchFamily="2" charset="-122"/>
                      </a:endParaRPr>
                    </a:p>
                  </a:txBody>
                  <a:tcPr marL="73624" marR="736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从摆动足位于支撑足的正对面至摆动侧胫骨与地面垂直</a:t>
                      </a:r>
                      <a:endParaRPr lang="zh-CN" sz="1865" kern="0">
                        <a:solidFill>
                          <a:schemeClr val="tx1">
                            <a:lumMod val="85000"/>
                            <a:lumOff val="15000"/>
                          </a:schemeClr>
                        </a:solidFill>
                        <a:cs typeface="宋体" panose="02010600030101010101" pitchFamily="2" charset="-122"/>
                      </a:endParaRPr>
                    </a:p>
                  </a:txBody>
                  <a:tcPr marL="73624" marR="73624"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427355">
                <a:tc vMerge="1">
                  <a:tcPr>
                    <a:lnL>
                      <a:noFill/>
                    </a:lnL>
                    <a:lnB>
                      <a:noFill/>
                    </a:lnB>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迈步末期</a:t>
                      </a:r>
                      <a:r>
                        <a:rPr lang="en-US" sz="1865" kern="0">
                          <a:solidFill>
                            <a:schemeClr val="tx1">
                              <a:lumMod val="85000"/>
                              <a:lumOff val="15000"/>
                            </a:schemeClr>
                          </a:solidFill>
                          <a:cs typeface="宋体" panose="02010600030101010101" pitchFamily="2" charset="-122"/>
                        </a:rPr>
                        <a:t> (terminal swing)</a:t>
                      </a:r>
                      <a:endParaRPr lang="en-US" sz="1865" kern="0">
                        <a:solidFill>
                          <a:schemeClr val="tx1">
                            <a:lumMod val="85000"/>
                            <a:lumOff val="15000"/>
                          </a:schemeClr>
                        </a:solidFill>
                        <a:cs typeface="宋体" panose="02010600030101010101" pitchFamily="2" charset="-122"/>
                      </a:endParaRPr>
                    </a:p>
                  </a:txBody>
                  <a:tcPr marL="73624" marR="736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4">
                        <a:lumMod val="40000"/>
                        <a:lumOff val="60000"/>
                      </a:schemeClr>
                    </a:solidFill>
                  </a:tcPr>
                </a:tc>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从胫骨直立位至该侧足再次着地前</a:t>
                      </a:r>
                      <a:endParaRPr lang="zh-CN" sz="1865" kern="0" dirty="0">
                        <a:solidFill>
                          <a:schemeClr val="tx1">
                            <a:lumMod val="85000"/>
                            <a:lumOff val="15000"/>
                          </a:schemeClr>
                        </a:solidFill>
                        <a:cs typeface="宋体" panose="02010600030101010101" pitchFamily="2" charset="-122"/>
                      </a:endParaRPr>
                    </a:p>
                  </a:txBody>
                  <a:tcPr marL="73624" marR="73624"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chemeClr val="accent4">
                        <a:lumMod val="40000"/>
                        <a:lumOff val="60000"/>
                      </a:schemeClr>
                    </a:solidFill>
                  </a:tcPr>
                </a:tc>
              </a:tr>
            </a:tbl>
          </a:graphicData>
        </a:graphic>
      </p:graphicFrame>
      <p:sp>
        <p:nvSpPr>
          <p:cNvPr id="9" name="矩形 8"/>
          <p:cNvSpPr/>
          <p:nvPr>
            <p:custDataLst>
              <p:tags r:id="rId2"/>
            </p:custDataLst>
          </p:nvPr>
        </p:nvSpPr>
        <p:spPr>
          <a:xfrm>
            <a:off x="4655840" y="548680"/>
            <a:ext cx="259080" cy="106680"/>
          </a:xfrm>
          <a:prstGeom prst="rect">
            <a:avLst/>
          </a:prstGeom>
        </p:spPr>
        <p:txBody>
          <a:bodyPr wrap="none">
            <a:spAutoFit/>
          </a:bodyPr>
          <a:lstStyle/>
          <a:p>
            <a:r>
              <a:rPr lang="zh-CN" altLang="en-US" sz="100" b="1" dirty="0">
                <a:solidFill>
                  <a:schemeClr val="tx1"/>
                </a:solidFill>
                <a:latin typeface="+mn-lt"/>
              </a:rPr>
              <a:t>步行周期分期</a:t>
            </a:r>
            <a:endParaRPr lang="zh-CN" altLang="en-US" sz="100" b="1" dirty="0">
              <a:solidFill>
                <a:schemeClr val="tx1"/>
              </a:solidFill>
              <a:latin typeface="+mn-lt"/>
            </a:endParaRPr>
          </a:p>
        </p:txBody>
      </p:sp>
      <p:sp>
        <p:nvSpPr>
          <p:cNvPr id="5" name="标题 4"/>
          <p:cNvSpPr>
            <a:spLocks noGrp="1"/>
          </p:cNvSpPr>
          <p:nvPr>
            <p:custDataLst>
              <p:tags r:id="rId3"/>
            </p:custDataLst>
          </p:nvPr>
        </p:nvSpPr>
        <p:spPr>
          <a:xfrm>
            <a:off x="944245" y="30480"/>
            <a:ext cx="3249930" cy="643890"/>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五、步态分析</a:t>
            </a:r>
            <a:endParaRPr lang="zh-CN" altLang="en-US" sz="3200">
              <a:sym typeface="+mn-ea"/>
            </a:endParaRPr>
          </a:p>
        </p:txBody>
      </p:sp>
    </p:spTree>
    <p:custDataLst>
      <p:tags r:id="rId4"/>
    </p:custData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29075" y="1053677"/>
            <a:ext cx="10972164" cy="5549900"/>
            <a:chOff x="-645967" y="-312842"/>
            <a:chExt cx="6285892" cy="6443527"/>
          </a:xfrm>
        </p:grpSpPr>
        <p:sp>
          <p:nvSpPr>
            <p:cNvPr id="7" name="AutoShape 10"/>
            <p:cNvSpPr>
              <a:spLocks noChangeArrowheads="1"/>
            </p:cNvSpPr>
            <p:nvPr>
              <p:custDataLst>
                <p:tags r:id="rId1"/>
              </p:custDataLst>
            </p:nvPr>
          </p:nvSpPr>
          <p:spPr bwMode="auto">
            <a:xfrm>
              <a:off x="-645967" y="-312842"/>
              <a:ext cx="6285892" cy="5864052"/>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431332" y="176689"/>
              <a:ext cx="6013052" cy="5953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10000"/>
                </a:lnSpc>
                <a:buNone/>
              </a:pPr>
              <a:r>
                <a:rPr lang="en-US" altLang="en-US"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、步长（</a:t>
              </a:r>
              <a:r>
                <a:rPr lang="en-US" altLang="en-US" kern="0" dirty="0">
                  <a:solidFill>
                    <a:schemeClr val="dk1"/>
                  </a:solidFill>
                  <a:latin typeface="+mn-lt"/>
                  <a:sym typeface="Calibri" panose="020F0502020204030204" pitchFamily="34" charset="0"/>
                </a:rPr>
                <a:t>step length</a:t>
              </a:r>
              <a:r>
                <a:rPr lang="zh-CN" altLang="en-US" kern="0" dirty="0">
                  <a:solidFill>
                    <a:schemeClr val="dk1"/>
                  </a:solidFill>
                  <a:latin typeface="+mn-lt"/>
                  <a:sym typeface="Calibri" panose="020F0502020204030204" pitchFamily="34" charset="0"/>
                </a:rPr>
                <a:t>）</a:t>
              </a:r>
              <a:endParaRPr lang="en-US" altLang="zh-CN" kern="0" dirty="0">
                <a:solidFill>
                  <a:schemeClr val="dk1"/>
                </a:solidFill>
                <a:latin typeface="+mn-lt"/>
                <a:sym typeface="Calibri" panose="020F0502020204030204" pitchFamily="34" charset="0"/>
              </a:endParaRPr>
            </a:p>
            <a:p>
              <a:pPr algn="just">
                <a:lnSpc>
                  <a:spcPct val="110000"/>
                </a:lnSpc>
              </a:pPr>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指双足初始着地之间的纵向直线距离，如左足在前即为左步长，右足亦然。步长是反映步态对称性的指标之一。</a:t>
              </a:r>
              <a:endParaRPr lang="zh-CN" altLang="en-US" kern="0" dirty="0">
                <a:solidFill>
                  <a:schemeClr val="dk1"/>
                </a:solidFill>
                <a:latin typeface="+mn-lt"/>
                <a:sym typeface="Calibri" panose="020F0502020204030204" pitchFamily="34" charset="0"/>
              </a:endParaRPr>
            </a:p>
            <a:p>
              <a:pPr algn="just">
                <a:lnSpc>
                  <a:spcPct val="110000"/>
                </a:lnSpc>
                <a:buNone/>
              </a:pPr>
              <a:r>
                <a:rPr lang="en-US" altLang="en-US" kern="0" dirty="0">
                  <a:solidFill>
                    <a:schemeClr val="dk1"/>
                  </a:solidFill>
                  <a:latin typeface="+mn-lt"/>
                  <a:sym typeface="Calibri" panose="020F0502020204030204" pitchFamily="34" charset="0"/>
                </a:rPr>
                <a:t>3</a:t>
              </a:r>
              <a:r>
                <a:rPr lang="zh-CN" altLang="en-US" kern="0" dirty="0">
                  <a:solidFill>
                    <a:schemeClr val="dk1"/>
                  </a:solidFill>
                  <a:latin typeface="+mn-lt"/>
                  <a:sym typeface="Calibri" panose="020F0502020204030204" pitchFamily="34" charset="0"/>
                </a:rPr>
                <a:t>、跨步长（</a:t>
              </a:r>
              <a:r>
                <a:rPr lang="en-US" altLang="en-US" kern="0" dirty="0">
                  <a:solidFill>
                    <a:schemeClr val="dk1"/>
                  </a:solidFill>
                  <a:latin typeface="+mn-lt"/>
                  <a:sym typeface="Calibri" panose="020F0502020204030204" pitchFamily="34" charset="0"/>
                </a:rPr>
                <a:t>stride </a:t>
              </a:r>
              <a:r>
                <a:rPr lang="en-US" altLang="en-US" kern="0" dirty="0">
                  <a:solidFill>
                    <a:schemeClr val="dk1"/>
                  </a:solidFill>
                  <a:latin typeface="微软雅黑" panose="020B0503020204020204" pitchFamily="34" charset="-122"/>
                  <a:ea typeface="微软雅黑" panose="020B0503020204020204" pitchFamily="34" charset="-122"/>
                  <a:sym typeface="Calibri" panose="020F0502020204030204" pitchFamily="34" charset="0"/>
                </a:rPr>
                <a:t>length</a:t>
              </a:r>
              <a:r>
                <a:rPr lang="zh-CN" altLang="en-US" kern="0" dirty="0">
                  <a:solidFill>
                    <a:schemeClr val="dk1"/>
                  </a:solidFill>
                  <a:latin typeface="+mn-lt"/>
                  <a:sym typeface="Calibri" panose="020F0502020204030204" pitchFamily="34" charset="0"/>
                </a:rPr>
                <a:t>）</a:t>
              </a:r>
              <a:endParaRPr lang="en-US" altLang="zh-CN" kern="0" dirty="0">
                <a:solidFill>
                  <a:schemeClr val="dk1"/>
                </a:solidFill>
                <a:latin typeface="+mn-lt"/>
                <a:sym typeface="Calibri" panose="020F0502020204030204" pitchFamily="34" charset="0"/>
              </a:endParaRPr>
            </a:p>
            <a:p>
              <a:pPr algn="just">
                <a:lnSpc>
                  <a:spcPct val="110000"/>
                </a:lnSpc>
              </a:pPr>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指同一侧足连续两次初始着地之间的纵向直线距离，其与一个步行周期是相对应的。一个跨步长包含左、右两个步长。</a:t>
              </a:r>
              <a:endParaRPr lang="zh-CN" altLang="en-US" kern="0" dirty="0">
                <a:solidFill>
                  <a:schemeClr val="dk1"/>
                </a:solidFill>
                <a:latin typeface="+mn-lt"/>
                <a:sym typeface="Calibri" panose="020F0502020204030204" pitchFamily="34" charset="0"/>
              </a:endParaRPr>
            </a:p>
            <a:p>
              <a:pPr algn="just">
                <a:lnSpc>
                  <a:spcPct val="110000"/>
                </a:lnSpc>
                <a:buNone/>
              </a:pPr>
              <a:r>
                <a:rPr lang="en-US" altLang="en-US" kern="0" dirty="0">
                  <a:solidFill>
                    <a:schemeClr val="dk1"/>
                  </a:solidFill>
                  <a:latin typeface="+mn-lt"/>
                  <a:sym typeface="Calibri" panose="020F0502020204030204" pitchFamily="34" charset="0"/>
                </a:rPr>
                <a:t>4</a:t>
              </a:r>
              <a:r>
                <a:rPr lang="zh-CN" altLang="en-US" kern="0" dirty="0">
                  <a:solidFill>
                    <a:schemeClr val="dk1"/>
                  </a:solidFill>
                  <a:latin typeface="+mn-lt"/>
                  <a:sym typeface="Calibri" panose="020F0502020204030204" pitchFamily="34" charset="0"/>
                </a:rPr>
                <a:t>、步宽（</a:t>
              </a:r>
              <a:r>
                <a:rPr lang="en-US" altLang="en-US" kern="0" dirty="0">
                  <a:solidFill>
                    <a:schemeClr val="dk1"/>
                  </a:solidFill>
                  <a:latin typeface="+mn-lt"/>
                  <a:sym typeface="Calibri" panose="020F0502020204030204" pitchFamily="34" charset="0"/>
                </a:rPr>
                <a:t>stride width</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  </a:t>
              </a:r>
              <a:endParaRPr lang="en-US" altLang="zh-CN" kern="0" dirty="0">
                <a:solidFill>
                  <a:schemeClr val="dk1"/>
                </a:solidFill>
                <a:latin typeface="+mn-lt"/>
                <a:sym typeface="Calibri" panose="020F0502020204030204" pitchFamily="34" charset="0"/>
              </a:endParaRPr>
            </a:p>
            <a:p>
              <a:pPr algn="just">
                <a:lnSpc>
                  <a:spcPct val="110000"/>
                </a:lnSpc>
              </a:pPr>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指两脚之间的横向距离，通常测量双足跟后部中点，有时也以踝关节中心为测量点。步宽反映步态的稳定性，步宽越宽，步行的稳定性越好。</a:t>
              </a:r>
              <a:endParaRPr lang="zh-CN" altLang="en-US" kern="0" dirty="0">
                <a:solidFill>
                  <a:schemeClr val="dk1"/>
                </a:solidFill>
                <a:latin typeface="+mn-lt"/>
                <a:sym typeface="Calibri" panose="020F0502020204030204" pitchFamily="34" charset="0"/>
              </a:endParaRPr>
            </a:p>
            <a:p>
              <a:pPr algn="just">
                <a:lnSpc>
                  <a:spcPct val="110000"/>
                </a:lnSpc>
                <a:buNone/>
              </a:pPr>
              <a:r>
                <a:rPr lang="en-US" altLang="en-US" kern="0" dirty="0">
                  <a:solidFill>
                    <a:schemeClr val="dk1"/>
                  </a:solidFill>
                  <a:latin typeface="+mn-lt"/>
                  <a:sym typeface="Calibri" panose="020F0502020204030204" pitchFamily="34" charset="0"/>
                </a:rPr>
                <a:t>5</a:t>
              </a:r>
              <a:r>
                <a:rPr lang="zh-CN" altLang="en-US" kern="0" dirty="0">
                  <a:solidFill>
                    <a:schemeClr val="dk1"/>
                  </a:solidFill>
                  <a:latin typeface="+mn-lt"/>
                  <a:sym typeface="Calibri" panose="020F0502020204030204" pitchFamily="34" charset="0"/>
                </a:rPr>
                <a:t>、足偏角（</a:t>
              </a:r>
              <a:r>
                <a:rPr lang="en-US" altLang="en-US" kern="0" dirty="0">
                  <a:solidFill>
                    <a:schemeClr val="dk1"/>
                  </a:solidFill>
                  <a:latin typeface="+mn-lt"/>
                  <a:sym typeface="Calibri" panose="020F0502020204030204" pitchFamily="34" charset="0"/>
                </a:rPr>
                <a:t>toe out</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指前进方向与足中心线之间的夹角。</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44245" y="30480"/>
            <a:ext cx="3249930" cy="643890"/>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五、步态分析</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47065" y="1052195"/>
            <a:ext cx="10927080" cy="4806950"/>
            <a:chOff x="-594067" y="-118209"/>
            <a:chExt cx="6175908" cy="6576234"/>
          </a:xfrm>
        </p:grpSpPr>
        <p:sp>
          <p:nvSpPr>
            <p:cNvPr id="7" name="AutoShape 10"/>
            <p:cNvSpPr>
              <a:spLocks noChangeArrowheads="1"/>
            </p:cNvSpPr>
            <p:nvPr>
              <p:custDataLst>
                <p:tags r:id="rId1"/>
              </p:custDataLst>
            </p:nvPr>
          </p:nvSpPr>
          <p:spPr bwMode="auto">
            <a:xfrm>
              <a:off x="-594067" y="-118209"/>
              <a:ext cx="6175908" cy="6576234"/>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406723" y="176288"/>
              <a:ext cx="5988564" cy="5869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lnSpcReduction="10000"/>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50000"/>
                </a:lnSpc>
                <a:buNone/>
              </a:pPr>
              <a:r>
                <a:rPr lang="en-US" altLang="en-US" kern="0" dirty="0">
                  <a:solidFill>
                    <a:schemeClr val="dk1"/>
                  </a:solidFill>
                  <a:latin typeface="+mn-lt"/>
                  <a:sym typeface="Calibri" panose="020F0502020204030204" pitchFamily="34" charset="0"/>
                </a:rPr>
                <a:t>6</a:t>
              </a:r>
              <a:r>
                <a:rPr lang="zh-CN" altLang="en-US" kern="0" dirty="0">
                  <a:solidFill>
                    <a:schemeClr val="dk1"/>
                  </a:solidFill>
                  <a:latin typeface="+mn-lt"/>
                  <a:sym typeface="Calibri" panose="020F0502020204030204" pitchFamily="34" charset="0"/>
                </a:rPr>
                <a:t>、步频（</a:t>
              </a:r>
              <a:r>
                <a:rPr lang="en-US" altLang="en-US" kern="0" dirty="0">
                  <a:solidFill>
                    <a:schemeClr val="dk1"/>
                  </a:solidFill>
                  <a:latin typeface="+mn-lt"/>
                  <a:sym typeface="Calibri" panose="020F0502020204030204" pitchFamily="34" charset="0"/>
                </a:rPr>
                <a:t>cadence</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  </a:t>
              </a:r>
              <a:endParaRPr lang="en-US" altLang="en-US" kern="0" dirty="0">
                <a:solidFill>
                  <a:schemeClr val="dk1"/>
                </a:solidFill>
                <a:latin typeface="+mn-lt"/>
                <a:sym typeface="Calibri" panose="020F0502020204030204" pitchFamily="34" charset="0"/>
              </a:endParaRPr>
            </a:p>
            <a:p>
              <a:pPr algn="just">
                <a:lnSpc>
                  <a:spcPct val="150000"/>
                </a:lnSpc>
              </a:pPr>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是单位时间内行走的步数，常用步数</a:t>
              </a:r>
              <a:r>
                <a:rPr lang="en-US" altLang="en-US" kern="0" dirty="0">
                  <a:solidFill>
                    <a:schemeClr val="dk1"/>
                  </a:solidFill>
                  <a:latin typeface="+mn-lt"/>
                  <a:sym typeface="Calibri" panose="020F0502020204030204" pitchFamily="34" charset="0"/>
                </a:rPr>
                <a:t>/min</a:t>
              </a:r>
              <a:r>
                <a:rPr lang="zh-CN" altLang="en-US" kern="0" dirty="0">
                  <a:solidFill>
                    <a:schemeClr val="dk1"/>
                  </a:solidFill>
                  <a:latin typeface="+mn-lt"/>
                  <a:sym typeface="Calibri" panose="020F0502020204030204" pitchFamily="34" charset="0"/>
                </a:rPr>
                <a:t>来表示。正常人平均步频约为</a:t>
              </a:r>
              <a:r>
                <a:rPr lang="en-US" altLang="en-US" kern="0" dirty="0">
                  <a:solidFill>
                    <a:schemeClr val="dk1"/>
                  </a:solidFill>
                  <a:latin typeface="+mn-lt"/>
                  <a:sym typeface="Calibri" panose="020F0502020204030204" pitchFamily="34" charset="0"/>
                </a:rPr>
                <a:t>95-125</a:t>
              </a:r>
              <a:r>
                <a:rPr lang="zh-CN" altLang="en-US" kern="0" dirty="0">
                  <a:solidFill>
                    <a:schemeClr val="dk1"/>
                  </a:solidFill>
                  <a:latin typeface="+mn-lt"/>
                  <a:sym typeface="Calibri" panose="020F0502020204030204" pitchFamily="34" charset="0"/>
                </a:rPr>
                <a:t>步</a:t>
              </a:r>
              <a:r>
                <a:rPr lang="en-US" altLang="en-US" kern="0" dirty="0">
                  <a:solidFill>
                    <a:schemeClr val="dk1"/>
                  </a:solidFill>
                  <a:latin typeface="+mn-lt"/>
                  <a:sym typeface="Calibri" panose="020F0502020204030204" pitchFamily="34" charset="0"/>
                </a:rPr>
                <a:t>/min</a:t>
              </a:r>
              <a:r>
                <a:rPr lang="zh-CN" altLang="en-US" kern="0" dirty="0">
                  <a:solidFill>
                    <a:schemeClr val="dk1"/>
                  </a:solidFill>
                  <a:latin typeface="+mn-lt"/>
                  <a:sym typeface="Calibri" panose="020F0502020204030204" pitchFamily="34" charset="0"/>
                </a:rPr>
                <a:t>。步行周期</a:t>
              </a:r>
              <a:r>
                <a:rPr lang="en-US" altLang="en-US" kern="0" dirty="0">
                  <a:solidFill>
                    <a:schemeClr val="dk1"/>
                  </a:solidFill>
                  <a:latin typeface="+mn-lt"/>
                  <a:sym typeface="Calibri" panose="020F0502020204030204" pitchFamily="34" charset="0"/>
                </a:rPr>
                <a:t>(s)=120/</a:t>
              </a:r>
              <a:r>
                <a:rPr lang="zh-CN" altLang="en-US" kern="0" dirty="0">
                  <a:solidFill>
                    <a:schemeClr val="dk1"/>
                  </a:solidFill>
                  <a:latin typeface="+mn-lt"/>
                  <a:sym typeface="Calibri" panose="020F0502020204030204" pitchFamily="34" charset="0"/>
                </a:rPr>
                <a:t>步频</a:t>
              </a:r>
              <a:r>
                <a:rPr lang="en-US" altLang="en-US"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步数</a:t>
              </a:r>
              <a:r>
                <a:rPr lang="en-US" altLang="en-US" kern="0" dirty="0">
                  <a:solidFill>
                    <a:schemeClr val="dk1"/>
                  </a:solidFill>
                  <a:latin typeface="+mn-lt"/>
                  <a:sym typeface="Calibri" panose="020F0502020204030204" pitchFamily="34" charset="0"/>
                </a:rPr>
                <a:t>/min)</a:t>
              </a:r>
              <a:r>
                <a:rPr lang="zh-CN" altLang="en-US" kern="0" dirty="0">
                  <a:solidFill>
                    <a:schemeClr val="dk1"/>
                  </a:solidFill>
                  <a:latin typeface="+mn-lt"/>
                  <a:sym typeface="Calibri" panose="020F0502020204030204" pitchFamily="34" charset="0"/>
                </a:rPr>
                <a:t>。</a:t>
              </a:r>
              <a:endParaRPr lang="en-US" altLang="zh-CN" kern="0" dirty="0">
                <a:solidFill>
                  <a:schemeClr val="dk1"/>
                </a:solidFill>
                <a:latin typeface="+mn-lt"/>
                <a:sym typeface="Calibri" panose="020F0502020204030204" pitchFamily="34" charset="0"/>
              </a:endParaRPr>
            </a:p>
            <a:p>
              <a:pPr algn="just">
                <a:lnSpc>
                  <a:spcPct val="150000"/>
                </a:lnSpc>
              </a:pPr>
              <a:endParaRPr lang="zh-CN" altLang="en-US" kern="0" dirty="0">
                <a:solidFill>
                  <a:schemeClr val="dk1"/>
                </a:solidFill>
                <a:latin typeface="+mn-lt"/>
                <a:sym typeface="Calibri" panose="020F0502020204030204" pitchFamily="34" charset="0"/>
              </a:endParaRPr>
            </a:p>
            <a:p>
              <a:pPr algn="just">
                <a:lnSpc>
                  <a:spcPct val="150000"/>
                </a:lnSpc>
                <a:buNone/>
              </a:pPr>
              <a:r>
                <a:rPr lang="en-US" altLang="en-US" kern="0" dirty="0">
                  <a:solidFill>
                    <a:schemeClr val="dk1"/>
                  </a:solidFill>
                  <a:latin typeface="+mn-lt"/>
                  <a:sym typeface="Calibri" panose="020F0502020204030204" pitchFamily="34" charset="0"/>
                </a:rPr>
                <a:t>7</a:t>
              </a:r>
              <a:r>
                <a:rPr lang="zh-CN" altLang="en-US" kern="0" dirty="0">
                  <a:solidFill>
                    <a:schemeClr val="dk1"/>
                  </a:solidFill>
                  <a:latin typeface="+mn-lt"/>
                  <a:sym typeface="Calibri" panose="020F0502020204030204" pitchFamily="34" charset="0"/>
                </a:rPr>
                <a:t>、步速（</a:t>
              </a:r>
              <a:r>
                <a:rPr lang="en-US" altLang="en-US" kern="0" dirty="0">
                  <a:solidFill>
                    <a:schemeClr val="dk1"/>
                  </a:solidFill>
                  <a:latin typeface="+mn-lt"/>
                  <a:sym typeface="Calibri" panose="020F0502020204030204" pitchFamily="34" charset="0"/>
                </a:rPr>
                <a:t>speed</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  </a:t>
              </a:r>
              <a:endParaRPr lang="en-US" altLang="zh-CN" kern="0" dirty="0">
                <a:solidFill>
                  <a:schemeClr val="dk1"/>
                </a:solidFill>
                <a:latin typeface="+mn-lt"/>
                <a:sym typeface="Calibri" panose="020F0502020204030204" pitchFamily="34" charset="0"/>
              </a:endParaRPr>
            </a:p>
            <a:p>
              <a:pPr algn="just">
                <a:lnSpc>
                  <a:spcPct val="150000"/>
                </a:lnSpc>
              </a:pPr>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指单位时间内行走的距离，常用</a:t>
              </a:r>
              <a:r>
                <a:rPr lang="en-US" altLang="en-US" kern="0" dirty="0">
                  <a:solidFill>
                    <a:schemeClr val="dk1"/>
                  </a:solidFill>
                  <a:latin typeface="+mn-lt"/>
                  <a:sym typeface="Calibri" panose="020F0502020204030204" pitchFamily="34" charset="0"/>
                </a:rPr>
                <a:t>m/s</a:t>
              </a:r>
              <a:r>
                <a:rPr lang="zh-CN" altLang="en-US" kern="0" dirty="0">
                  <a:solidFill>
                    <a:schemeClr val="dk1"/>
                  </a:solidFill>
                  <a:latin typeface="+mn-lt"/>
                  <a:sym typeface="Calibri" panose="020F0502020204030204" pitchFamily="34" charset="0"/>
                </a:rPr>
                <a:t>表示。正常人平均步速约为</a:t>
              </a:r>
              <a:r>
                <a:rPr lang="en-US" altLang="en-US" kern="0" dirty="0">
                  <a:solidFill>
                    <a:schemeClr val="dk1"/>
                  </a:solidFill>
                  <a:latin typeface="+mn-lt"/>
                  <a:sym typeface="Calibri" panose="020F0502020204030204" pitchFamily="34" charset="0"/>
                </a:rPr>
                <a:t>1.2m/s</a:t>
              </a:r>
              <a:r>
                <a:rPr lang="zh-CN" altLang="en-US" kern="0" dirty="0">
                  <a:solidFill>
                    <a:schemeClr val="dk1"/>
                  </a:solidFill>
                  <a:latin typeface="+mn-lt"/>
                  <a:sym typeface="Calibri" panose="020F0502020204030204" pitchFamily="34" charset="0"/>
                </a:rPr>
                <a:t>。步速</a:t>
              </a:r>
              <a:r>
                <a:rPr lang="en-US" altLang="en-US" kern="0" dirty="0">
                  <a:solidFill>
                    <a:schemeClr val="dk1"/>
                  </a:solidFill>
                  <a:latin typeface="+mn-lt"/>
                  <a:sym typeface="Calibri" panose="020F0502020204030204" pitchFamily="34" charset="0"/>
                </a:rPr>
                <a:t>(m/s)=</a:t>
              </a:r>
              <a:r>
                <a:rPr lang="zh-CN" altLang="en-US" kern="0" dirty="0">
                  <a:solidFill>
                    <a:schemeClr val="dk1"/>
                  </a:solidFill>
                  <a:latin typeface="+mn-lt"/>
                  <a:sym typeface="Calibri" panose="020F0502020204030204" pitchFamily="34" charset="0"/>
                </a:rPr>
                <a:t>跨步长</a:t>
              </a:r>
              <a:r>
                <a:rPr lang="en-US" altLang="en-US" kern="0" dirty="0">
                  <a:solidFill>
                    <a:schemeClr val="dk1"/>
                  </a:solidFill>
                  <a:latin typeface="+mn-lt"/>
                  <a:sym typeface="Calibri" panose="020F0502020204030204" pitchFamily="34" charset="0"/>
                </a:rPr>
                <a:t>(m)</a:t>
              </a:r>
              <a:r>
                <a:rPr lang="en-US" altLang="zh-CN"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步频</a:t>
              </a:r>
              <a:r>
                <a:rPr lang="en-US" altLang="en-US"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步数</a:t>
              </a:r>
              <a:r>
                <a:rPr lang="en-US" altLang="en-US" kern="0" dirty="0">
                  <a:solidFill>
                    <a:schemeClr val="dk1"/>
                  </a:solidFill>
                  <a:latin typeface="+mn-lt"/>
                  <a:sym typeface="Calibri" panose="020F0502020204030204" pitchFamily="34" charset="0"/>
                </a:rPr>
                <a:t>/min)/120</a:t>
              </a:r>
              <a:r>
                <a:rPr lang="zh-CN" altLang="en-US" kern="0" dirty="0">
                  <a:solidFill>
                    <a:schemeClr val="dk1"/>
                  </a:solidFill>
                  <a:latin typeface="+mn-lt"/>
                  <a:sym typeface="Calibri" panose="020F0502020204030204" pitchFamily="34" charset="0"/>
                </a:rPr>
                <a:t>。</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44245" y="30480"/>
            <a:ext cx="3249930" cy="643890"/>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五、步态分析</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29075" y="1111251"/>
            <a:ext cx="10954384" cy="4917440"/>
            <a:chOff x="-645967" y="-245999"/>
            <a:chExt cx="6275706" cy="5709232"/>
          </a:xfrm>
        </p:grpSpPr>
        <p:sp>
          <p:nvSpPr>
            <p:cNvPr id="7" name="AutoShape 10"/>
            <p:cNvSpPr>
              <a:spLocks noChangeArrowheads="1"/>
            </p:cNvSpPr>
            <p:nvPr>
              <p:custDataLst>
                <p:tags r:id="rId1"/>
              </p:custDataLst>
            </p:nvPr>
          </p:nvSpPr>
          <p:spPr bwMode="auto">
            <a:xfrm>
              <a:off x="-645967" y="-245999"/>
              <a:ext cx="6275706" cy="5349456"/>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443"/>
              <a:ext cx="5746031" cy="5286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buNone/>
              </a:pPr>
              <a:r>
                <a:rPr lang="zh-CN" altLang="en-US" kern="0" dirty="0">
                  <a:solidFill>
                    <a:schemeClr val="dk1"/>
                  </a:solidFill>
                  <a:latin typeface="+mn-lt"/>
                  <a:sym typeface="Calibri" panose="020F0502020204030204" pitchFamily="34" charset="0"/>
                </a:rPr>
                <a:t>（二）步态分析方法</a:t>
              </a:r>
              <a:endParaRPr lang="zh-CN" altLang="en-US" kern="0" dirty="0">
                <a:solidFill>
                  <a:schemeClr val="dk1"/>
                </a:solidFill>
                <a:latin typeface="+mn-lt"/>
                <a:sym typeface="Calibri" panose="020F0502020204030204" pitchFamily="34" charset="0"/>
              </a:endParaRPr>
            </a:p>
            <a:p>
              <a:pPr algn="just"/>
              <a:r>
                <a:rPr lang="en-US" altLang="en-US" kern="0" dirty="0">
                  <a:solidFill>
                    <a:schemeClr val="dk1"/>
                  </a:solidFill>
                  <a:latin typeface="+mn-lt"/>
                  <a:sym typeface="Calibri" panose="020F0502020204030204" pitchFamily="34" charset="0"/>
                </a:rPr>
                <a:t>1</a:t>
              </a:r>
              <a:r>
                <a:rPr lang="zh-CN" altLang="en-US" kern="0" dirty="0">
                  <a:solidFill>
                    <a:schemeClr val="dk1"/>
                  </a:solidFill>
                  <a:latin typeface="+mn-lt"/>
                  <a:sym typeface="Calibri" panose="020F0502020204030204" pitchFamily="34" charset="0"/>
                </a:rPr>
                <a:t>、定性分析</a:t>
              </a:r>
              <a:r>
                <a:rPr lang="en-US" altLang="en-US" kern="0" dirty="0">
                  <a:solidFill>
                    <a:schemeClr val="dk1"/>
                  </a:solidFill>
                  <a:latin typeface="+mn-lt"/>
                  <a:sym typeface="Calibri" panose="020F0502020204030204" pitchFamily="34" charset="0"/>
                </a:rPr>
                <a:t>  </a:t>
              </a:r>
              <a:endParaRPr lang="en-US" altLang="en-US" kern="0" dirty="0">
                <a:solidFill>
                  <a:schemeClr val="dk1"/>
                </a:solidFill>
                <a:latin typeface="+mn-lt"/>
                <a:sym typeface="Calibri" panose="020F0502020204030204" pitchFamily="34" charset="0"/>
              </a:endParaRPr>
            </a:p>
            <a:p>
              <a:pPr algn="just"/>
              <a:r>
                <a:rPr lang="zh-CN" altLang="en-US" kern="0" dirty="0">
                  <a:solidFill>
                    <a:schemeClr val="dk1"/>
                  </a:solidFill>
                  <a:latin typeface="+mn-lt"/>
                  <a:sym typeface="Calibri" panose="020F0502020204030204" pitchFamily="34" charset="0"/>
                </a:rPr>
                <a:t>  对研究对象进行“质”的分析，通常采用目测法获得评定资料，并对评定结果进行归类分析，通过与正常步态相比，大致判断患者步态是否存在异常以及存在哪些异常。</a:t>
              </a:r>
              <a:endParaRPr lang="en-US" altLang="zh-CN" kern="0" dirty="0">
                <a:solidFill>
                  <a:schemeClr val="dk1"/>
                </a:solidFill>
                <a:latin typeface="+mn-lt"/>
                <a:sym typeface="Calibri" panose="020F0502020204030204" pitchFamily="34" charset="0"/>
              </a:endParaRPr>
            </a:p>
            <a:p>
              <a:pPr algn="just"/>
              <a:endParaRPr lang="zh-CN" altLang="en-US" kern="0" dirty="0">
                <a:solidFill>
                  <a:schemeClr val="dk1"/>
                </a:solidFill>
                <a:latin typeface="+mn-lt"/>
                <a:sym typeface="Calibri" panose="020F0502020204030204" pitchFamily="34" charset="0"/>
              </a:endParaRPr>
            </a:p>
            <a:p>
              <a:pPr algn="just"/>
              <a:r>
                <a:rPr lang="en-US" altLang="en-US"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观察分析可分两步进行。首先总体观察步行情况，包括步行速度、流畅性、重心分布、上肢摆动等；然后再按照不同关节动作的先后次序进行分析，通常先从足部开始，然后自下而上（足、膝、髋、骨盆、躯干等）依次进行。</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44245" y="30480"/>
            <a:ext cx="3249930" cy="643890"/>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五、步态分析</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57860" y="1126067"/>
            <a:ext cx="10873105" cy="4834255"/>
            <a:chOff x="-594067" y="-118209"/>
            <a:chExt cx="6176028" cy="5519426"/>
          </a:xfrm>
        </p:grpSpPr>
        <p:sp>
          <p:nvSpPr>
            <p:cNvPr id="7" name="AutoShape 10"/>
            <p:cNvSpPr>
              <a:spLocks noChangeArrowheads="1"/>
            </p:cNvSpPr>
            <p:nvPr>
              <p:custDataLst>
                <p:tags r:id="rId1"/>
              </p:custDataLst>
            </p:nvPr>
          </p:nvSpPr>
          <p:spPr bwMode="auto">
            <a:xfrm>
              <a:off x="-594067" y="-118209"/>
              <a:ext cx="6176028" cy="4438450"/>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409" y="176866"/>
              <a:ext cx="5956370" cy="5224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10000"/>
                </a:lnSpc>
                <a:buNone/>
              </a:pPr>
              <a:r>
                <a:rPr lang="en-US" altLang="en-US"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、半定量分析</a:t>
              </a:r>
              <a:r>
                <a:rPr lang="en-US" altLang="en-US" kern="0" dirty="0">
                  <a:solidFill>
                    <a:schemeClr val="dk1"/>
                  </a:solidFill>
                  <a:latin typeface="+mn-lt"/>
                  <a:sym typeface="Calibri" panose="020F0502020204030204" pitchFamily="34" charset="0"/>
                </a:rPr>
                <a:t>  </a:t>
              </a:r>
              <a:endParaRPr lang="en-US" altLang="en-US" kern="0" dirty="0">
                <a:solidFill>
                  <a:schemeClr val="dk1"/>
                </a:solidFill>
                <a:latin typeface="+mn-lt"/>
                <a:sym typeface="Calibri" panose="020F0502020204030204" pitchFamily="34" charset="0"/>
              </a:endParaRPr>
            </a:p>
            <a:p>
              <a:pPr algn="just">
                <a:lnSpc>
                  <a:spcPct val="110000"/>
                </a:lnSpc>
              </a:pPr>
              <a:r>
                <a:rPr lang="zh-CN" altLang="en-US" kern="0" dirty="0">
                  <a:solidFill>
                    <a:schemeClr val="dk1"/>
                  </a:solidFill>
                  <a:latin typeface="+mn-lt"/>
                  <a:sym typeface="Calibri" panose="020F0502020204030204" pitchFamily="34" charset="0"/>
                </a:rPr>
                <a:t>  是将定性分析评定中所描述的内容分等级进行量化，通常采用量表评定法。临床步态分析常用的量表：</a:t>
              </a:r>
              <a:endParaRPr lang="en-US" altLang="zh-CN" kern="0" dirty="0">
                <a:solidFill>
                  <a:schemeClr val="dk1"/>
                </a:solidFill>
                <a:latin typeface="+mn-lt"/>
                <a:sym typeface="Calibri" panose="020F0502020204030204" pitchFamily="34" charset="0"/>
              </a:endParaRPr>
            </a:p>
            <a:p>
              <a:pPr algn="just">
                <a:lnSpc>
                  <a:spcPct val="110000"/>
                </a:lnSpc>
              </a:pPr>
              <a:endParaRPr lang="zh-CN" altLang="en-US" kern="0" dirty="0">
                <a:solidFill>
                  <a:schemeClr val="dk1"/>
                </a:solidFill>
                <a:latin typeface="+mn-lt"/>
                <a:sym typeface="Calibri" panose="020F0502020204030204" pitchFamily="34" charset="0"/>
              </a:endParaRPr>
            </a:p>
            <a:p>
              <a:pPr algn="just">
                <a:lnSpc>
                  <a:spcPct val="110000"/>
                </a:lnSpc>
              </a:pPr>
              <a:r>
                <a:rPr lang="zh-CN" altLang="en-US" kern="0" dirty="0">
                  <a:solidFill>
                    <a:schemeClr val="dk1"/>
                  </a:solidFill>
                  <a:latin typeface="+mn-lt"/>
                  <a:sym typeface="Calibri" panose="020F0502020204030204" pitchFamily="34" charset="0"/>
                </a:rPr>
                <a:t>①威斯康星步态量表（</a:t>
              </a:r>
              <a:r>
                <a:rPr lang="en-US" altLang="en-US" kern="0" dirty="0">
                  <a:solidFill>
                    <a:schemeClr val="dk1"/>
                  </a:solidFill>
                  <a:latin typeface="+mn-lt"/>
                  <a:sym typeface="Calibri" panose="020F0502020204030204" pitchFamily="34" charset="0"/>
                </a:rPr>
                <a:t>Wisconsin gait scale， WGS</a:t>
              </a:r>
              <a:r>
                <a:rPr lang="zh-CN" altLang="en-US" kern="0" dirty="0">
                  <a:solidFill>
                    <a:schemeClr val="dk1"/>
                  </a:solidFill>
                  <a:latin typeface="+mn-lt"/>
                  <a:sym typeface="Calibri" panose="020F0502020204030204" pitchFamily="34" charset="0"/>
                </a:rPr>
                <a:t>）：</a:t>
              </a:r>
              <a:endParaRPr lang="en-US" altLang="zh-CN" kern="0" dirty="0">
                <a:solidFill>
                  <a:schemeClr val="dk1"/>
                </a:solidFill>
                <a:latin typeface="+mn-lt"/>
                <a:sym typeface="Calibri" panose="020F0502020204030204" pitchFamily="34" charset="0"/>
              </a:endParaRPr>
            </a:p>
            <a:p>
              <a:pPr algn="just">
                <a:lnSpc>
                  <a:spcPct val="110000"/>
                </a:lnSpc>
              </a:pPr>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该量表用于评定脑卒中后偏瘫所致的步态异常，主要观察患侧下肢在站立相、足趾离地、迈步相及足跟着地时的动作表现，得分越高，表明步态异常越严重。该量表具有良好的信、效度，值得在偏瘫康复中推广使用。 </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44245" y="30480"/>
            <a:ext cx="3249930" cy="643890"/>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五、步态分析</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01980" y="1117600"/>
            <a:ext cx="10993120" cy="4895759"/>
            <a:chOff x="-594067" y="-118209"/>
            <a:chExt cx="6175908" cy="5581442"/>
          </a:xfrm>
        </p:grpSpPr>
        <p:sp>
          <p:nvSpPr>
            <p:cNvPr id="7" name="AutoShape 10"/>
            <p:cNvSpPr>
              <a:spLocks noChangeArrowheads="1"/>
            </p:cNvSpPr>
            <p:nvPr>
              <p:custDataLst>
                <p:tags r:id="rId1"/>
              </p:custDataLst>
            </p:nvPr>
          </p:nvSpPr>
          <p:spPr bwMode="auto">
            <a:xfrm>
              <a:off x="-594067" y="-118209"/>
              <a:ext cx="6175908" cy="5476575"/>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9"/>
              <a:ext cx="5956422" cy="5286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10000"/>
                </a:lnSpc>
                <a:buNone/>
              </a:pPr>
              <a:r>
                <a:rPr lang="zh-CN" altLang="en-US" kern="0" dirty="0">
                  <a:solidFill>
                    <a:schemeClr val="dk1"/>
                  </a:solidFill>
                  <a:latin typeface="+mn-lt"/>
                  <a:sym typeface="Calibri" panose="020F0502020204030204" pitchFamily="34" charset="0"/>
                </a:rPr>
                <a:t>②计时起立</a:t>
              </a:r>
              <a:r>
                <a:rPr lang="en-US" altLang="en-US"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行走测验（</a:t>
              </a:r>
              <a:r>
                <a:rPr lang="en-US" altLang="en-US" kern="0" dirty="0">
                  <a:solidFill>
                    <a:schemeClr val="dk1"/>
                  </a:solidFill>
                  <a:latin typeface="+mn-lt"/>
                  <a:sym typeface="Calibri" panose="020F0502020204030204" pitchFamily="34" charset="0"/>
                </a:rPr>
                <a:t>time up &amp; go test， TUG</a:t>
              </a:r>
              <a:r>
                <a:rPr lang="zh-CN" altLang="en-US" kern="0" dirty="0">
                  <a:solidFill>
                    <a:schemeClr val="dk1"/>
                  </a:solidFill>
                  <a:latin typeface="+mn-lt"/>
                  <a:sym typeface="Calibri" panose="020F0502020204030204" pitchFamily="34" charset="0"/>
                </a:rPr>
                <a:t>）：</a:t>
              </a:r>
              <a:endParaRPr lang="en-US" altLang="zh-CN" kern="0" dirty="0">
                <a:solidFill>
                  <a:schemeClr val="dk1"/>
                </a:solidFill>
                <a:latin typeface="+mn-lt"/>
                <a:sym typeface="Calibri" panose="020F0502020204030204" pitchFamily="34" charset="0"/>
              </a:endParaRPr>
            </a:p>
            <a:p>
              <a:pPr algn="just">
                <a:lnSpc>
                  <a:spcPct val="110000"/>
                </a:lnSpc>
              </a:pPr>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该测验是基本的功能性移动的测量方法。测试方法：被试从坐位站立，行走</a:t>
              </a:r>
              <a:r>
                <a:rPr lang="en-US" altLang="en-US" kern="0" dirty="0">
                  <a:solidFill>
                    <a:schemeClr val="dk1"/>
                  </a:solidFill>
                  <a:latin typeface="+mn-lt"/>
                  <a:sym typeface="Calibri" panose="020F0502020204030204" pitchFamily="34" charset="0"/>
                </a:rPr>
                <a:t>3</a:t>
              </a:r>
              <a:r>
                <a:rPr lang="zh-CN" altLang="en-US" kern="0" dirty="0">
                  <a:solidFill>
                    <a:schemeClr val="dk1"/>
                  </a:solidFill>
                  <a:latin typeface="+mn-lt"/>
                  <a:sym typeface="Calibri" panose="020F0502020204030204" pitchFamily="34" charset="0"/>
                </a:rPr>
                <a:t>米，转身回来再走到椅子前方，然后坐下，记录全程所用时间（</a:t>
              </a:r>
              <a:r>
                <a:rPr lang="en-US" altLang="en-US" kern="0" dirty="0">
                  <a:solidFill>
                    <a:schemeClr val="dk1"/>
                  </a:solidFill>
                  <a:latin typeface="+mn-lt"/>
                  <a:sym typeface="Calibri" panose="020F0502020204030204" pitchFamily="34" charset="0"/>
                </a:rPr>
                <a:t>S</a:t>
              </a:r>
              <a:r>
                <a:rPr lang="zh-CN" altLang="en-US" kern="0" dirty="0">
                  <a:solidFill>
                    <a:schemeClr val="dk1"/>
                  </a:solidFill>
                  <a:latin typeface="+mn-lt"/>
                  <a:sym typeface="Calibri" panose="020F0502020204030204" pitchFamily="34" charset="0"/>
                </a:rPr>
                <a:t>）。测试时被试可以使用平日所用的助行器（如手杖）。正常人完成该测验的时间是</a:t>
              </a:r>
              <a:r>
                <a:rPr lang="en-US" altLang="en-US" kern="0" dirty="0">
                  <a:solidFill>
                    <a:schemeClr val="dk1"/>
                  </a:solidFill>
                  <a:latin typeface="+mn-lt"/>
                  <a:sym typeface="Calibri" panose="020F0502020204030204" pitchFamily="34" charset="0"/>
                </a:rPr>
                <a:t>7-10s</a:t>
              </a:r>
              <a:r>
                <a:rPr lang="zh-CN" altLang="en-US" kern="0" dirty="0">
                  <a:solidFill>
                    <a:schemeClr val="dk1"/>
                  </a:solidFill>
                  <a:latin typeface="+mn-lt"/>
                  <a:sym typeface="Calibri" panose="020F0502020204030204" pitchFamily="34" charset="0"/>
                </a:rPr>
                <a:t>。大于</a:t>
              </a:r>
              <a:r>
                <a:rPr lang="en-US" altLang="en-US" kern="0" dirty="0">
                  <a:solidFill>
                    <a:schemeClr val="dk1"/>
                  </a:solidFill>
                  <a:latin typeface="+mn-lt"/>
                  <a:sym typeface="Calibri" panose="020F0502020204030204" pitchFamily="34" charset="0"/>
                </a:rPr>
                <a:t>14s</a:t>
              </a:r>
              <a:r>
                <a:rPr lang="zh-CN" altLang="en-US" kern="0" dirty="0">
                  <a:solidFill>
                    <a:schemeClr val="dk1"/>
                  </a:solidFill>
                  <a:latin typeface="+mn-lt"/>
                  <a:sym typeface="Calibri" panose="020F0502020204030204" pitchFamily="34" charset="0"/>
                </a:rPr>
                <a:t>提示生活在社区的老年人存在跌倒风险，大于</a:t>
              </a:r>
              <a:r>
                <a:rPr lang="en-US" altLang="en-US" kern="0" dirty="0">
                  <a:solidFill>
                    <a:schemeClr val="dk1"/>
                  </a:solidFill>
                  <a:latin typeface="+mn-lt"/>
                  <a:sym typeface="Calibri" panose="020F0502020204030204" pitchFamily="34" charset="0"/>
                </a:rPr>
                <a:t>20s</a:t>
              </a:r>
              <a:r>
                <a:rPr lang="zh-CN" altLang="en-US" kern="0" dirty="0">
                  <a:solidFill>
                    <a:schemeClr val="dk1"/>
                  </a:solidFill>
                  <a:latin typeface="+mn-lt"/>
                  <a:sym typeface="Calibri" panose="020F0502020204030204" pitchFamily="34" charset="0"/>
                </a:rPr>
                <a:t>提示存在移动障碍。</a:t>
              </a:r>
              <a:r>
                <a:rPr lang="en-US" altLang="en-US" kern="0" dirty="0">
                  <a:solidFill>
                    <a:schemeClr val="dk1"/>
                  </a:solidFill>
                  <a:latin typeface="+mn-lt"/>
                  <a:sym typeface="Calibri" panose="020F0502020204030204" pitchFamily="34" charset="0"/>
                </a:rPr>
                <a:t>TUG</a:t>
              </a:r>
              <a:r>
                <a:rPr lang="zh-CN" altLang="en-US" kern="0" dirty="0">
                  <a:solidFill>
                    <a:schemeClr val="dk1"/>
                  </a:solidFill>
                  <a:latin typeface="+mn-lt"/>
                  <a:sym typeface="Calibri" panose="020F0502020204030204" pitchFamily="34" charset="0"/>
                </a:rPr>
                <a:t>可以作为筛查工具使用。</a:t>
              </a:r>
              <a:endParaRPr lang="en-US" altLang="zh-CN" kern="0" dirty="0">
                <a:solidFill>
                  <a:schemeClr val="dk1"/>
                </a:solidFill>
                <a:latin typeface="+mn-lt"/>
                <a:sym typeface="Calibri" panose="020F0502020204030204" pitchFamily="34" charset="0"/>
              </a:endParaRPr>
            </a:p>
            <a:p>
              <a:pPr algn="just">
                <a:lnSpc>
                  <a:spcPct val="110000"/>
                </a:lnSpc>
              </a:pPr>
              <a:endParaRPr lang="en-US" altLang="zh-CN" kern="0" dirty="0">
                <a:solidFill>
                  <a:schemeClr val="dk1"/>
                </a:solidFill>
                <a:latin typeface="+mn-lt"/>
                <a:sym typeface="Calibri" panose="020F0502020204030204" pitchFamily="34" charset="0"/>
              </a:endParaRPr>
            </a:p>
            <a:p>
              <a:pPr algn="just">
                <a:lnSpc>
                  <a:spcPct val="110000"/>
                </a:lnSpc>
                <a:buNone/>
              </a:pPr>
              <a:r>
                <a:rPr lang="en-US" altLang="zh-CN"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、定量分析</a:t>
              </a:r>
              <a:r>
                <a:rPr lang="en-US" altLang="en-US" kern="0" dirty="0">
                  <a:solidFill>
                    <a:schemeClr val="dk1"/>
                  </a:solidFill>
                  <a:latin typeface="+mn-lt"/>
                  <a:sym typeface="Calibri" panose="020F0502020204030204" pitchFamily="34" charset="0"/>
                </a:rPr>
                <a:t>  </a:t>
              </a:r>
              <a:endParaRPr lang="en-US" altLang="en-US" kern="0" dirty="0">
                <a:solidFill>
                  <a:schemeClr val="dk1"/>
                </a:solidFill>
                <a:latin typeface="+mn-lt"/>
                <a:sym typeface="Calibri" panose="020F0502020204030204" pitchFamily="34" charset="0"/>
              </a:endParaRPr>
            </a:p>
            <a:p>
              <a:pPr algn="just">
                <a:lnSpc>
                  <a:spcPct val="110000"/>
                </a:lnSpc>
              </a:pPr>
              <a:r>
                <a:rPr lang="zh-CN" altLang="en-US" kern="0" dirty="0">
                  <a:solidFill>
                    <a:schemeClr val="dk1"/>
                  </a:solidFill>
                  <a:latin typeface="+mn-lt"/>
                  <a:sym typeface="Calibri" panose="020F0502020204030204" pitchFamily="34" charset="0"/>
                </a:rPr>
                <a:t>  是借助专用设备对步态进行运动学和动力学分析。</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44245" y="30480"/>
            <a:ext cx="3249930" cy="643890"/>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五、步态分析</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23147" y="1105747"/>
            <a:ext cx="10998200" cy="4879975"/>
            <a:chOff x="-594067" y="-118209"/>
            <a:chExt cx="6175908" cy="5601266"/>
          </a:xfrm>
        </p:grpSpPr>
        <p:sp>
          <p:nvSpPr>
            <p:cNvPr id="7" name="AutoShape 10"/>
            <p:cNvSpPr>
              <a:spLocks noChangeArrowheads="1"/>
            </p:cNvSpPr>
            <p:nvPr>
              <p:custDataLst>
                <p:tags r:id="rId1"/>
              </p:custDataLst>
            </p:nvPr>
          </p:nvSpPr>
          <p:spPr bwMode="auto">
            <a:xfrm>
              <a:off x="-594067" y="-118209"/>
              <a:ext cx="6175908" cy="5601266"/>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9"/>
              <a:ext cx="5956422" cy="5191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10000"/>
                </a:lnSpc>
                <a:buNone/>
              </a:pPr>
              <a:r>
                <a:rPr lang="zh-CN" altLang="en-US" kern="0" dirty="0">
                  <a:solidFill>
                    <a:schemeClr val="dk1"/>
                  </a:solidFill>
                  <a:latin typeface="+mn-lt"/>
                  <a:sym typeface="Calibri" panose="020F0502020204030204" pitchFamily="34" charset="0"/>
                </a:rPr>
                <a:t>（三）常见异常步态 </a:t>
              </a:r>
              <a:endParaRPr lang="en-US" altLang="zh-CN" kern="0" dirty="0">
                <a:solidFill>
                  <a:schemeClr val="dk1"/>
                </a:solidFill>
                <a:latin typeface="+mn-lt"/>
                <a:sym typeface="Calibri" panose="020F0502020204030204" pitchFamily="34" charset="0"/>
              </a:endParaRPr>
            </a:p>
            <a:p>
              <a:pPr algn="just">
                <a:lnSpc>
                  <a:spcPct val="110000"/>
                </a:lnSpc>
                <a:buNone/>
              </a:pPr>
              <a:r>
                <a:rPr lang="en-US" altLang="en-US" kern="0" dirty="0">
                  <a:solidFill>
                    <a:schemeClr val="dk1"/>
                  </a:solidFill>
                  <a:latin typeface="+mn-lt"/>
                  <a:sym typeface="Calibri" panose="020F0502020204030204" pitchFamily="34" charset="0"/>
                </a:rPr>
                <a:t>1</a:t>
              </a:r>
              <a:r>
                <a:rPr lang="zh-CN" altLang="en-US" kern="0" dirty="0">
                  <a:solidFill>
                    <a:schemeClr val="dk1"/>
                  </a:solidFill>
                  <a:latin typeface="+mn-lt"/>
                  <a:sym typeface="Calibri" panose="020F0502020204030204" pitchFamily="34" charset="0"/>
                </a:rPr>
                <a:t>、偏瘫步态（</a:t>
              </a:r>
              <a:r>
                <a:rPr lang="en-US" altLang="en-US" kern="0" dirty="0">
                  <a:solidFill>
                    <a:schemeClr val="dk1"/>
                  </a:solidFill>
                  <a:latin typeface="+mn-lt"/>
                  <a:sym typeface="Calibri" panose="020F0502020204030204" pitchFamily="34" charset="0"/>
                </a:rPr>
                <a:t>hemiplegic gait</a:t>
              </a:r>
              <a:r>
                <a:rPr lang="zh-CN" altLang="en-US" kern="0" dirty="0">
                  <a:solidFill>
                    <a:schemeClr val="dk1"/>
                  </a:solidFill>
                  <a:latin typeface="+mn-lt"/>
                  <a:sym typeface="Calibri" panose="020F0502020204030204" pitchFamily="34" charset="0"/>
                </a:rPr>
                <a:t>）</a:t>
              </a:r>
              <a:endParaRPr lang="en-US" altLang="zh-CN" kern="0" dirty="0">
                <a:solidFill>
                  <a:schemeClr val="dk1"/>
                </a:solidFill>
                <a:latin typeface="+mn-lt"/>
                <a:sym typeface="Calibri" panose="020F0502020204030204" pitchFamily="34" charset="0"/>
              </a:endParaRPr>
            </a:p>
            <a:p>
              <a:pPr algn="just">
                <a:lnSpc>
                  <a:spcPct val="110000"/>
                </a:lnSpc>
              </a:pPr>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是由于脑卒中、脑外伤等疾病所致中枢神经系统损伤引起肌张力和运动控制变化所导致的步态异常。</a:t>
              </a:r>
              <a:endParaRPr lang="en-US" altLang="zh-CN" kern="0" dirty="0">
                <a:solidFill>
                  <a:schemeClr val="dk1"/>
                </a:solidFill>
                <a:latin typeface="+mn-lt"/>
                <a:sym typeface="Calibri" panose="020F0502020204030204" pitchFamily="34" charset="0"/>
              </a:endParaRPr>
            </a:p>
            <a:p>
              <a:pPr algn="just">
                <a:lnSpc>
                  <a:spcPct val="110000"/>
                </a:lnSpc>
              </a:pPr>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常表现为偏瘫侧上肢摆动时肩、肘、腕关节及手指屈曲、内收；下肢髋关节伸展、内收、内旋，膝关节伸展，踝关节跖屈、内翻；为了使偏瘫侧下肢向前迈步，患侧肩关节下沉，骨盆代偿性抬高，髋关节外展、外旋，患侧下肢经外侧画一个半圆弧以代替正常的足趾廓清动作，故又称画圈步态。此外，偏瘫患者的步态特征还包括首次着地方式异常、患侧站立相时间较健侧缩短、步速减慢等。</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44245" y="30480"/>
            <a:ext cx="3249930" cy="643890"/>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五、步态分析</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54567" y="1080347"/>
            <a:ext cx="11051540" cy="5011553"/>
            <a:chOff x="-594067" y="-118209"/>
            <a:chExt cx="6175908" cy="5676792"/>
          </a:xfrm>
        </p:grpSpPr>
        <p:sp>
          <p:nvSpPr>
            <p:cNvPr id="7" name="AutoShape 10"/>
            <p:cNvSpPr>
              <a:spLocks noChangeArrowheads="1"/>
            </p:cNvSpPr>
            <p:nvPr>
              <p:custDataLst>
                <p:tags r:id="rId1"/>
              </p:custDataLst>
            </p:nvPr>
          </p:nvSpPr>
          <p:spPr bwMode="auto">
            <a:xfrm>
              <a:off x="-594067" y="-118209"/>
              <a:ext cx="6175908" cy="5630607"/>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9"/>
              <a:ext cx="5956422" cy="5381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buNone/>
              </a:pPr>
              <a:r>
                <a:rPr lang="zh-CN" altLang="en-US" sz="2665" kern="0" dirty="0">
                  <a:solidFill>
                    <a:schemeClr val="dk1"/>
                  </a:solidFill>
                  <a:latin typeface="+mn-lt"/>
                  <a:sym typeface="Calibri" panose="020F0502020204030204" pitchFamily="34" charset="0"/>
                </a:rPr>
                <a:t>（三）常见异常步态 </a:t>
              </a:r>
              <a:endParaRPr lang="en-US" altLang="zh-CN" sz="2665" kern="0" dirty="0">
                <a:solidFill>
                  <a:schemeClr val="dk1"/>
                </a:solidFill>
                <a:latin typeface="+mn-lt"/>
                <a:sym typeface="Calibri" panose="020F0502020204030204" pitchFamily="34" charset="0"/>
              </a:endParaRPr>
            </a:p>
            <a:p>
              <a:pPr algn="just">
                <a:buNone/>
              </a:pPr>
              <a:r>
                <a:rPr lang="en-US" altLang="en-US" sz="2665" kern="0" dirty="0">
                  <a:solidFill>
                    <a:schemeClr val="dk1"/>
                  </a:solidFill>
                  <a:latin typeface="+mn-lt"/>
                  <a:sym typeface="Calibri" panose="020F0502020204030204" pitchFamily="34" charset="0"/>
                </a:rPr>
                <a:t>2</a:t>
              </a:r>
              <a:r>
                <a:rPr lang="zh-CN" altLang="en-US" sz="2665" kern="0" dirty="0">
                  <a:solidFill>
                    <a:schemeClr val="dk1"/>
                  </a:solidFill>
                  <a:latin typeface="+mn-lt"/>
                  <a:sym typeface="Calibri" panose="020F0502020204030204" pitchFamily="34" charset="0"/>
                </a:rPr>
                <a:t>、剪刀步态（</a:t>
              </a:r>
              <a:r>
                <a:rPr lang="en-US" altLang="en-US" sz="2665" kern="0" dirty="0">
                  <a:solidFill>
                    <a:schemeClr val="dk1"/>
                  </a:solidFill>
                  <a:latin typeface="+mn-lt"/>
                  <a:sym typeface="Calibri" panose="020F0502020204030204" pitchFamily="34" charset="0"/>
                </a:rPr>
                <a:t>scissors gait</a:t>
              </a:r>
              <a:r>
                <a:rPr lang="zh-CN" altLang="en-US" sz="2665" kern="0" dirty="0">
                  <a:solidFill>
                    <a:schemeClr val="dk1"/>
                  </a:solidFill>
                  <a:latin typeface="+mn-lt"/>
                  <a:sym typeface="Calibri" panose="020F0502020204030204" pitchFamily="34" charset="0"/>
                </a:rPr>
                <a:t>）</a:t>
              </a:r>
              <a:r>
                <a:rPr lang="en-US" altLang="en-US" sz="2665" kern="0" dirty="0">
                  <a:solidFill>
                    <a:schemeClr val="dk1"/>
                  </a:solidFill>
                  <a:latin typeface="+mn-lt"/>
                  <a:sym typeface="Calibri" panose="020F0502020204030204" pitchFamily="34" charset="0"/>
                </a:rPr>
                <a:t>  </a:t>
              </a:r>
              <a:endParaRPr lang="en-US" altLang="en-US" sz="2665" kern="0" dirty="0">
                <a:solidFill>
                  <a:schemeClr val="dk1"/>
                </a:solidFill>
                <a:latin typeface="+mn-lt"/>
                <a:sym typeface="Calibri" panose="020F0502020204030204" pitchFamily="34" charset="0"/>
              </a:endParaRPr>
            </a:p>
            <a:p>
              <a:pPr algn="just"/>
              <a:r>
                <a:rPr lang="en-US" altLang="zh-CN" sz="2665" kern="0" dirty="0">
                  <a:solidFill>
                    <a:schemeClr val="dk1"/>
                  </a:solidFill>
                  <a:latin typeface="+mn-lt"/>
                  <a:sym typeface="Calibri" panose="020F0502020204030204" pitchFamily="34" charset="0"/>
                </a:rPr>
                <a:t>  </a:t>
              </a:r>
              <a:r>
                <a:rPr lang="zh-CN" altLang="en-US" sz="2665" kern="0" dirty="0">
                  <a:solidFill>
                    <a:schemeClr val="dk1"/>
                  </a:solidFill>
                  <a:latin typeface="+mn-lt"/>
                  <a:sym typeface="Calibri" panose="020F0502020204030204" pitchFamily="34" charset="0"/>
                </a:rPr>
                <a:t>常见于痉挛型脑瘫患儿。患儿行走时骨盆前倾，由于髋关节内收肌群张力增高，行走时摆动侧下肢向前内侧迈出，双膝内侧常相互摩擦碰撞，足尖着地，呈剪刀步或交叉步，交叉严重时行走困难。</a:t>
              </a:r>
              <a:endParaRPr lang="en-US" altLang="zh-CN" sz="2665" kern="0" dirty="0">
                <a:solidFill>
                  <a:schemeClr val="dk1"/>
                </a:solidFill>
                <a:latin typeface="+mn-lt"/>
                <a:sym typeface="Calibri" panose="020F0502020204030204" pitchFamily="34" charset="0"/>
              </a:endParaRPr>
            </a:p>
            <a:p>
              <a:pPr algn="just"/>
              <a:endParaRPr lang="zh-CN" altLang="en-US" sz="2665" kern="0" dirty="0">
                <a:solidFill>
                  <a:schemeClr val="dk1"/>
                </a:solidFill>
                <a:latin typeface="+mn-lt"/>
                <a:sym typeface="Calibri" panose="020F0502020204030204" pitchFamily="34" charset="0"/>
              </a:endParaRPr>
            </a:p>
            <a:p>
              <a:pPr algn="just">
                <a:buNone/>
              </a:pPr>
              <a:r>
                <a:rPr lang="en-US" altLang="en-US" sz="2665" kern="0" dirty="0">
                  <a:solidFill>
                    <a:schemeClr val="dk1"/>
                  </a:solidFill>
                  <a:latin typeface="+mn-lt"/>
                  <a:sym typeface="Calibri" panose="020F0502020204030204" pitchFamily="34" charset="0"/>
                </a:rPr>
                <a:t>3</a:t>
              </a:r>
              <a:r>
                <a:rPr lang="zh-CN" altLang="en-US" sz="2665" kern="0" dirty="0">
                  <a:solidFill>
                    <a:schemeClr val="dk1"/>
                  </a:solidFill>
                  <a:latin typeface="+mn-lt"/>
                  <a:sym typeface="Calibri" panose="020F0502020204030204" pitchFamily="34" charset="0"/>
                </a:rPr>
                <a:t>、胫前肌无力步态</a:t>
              </a:r>
              <a:r>
                <a:rPr lang="en-US" altLang="en-US" sz="2665" kern="0" dirty="0">
                  <a:solidFill>
                    <a:schemeClr val="dk1"/>
                  </a:solidFill>
                  <a:latin typeface="+mn-lt"/>
                  <a:sym typeface="Calibri" panose="020F0502020204030204" pitchFamily="34" charset="0"/>
                </a:rPr>
                <a:t>  </a:t>
              </a:r>
              <a:endParaRPr lang="en-US" altLang="en-US" sz="2665" kern="0" dirty="0">
                <a:solidFill>
                  <a:schemeClr val="dk1"/>
                </a:solidFill>
                <a:latin typeface="+mn-lt"/>
                <a:sym typeface="Calibri" panose="020F0502020204030204" pitchFamily="34" charset="0"/>
              </a:endParaRPr>
            </a:p>
            <a:p>
              <a:pPr algn="just"/>
              <a:r>
                <a:rPr lang="en-US" altLang="zh-CN" sz="2665" kern="0" dirty="0">
                  <a:solidFill>
                    <a:schemeClr val="dk1"/>
                  </a:solidFill>
                  <a:latin typeface="+mn-lt"/>
                  <a:sym typeface="Calibri" panose="020F0502020204030204" pitchFamily="34" charset="0"/>
                </a:rPr>
                <a:t>  </a:t>
              </a:r>
              <a:r>
                <a:rPr lang="zh-CN" altLang="en-US" sz="2665" kern="0" dirty="0">
                  <a:solidFill>
                    <a:schemeClr val="dk1"/>
                  </a:solidFill>
                  <a:latin typeface="+mn-lt"/>
                  <a:sym typeface="Calibri" panose="020F0502020204030204" pitchFamily="34" charset="0"/>
                </a:rPr>
                <a:t>因胫前肌无力致足下垂，患者为使足尖抬离地面向前迈步，需将患侧下肢过度抬高（过度屈曲髋、膝关节），犹如跨越门槛，故又称为跨阈步态（</a:t>
              </a:r>
              <a:r>
                <a:rPr lang="en-US" altLang="en-US" sz="2665" kern="0" dirty="0" err="1">
                  <a:solidFill>
                    <a:schemeClr val="dk1"/>
                  </a:solidFill>
                  <a:latin typeface="+mn-lt"/>
                  <a:sym typeface="Calibri" panose="020F0502020204030204" pitchFamily="34" charset="0"/>
                </a:rPr>
                <a:t>steppage</a:t>
              </a:r>
              <a:r>
                <a:rPr lang="en-US" altLang="en-US" sz="2665" kern="0" dirty="0">
                  <a:solidFill>
                    <a:schemeClr val="dk1"/>
                  </a:solidFill>
                  <a:latin typeface="+mn-lt"/>
                  <a:sym typeface="Calibri" panose="020F0502020204030204" pitchFamily="34" charset="0"/>
                </a:rPr>
                <a:t> gait</a:t>
              </a:r>
              <a:r>
                <a:rPr lang="zh-CN" altLang="en-US" sz="2665" kern="0" dirty="0">
                  <a:solidFill>
                    <a:schemeClr val="dk1"/>
                  </a:solidFill>
                  <a:latin typeface="+mn-lt"/>
                  <a:sym typeface="Calibri" panose="020F0502020204030204" pitchFamily="34" charset="0"/>
                </a:rPr>
                <a:t>）。常见于腓总神经麻痹患者。</a:t>
              </a:r>
              <a:endParaRPr lang="zh-CN" altLang="en-US" sz="2665"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44245" y="30480"/>
            <a:ext cx="3249930" cy="643890"/>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五、步态分析</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29285" y="1054100"/>
            <a:ext cx="10907395" cy="4290060"/>
            <a:chOff x="-594067" y="-118209"/>
            <a:chExt cx="6175908" cy="6576234"/>
          </a:xfrm>
        </p:grpSpPr>
        <p:sp>
          <p:nvSpPr>
            <p:cNvPr id="7" name="AutoShape 10"/>
            <p:cNvSpPr>
              <a:spLocks noChangeArrowheads="1"/>
            </p:cNvSpPr>
            <p:nvPr>
              <p:custDataLst>
                <p:tags r:id="rId1"/>
              </p:custDataLst>
            </p:nvPr>
          </p:nvSpPr>
          <p:spPr bwMode="auto">
            <a:xfrm>
              <a:off x="-594067" y="-118209"/>
              <a:ext cx="6175908" cy="6576234"/>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744" y="176729"/>
              <a:ext cx="5956585" cy="5929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lnSpcReduction="20000"/>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20000"/>
                </a:lnSpc>
                <a:buNone/>
              </a:pPr>
              <a:r>
                <a:rPr lang="zh-CN" altLang="en-US" sz="2665" kern="0" dirty="0">
                  <a:solidFill>
                    <a:schemeClr val="dk1"/>
                  </a:solidFill>
                  <a:latin typeface="+mn-lt"/>
                  <a:sym typeface="Calibri" panose="020F0502020204030204" pitchFamily="34" charset="0"/>
                </a:rPr>
                <a:t>（一）定义</a:t>
              </a:r>
              <a:endParaRPr lang="zh-CN" altLang="en-US" sz="2665" kern="0" dirty="0">
                <a:solidFill>
                  <a:schemeClr val="dk1"/>
                </a:solidFill>
                <a:latin typeface="+mn-lt"/>
                <a:sym typeface="Calibri" panose="020F0502020204030204" pitchFamily="34" charset="0"/>
              </a:endParaRPr>
            </a:p>
            <a:p>
              <a:pPr algn="just">
                <a:lnSpc>
                  <a:spcPct val="120000"/>
                </a:lnSpc>
              </a:pPr>
              <a:r>
                <a:rPr lang="en-US" altLang="en-US" sz="2665" kern="0" dirty="0">
                  <a:solidFill>
                    <a:schemeClr val="dk1"/>
                  </a:solidFill>
                  <a:latin typeface="+mn-lt"/>
                  <a:sym typeface="Calibri" panose="020F0502020204030204" pitchFamily="34" charset="0"/>
                </a:rPr>
                <a:t>    </a:t>
              </a:r>
              <a:r>
                <a:rPr lang="zh-CN" altLang="en-US" sz="2665" kern="0" dirty="0">
                  <a:solidFill>
                    <a:schemeClr val="dk1"/>
                  </a:solidFill>
                  <a:latin typeface="+mn-lt"/>
                  <a:sym typeface="Calibri" panose="020F0502020204030204" pitchFamily="34" charset="0"/>
                </a:rPr>
                <a:t>日常生活活动（</a:t>
              </a:r>
              <a:r>
                <a:rPr lang="en-US" altLang="en-US" sz="2665" kern="0" dirty="0">
                  <a:solidFill>
                    <a:schemeClr val="dk1"/>
                  </a:solidFill>
                  <a:latin typeface="+mn-lt"/>
                  <a:sym typeface="Calibri" panose="020F0502020204030204" pitchFamily="34" charset="0"/>
                </a:rPr>
                <a:t>activities of daily living， ADL</a:t>
              </a:r>
              <a:r>
                <a:rPr lang="zh-CN" altLang="en-US" sz="2665" kern="0" dirty="0">
                  <a:solidFill>
                    <a:schemeClr val="dk1"/>
                  </a:solidFill>
                  <a:latin typeface="+mn-lt"/>
                  <a:sym typeface="Calibri" panose="020F0502020204030204" pitchFamily="34" charset="0"/>
                </a:rPr>
                <a:t>）</a:t>
              </a:r>
              <a:endParaRPr lang="en-US" altLang="zh-CN" sz="2665" kern="0" dirty="0">
                <a:solidFill>
                  <a:schemeClr val="dk1"/>
                </a:solidFill>
                <a:latin typeface="+mn-lt"/>
                <a:sym typeface="Calibri" panose="020F0502020204030204" pitchFamily="34" charset="0"/>
              </a:endParaRPr>
            </a:p>
            <a:p>
              <a:pPr algn="just">
                <a:lnSpc>
                  <a:spcPct val="120000"/>
                </a:lnSpc>
              </a:pPr>
              <a:r>
                <a:rPr lang="en-US" altLang="zh-CN" sz="2665" kern="0" dirty="0">
                  <a:solidFill>
                    <a:schemeClr val="dk1"/>
                  </a:solidFill>
                  <a:latin typeface="+mn-lt"/>
                  <a:sym typeface="Calibri" panose="020F0502020204030204" pitchFamily="34" charset="0"/>
                </a:rPr>
                <a:t>   </a:t>
              </a:r>
              <a:r>
                <a:rPr lang="zh-CN" altLang="en-US" sz="2665" kern="0" dirty="0">
                  <a:solidFill>
                    <a:schemeClr val="dk1"/>
                  </a:solidFill>
                  <a:latin typeface="+mn-lt"/>
                  <a:sym typeface="Calibri" panose="020F0502020204030204" pitchFamily="34" charset="0"/>
                </a:rPr>
                <a:t>指个体为满足日常生活的需要每天所进行的必要活动。</a:t>
              </a:r>
              <a:endParaRPr lang="en-US" altLang="zh-CN" sz="2665" kern="0" dirty="0">
                <a:solidFill>
                  <a:schemeClr val="dk1"/>
                </a:solidFill>
                <a:latin typeface="+mn-lt"/>
                <a:sym typeface="Calibri" panose="020F0502020204030204" pitchFamily="34" charset="0"/>
              </a:endParaRPr>
            </a:p>
            <a:p>
              <a:pPr algn="just">
                <a:lnSpc>
                  <a:spcPct val="120000"/>
                </a:lnSpc>
              </a:pPr>
              <a:endParaRPr lang="en-US" altLang="zh-CN" sz="2665" kern="0" dirty="0">
                <a:solidFill>
                  <a:schemeClr val="dk1"/>
                </a:solidFill>
                <a:latin typeface="+mn-lt"/>
                <a:sym typeface="Calibri" panose="020F0502020204030204" pitchFamily="34" charset="0"/>
              </a:endParaRPr>
            </a:p>
            <a:p>
              <a:pPr algn="just">
                <a:lnSpc>
                  <a:spcPct val="120000"/>
                </a:lnSpc>
              </a:pPr>
              <a:r>
                <a:rPr lang="en-US" altLang="zh-CN" sz="2665" kern="0" dirty="0">
                  <a:solidFill>
                    <a:schemeClr val="dk1"/>
                  </a:solidFill>
                  <a:latin typeface="+mn-lt"/>
                  <a:sym typeface="Calibri" panose="020F0502020204030204" pitchFamily="34" charset="0"/>
                </a:rPr>
                <a:t>   </a:t>
              </a:r>
              <a:r>
                <a:rPr lang="zh-CN" altLang="en-US" sz="2665" kern="0" dirty="0">
                  <a:solidFill>
                    <a:schemeClr val="dk1"/>
                  </a:solidFill>
                  <a:latin typeface="+mn-lt"/>
                  <a:sym typeface="Calibri" panose="020F0502020204030204" pitchFamily="34" charset="0"/>
                </a:rPr>
                <a:t>按照所完成的活动内容的不同，日常生活活动可以分为基础性日常生活活动（</a:t>
              </a:r>
              <a:r>
                <a:rPr lang="en-US" altLang="en-US" sz="2665" kern="0" dirty="0">
                  <a:solidFill>
                    <a:schemeClr val="dk1"/>
                  </a:solidFill>
                  <a:latin typeface="+mn-lt"/>
                  <a:sym typeface="Calibri" panose="020F0502020204030204" pitchFamily="34" charset="0"/>
                </a:rPr>
                <a:t>basic activities of daily living， BADL</a:t>
              </a:r>
              <a:r>
                <a:rPr lang="zh-CN" altLang="en-US" sz="2665" kern="0" dirty="0">
                  <a:solidFill>
                    <a:schemeClr val="dk1"/>
                  </a:solidFill>
                  <a:latin typeface="+mn-lt"/>
                  <a:sym typeface="Calibri" panose="020F0502020204030204" pitchFamily="34" charset="0"/>
                </a:rPr>
                <a:t>）和工具性日常生活活动（</a:t>
              </a:r>
              <a:r>
                <a:rPr lang="en-US" altLang="en-US" sz="2665" kern="0" dirty="0">
                  <a:solidFill>
                    <a:schemeClr val="dk1"/>
                  </a:solidFill>
                  <a:latin typeface="+mn-lt"/>
                  <a:sym typeface="Calibri" panose="020F0502020204030204" pitchFamily="34" charset="0"/>
                </a:rPr>
                <a:t>instrumental activities of daily living， IADL</a:t>
              </a:r>
              <a:r>
                <a:rPr lang="zh-CN" altLang="en-US" sz="2665" kern="0" dirty="0">
                  <a:solidFill>
                    <a:schemeClr val="dk1"/>
                  </a:solidFill>
                  <a:latin typeface="+mn-lt"/>
                  <a:sym typeface="Calibri" panose="020F0502020204030204" pitchFamily="34" charset="0"/>
                </a:rPr>
                <a:t>）两类。 </a:t>
              </a:r>
              <a:endParaRPr lang="zh-CN" altLang="en-US" sz="2665" kern="0" dirty="0">
                <a:solidFill>
                  <a:schemeClr val="dk1"/>
                </a:solidFill>
                <a:latin typeface="+mn-lt"/>
                <a:sym typeface="Calibri" panose="020F0502020204030204" pitchFamily="34" charset="0"/>
              </a:endParaRPr>
            </a:p>
          </p:txBody>
        </p:sp>
      </p:grpSp>
      <p:sp>
        <p:nvSpPr>
          <p:cNvPr id="5" name="标题 4"/>
          <p:cNvSpPr>
            <a:spLocks noGrp="1"/>
          </p:cNvSpPr>
          <p:nvPr>
            <p:ph type="title" idx="4294967295"/>
            <p:custDataLst>
              <p:tags r:id="rId3"/>
            </p:custDataLst>
          </p:nvPr>
        </p:nvSpPr>
        <p:spPr>
          <a:xfrm>
            <a:off x="911225" y="39370"/>
            <a:ext cx="5694045" cy="622935"/>
          </a:xfrm>
        </p:spPr>
        <p:txBody>
          <a:bodyPr vert="horz" lIns="121920" tIns="60960" rIns="121920" bIns="60960" rtlCol="0" anchor="ctr">
            <a:noAutofit/>
          </a:bodyPr>
          <a:lstStyle/>
          <a:p>
            <a:pPr lvl="0" algn="l">
              <a:buClrTx/>
              <a:buSzTx/>
              <a:buFontTx/>
            </a:pPr>
            <a:r>
              <a:rPr lang="zh-CN" altLang="en-US" sz="3200">
                <a:sym typeface="+mn-ea"/>
              </a:rPr>
              <a:t>六、日常生活活动能力评定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23147" y="1062567"/>
            <a:ext cx="10916920" cy="5274945"/>
            <a:chOff x="-594067" y="-118209"/>
            <a:chExt cx="6175908" cy="5994379"/>
          </a:xfrm>
        </p:grpSpPr>
        <p:sp>
          <p:nvSpPr>
            <p:cNvPr id="7" name="AutoShape 10"/>
            <p:cNvSpPr>
              <a:spLocks noChangeArrowheads="1"/>
            </p:cNvSpPr>
            <p:nvPr>
              <p:custDataLst>
                <p:tags r:id="rId1"/>
              </p:custDataLst>
            </p:nvPr>
          </p:nvSpPr>
          <p:spPr bwMode="auto">
            <a:xfrm>
              <a:off x="-594067" y="-118209"/>
              <a:ext cx="6175908" cy="5993658"/>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77" y="176928"/>
              <a:ext cx="5956418" cy="5699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00000"/>
                </a:lnSpc>
                <a:buNone/>
              </a:pPr>
              <a:r>
                <a:rPr lang="en-US" altLang="en-US" kern="0" dirty="0">
                  <a:solidFill>
                    <a:schemeClr val="dk1"/>
                  </a:solidFill>
                  <a:latin typeface="+mn-lt"/>
                  <a:sym typeface="Calibri" panose="020F0502020204030204" pitchFamily="34" charset="0"/>
                </a:rPr>
                <a:t>1. </a:t>
              </a:r>
              <a:r>
                <a:rPr lang="zh-CN" altLang="en-US" kern="0" dirty="0">
                  <a:solidFill>
                    <a:schemeClr val="dk1"/>
                  </a:solidFill>
                  <a:latin typeface="+mn-lt"/>
                  <a:sym typeface="Calibri" panose="020F0502020204030204" pitchFamily="34" charset="0"/>
                </a:rPr>
                <a:t>基础性日常生活活动（</a:t>
              </a:r>
              <a:r>
                <a:rPr lang="en-US" altLang="en-US" kern="0" dirty="0">
                  <a:solidFill>
                    <a:schemeClr val="dk1"/>
                  </a:solidFill>
                  <a:latin typeface="+mn-lt"/>
                  <a:sym typeface="Calibri" panose="020F0502020204030204" pitchFamily="34" charset="0"/>
                </a:rPr>
                <a:t>BADL</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 </a:t>
              </a:r>
              <a:endParaRPr lang="en-US" altLang="en-US" kern="0" dirty="0">
                <a:solidFill>
                  <a:schemeClr val="dk1"/>
                </a:solidFill>
                <a:latin typeface="+mn-lt"/>
                <a:sym typeface="Calibri" panose="020F0502020204030204" pitchFamily="34" charset="0"/>
              </a:endParaRPr>
            </a:p>
            <a:p>
              <a:pPr algn="just">
                <a:lnSpc>
                  <a:spcPct val="100000"/>
                </a:lnSpc>
              </a:pPr>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是人维持最基本的生存、生活所必需每日反复进行的活动，包括进食、洗漱、洗澡、如厕、穿脱衣、大小便处理等自理活动，也包括床上移动、床</a:t>
              </a:r>
              <a:r>
                <a:rPr lang="en-US" altLang="en-US"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轮椅转移、便器转移、驱动轮椅、步行、上下楼梯等功能性移动活动。其评估对象通常为住院患者。</a:t>
              </a:r>
              <a:endParaRPr lang="en-US" altLang="zh-CN" kern="0" dirty="0">
                <a:solidFill>
                  <a:schemeClr val="dk1"/>
                </a:solidFill>
                <a:latin typeface="+mn-lt"/>
                <a:sym typeface="Calibri" panose="020F0502020204030204" pitchFamily="34" charset="0"/>
              </a:endParaRPr>
            </a:p>
            <a:p>
              <a:pPr algn="just">
                <a:lnSpc>
                  <a:spcPct val="100000"/>
                </a:lnSpc>
              </a:pPr>
              <a:endParaRPr lang="zh-CN" altLang="en-US" kern="0" dirty="0">
                <a:solidFill>
                  <a:schemeClr val="dk1"/>
                </a:solidFill>
                <a:latin typeface="+mn-lt"/>
                <a:sym typeface="Calibri" panose="020F0502020204030204" pitchFamily="34" charset="0"/>
              </a:endParaRPr>
            </a:p>
            <a:p>
              <a:pPr algn="just">
                <a:lnSpc>
                  <a:spcPct val="100000"/>
                </a:lnSpc>
                <a:buNone/>
              </a:pPr>
              <a:r>
                <a:rPr lang="en-US" altLang="en-US" kern="0" dirty="0">
                  <a:solidFill>
                    <a:schemeClr val="dk1"/>
                  </a:solidFill>
                  <a:latin typeface="+mn-lt"/>
                  <a:sym typeface="Calibri" panose="020F0502020204030204" pitchFamily="34" charset="0"/>
                </a:rPr>
                <a:t>2. </a:t>
              </a:r>
              <a:r>
                <a:rPr lang="zh-CN" altLang="en-US" kern="0" dirty="0">
                  <a:solidFill>
                    <a:schemeClr val="dk1"/>
                  </a:solidFill>
                  <a:latin typeface="+mn-lt"/>
                  <a:sym typeface="Calibri" panose="020F0502020204030204" pitchFamily="34" charset="0"/>
                </a:rPr>
                <a:t>工具性日常生活活动（</a:t>
              </a:r>
              <a:r>
                <a:rPr lang="en-US" altLang="en-US" kern="0" dirty="0">
                  <a:solidFill>
                    <a:schemeClr val="dk1"/>
                  </a:solidFill>
                  <a:latin typeface="+mn-lt"/>
                  <a:sym typeface="Calibri" panose="020F0502020204030204" pitchFamily="34" charset="0"/>
                </a:rPr>
                <a:t>IADL</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 </a:t>
              </a:r>
              <a:endParaRPr lang="en-US" altLang="en-US" kern="0" dirty="0">
                <a:solidFill>
                  <a:schemeClr val="dk1"/>
                </a:solidFill>
                <a:latin typeface="+mn-lt"/>
                <a:sym typeface="Calibri" panose="020F0502020204030204" pitchFamily="34" charset="0"/>
              </a:endParaRPr>
            </a:p>
            <a:p>
              <a:pPr algn="just">
                <a:lnSpc>
                  <a:spcPct val="100000"/>
                </a:lnSpc>
              </a:pPr>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是维持生活独立性所需进行的活动，对躯体和认知能力的要求比</a:t>
              </a:r>
              <a:r>
                <a:rPr lang="en-US" altLang="en-US" kern="0" dirty="0">
                  <a:solidFill>
                    <a:schemeClr val="dk1"/>
                  </a:solidFill>
                  <a:latin typeface="+mn-lt"/>
                  <a:sym typeface="Calibri" panose="020F0502020204030204" pitchFamily="34" charset="0"/>
                </a:rPr>
                <a:t>BADL</a:t>
              </a:r>
              <a:r>
                <a:rPr lang="zh-CN" altLang="en-US" kern="0" dirty="0">
                  <a:solidFill>
                    <a:schemeClr val="dk1"/>
                  </a:solidFill>
                  <a:latin typeface="+mn-lt"/>
                  <a:sym typeface="Calibri" panose="020F0502020204030204" pitchFamily="34" charset="0"/>
                </a:rPr>
                <a:t>更高级，也更加复杂。包括使用交流工具（如交流板、电话）、操作电脑、社区移动、买东西、洗衣服、服药等。这些活动通常需要借助一些工具在社区环境中完成，较之于</a:t>
              </a:r>
              <a:r>
                <a:rPr lang="en-US" altLang="en-US" kern="0" dirty="0">
                  <a:solidFill>
                    <a:schemeClr val="dk1"/>
                  </a:solidFill>
                  <a:latin typeface="+mn-lt"/>
                  <a:sym typeface="Calibri" panose="020F0502020204030204" pitchFamily="34" charset="0"/>
                </a:rPr>
                <a:t>BADL</a:t>
              </a:r>
              <a:r>
                <a:rPr lang="zh-CN" altLang="en-US" kern="0" dirty="0">
                  <a:solidFill>
                    <a:schemeClr val="dk1"/>
                  </a:solidFill>
                  <a:latin typeface="+mn-lt"/>
                  <a:sym typeface="Calibri" panose="020F0502020204030204" pitchFamily="34" charset="0"/>
                </a:rPr>
                <a:t>，具有更高的社会属性。评估对象通常为社区生活的伤残人士或老人。</a:t>
              </a:r>
              <a:endParaRPr lang="zh-CN" altLang="en-US" kern="0" dirty="0">
                <a:solidFill>
                  <a:schemeClr val="dk1"/>
                </a:solidFill>
                <a:latin typeface="+mn-lt"/>
                <a:sym typeface="Calibri" panose="020F0502020204030204" pitchFamily="34" charset="0"/>
              </a:endParaRPr>
            </a:p>
          </p:txBody>
        </p:sp>
      </p:grpSp>
      <p:sp>
        <p:nvSpPr>
          <p:cNvPr id="4" name="标题 4"/>
          <p:cNvSpPr>
            <a:spLocks noGrp="1"/>
          </p:cNvSpPr>
          <p:nvPr>
            <p:custDataLst>
              <p:tags r:id="rId3"/>
            </p:custDataLst>
          </p:nvPr>
        </p:nvSpPr>
        <p:spPr>
          <a:xfrm>
            <a:off x="911225" y="39370"/>
            <a:ext cx="5694045" cy="622935"/>
          </a:xfrm>
          <a:prstGeom prst="rect">
            <a:avLst/>
          </a:prstGeom>
        </p:spPr>
        <p:txBody>
          <a:bodyPr vert="horz" lIns="121920" tIns="60960" rIns="121920" bIns="6096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六、日常生活活动能力评定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815340" y="980440"/>
            <a:ext cx="9589770" cy="5445125"/>
            <a:chOff x="-594067" y="-118209"/>
            <a:chExt cx="6175908" cy="7740990"/>
          </a:xfrm>
        </p:grpSpPr>
        <p:sp>
          <p:nvSpPr>
            <p:cNvPr id="7" name="AutoShape 10"/>
            <p:cNvSpPr>
              <a:spLocks noChangeArrowheads="1"/>
            </p:cNvSpPr>
            <p:nvPr>
              <p:custDataLst>
                <p:tags r:id="rId1"/>
              </p:custDataLst>
            </p:nvPr>
          </p:nvSpPr>
          <p:spPr bwMode="auto">
            <a:xfrm>
              <a:off x="-594067" y="-118209"/>
              <a:ext cx="6175908" cy="7740990"/>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9"/>
              <a:ext cx="5956422" cy="7097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lnSpcReduction="10000"/>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r>
                <a:rPr lang="zh-CN" altLang="en-US" kern="0" dirty="0">
                  <a:solidFill>
                    <a:schemeClr val="dk1"/>
                  </a:solidFill>
                  <a:latin typeface="+mn-lt"/>
                  <a:sym typeface="Calibri" panose="020F0502020204030204" pitchFamily="34" charset="0"/>
                </a:rPr>
                <a:t>国际上康复评定和康复治疗是同时诞生和应用的，疾病要取得良好的康复效果，离不开全面、系统和准确的康复评定。随着近些年国际、国内康复水平的不断提高和发展，康复评定也越来越被业界重视，但是由于受设备设施、评定技术水平、思想观念等限制，康复评定仍然有很多问题亟待解决：</a:t>
              </a:r>
              <a:endParaRPr lang="en-US" altLang="zh-CN" kern="0" dirty="0">
                <a:solidFill>
                  <a:schemeClr val="dk1"/>
                </a:solidFill>
                <a:latin typeface="+mn-lt"/>
                <a:sym typeface="Calibri" panose="020F0502020204030204" pitchFamily="34" charset="0"/>
              </a:endParaRPr>
            </a:p>
            <a:p>
              <a:r>
                <a:rPr lang="zh-CN" altLang="en-US" kern="0" dirty="0">
                  <a:solidFill>
                    <a:schemeClr val="dk1"/>
                  </a:solidFill>
                  <a:latin typeface="+mn-lt"/>
                  <a:sym typeface="Calibri" panose="020F0502020204030204" pitchFamily="34" charset="0"/>
                </a:rPr>
                <a:t>①我国现代康复医学的引入在</a:t>
              </a:r>
              <a:r>
                <a:rPr lang="en-US" altLang="en-US" kern="0" dirty="0">
                  <a:solidFill>
                    <a:schemeClr val="dk1"/>
                  </a:solidFill>
                  <a:latin typeface="+mn-lt"/>
                  <a:sym typeface="Calibri" panose="020F0502020204030204" pitchFamily="34" charset="0"/>
                </a:rPr>
                <a:t>20</a:t>
              </a:r>
              <a:r>
                <a:rPr lang="zh-CN" altLang="en-US" kern="0" dirty="0">
                  <a:solidFill>
                    <a:schemeClr val="dk1"/>
                  </a:solidFill>
                  <a:latin typeface="+mn-lt"/>
                  <a:sym typeface="Calibri" panose="020F0502020204030204" pitchFamily="34" charset="0"/>
                </a:rPr>
                <a:t>世纪八十年代初期，康复评定专业体系的逐步建立是在九十年代的后期，部分康复医生和治疗师存在重治疗轻评定的观念，凭借所谓的“经验医学”对患者实施治疗；</a:t>
              </a:r>
              <a:endParaRPr lang="en-US" altLang="zh-CN" kern="0" dirty="0">
                <a:solidFill>
                  <a:schemeClr val="dk1"/>
                </a:solidFill>
                <a:latin typeface="+mn-lt"/>
                <a:sym typeface="Calibri" panose="020F0502020204030204" pitchFamily="34" charset="0"/>
              </a:endParaRPr>
            </a:p>
            <a:p>
              <a:endParaRPr lang="en-US" altLang="zh-CN" kern="0" dirty="0">
                <a:solidFill>
                  <a:schemeClr val="dk1"/>
                </a:solidFill>
                <a:latin typeface="+mn-lt"/>
                <a:sym typeface="Calibri" panose="020F0502020204030204" pitchFamily="34" charset="0"/>
              </a:endParaRPr>
            </a:p>
            <a:p>
              <a:r>
                <a:rPr lang="zh-CN" altLang="en-US" kern="0" dirty="0">
                  <a:solidFill>
                    <a:schemeClr val="dk1"/>
                  </a:solidFill>
                  <a:latin typeface="+mn-lt"/>
                  <a:sym typeface="Calibri" panose="020F0502020204030204" pitchFamily="34" charset="0"/>
                </a:rPr>
                <a:t>②康复评定缺乏整体性、客观性。在临床治疗过程中的评定只局限于某单一方面的评定，如对一个脊髓损伤患者只做肌力、肌张力、感觉方面的徒手检查，这些评定一方面缺乏量化数据，另一方面缺乏整体性，评定只停留在残疾的第一层面，即结构和功能，缺乏对患者能力和环境因素影响的全面评定；</a:t>
              </a:r>
              <a:endParaRPr lang="zh-CN" altLang="en-US" kern="0" dirty="0">
                <a:solidFill>
                  <a:schemeClr val="dk1"/>
                </a:solidFill>
                <a:latin typeface="+mn-lt"/>
                <a:sym typeface="Calibri" panose="020F0502020204030204" pitchFamily="34" charset="0"/>
              </a:endParaRPr>
            </a:p>
          </p:txBody>
        </p:sp>
      </p:grpSp>
      <p:sp>
        <p:nvSpPr>
          <p:cNvPr id="5" name="标题 4"/>
          <p:cNvSpPr>
            <a:spLocks noGrp="1"/>
          </p:cNvSpPr>
          <p:nvPr>
            <p:ph type="title" idx="4294967295"/>
            <p:custDataLst>
              <p:tags r:id="rId3"/>
            </p:custDataLst>
          </p:nvPr>
        </p:nvSpPr>
        <p:spPr>
          <a:xfrm>
            <a:off x="815340" y="0"/>
            <a:ext cx="10800080" cy="695325"/>
          </a:xfrm>
        </p:spPr>
        <p:txBody>
          <a:bodyPr vert="horz" lIns="121920" tIns="60960" rIns="121920" bIns="60960" rtlCol="0" anchor="ctr">
            <a:normAutofit/>
          </a:bodyPr>
          <a:lstStyle/>
          <a:p>
            <a:pPr lvl="0" algn="l">
              <a:buClrTx/>
              <a:buSzTx/>
              <a:buFontTx/>
            </a:pPr>
            <a:r>
              <a:rPr lang="zh-CN" altLang="en-US" sz="3200">
                <a:sym typeface="+mn-ea"/>
              </a:rPr>
              <a:t>四、康复评定现状</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68960" y="945727"/>
            <a:ext cx="11081385" cy="5816788"/>
            <a:chOff x="-594067" y="-118209"/>
            <a:chExt cx="6176026" cy="6439594"/>
          </a:xfrm>
        </p:grpSpPr>
        <p:sp>
          <p:nvSpPr>
            <p:cNvPr id="7" name="AutoShape 10"/>
            <p:cNvSpPr>
              <a:spLocks noChangeArrowheads="1"/>
            </p:cNvSpPr>
            <p:nvPr>
              <p:custDataLst>
                <p:tags r:id="rId1"/>
              </p:custDataLst>
            </p:nvPr>
          </p:nvSpPr>
          <p:spPr bwMode="auto">
            <a:xfrm>
              <a:off x="-594067" y="-118209"/>
              <a:ext cx="6176026" cy="5555727"/>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9"/>
              <a:ext cx="5956422" cy="614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buNone/>
              </a:pPr>
              <a:r>
                <a:rPr lang="zh-CN" altLang="en-US" kern="0" dirty="0">
                  <a:solidFill>
                    <a:schemeClr val="dk1"/>
                  </a:solidFill>
                  <a:latin typeface="+mn-lt"/>
                  <a:sym typeface="Calibri" panose="020F0502020204030204" pitchFamily="34" charset="0"/>
                </a:rPr>
                <a:t>（二）</a:t>
              </a:r>
              <a:r>
                <a:rPr lang="en-US" altLang="en-US" kern="0" dirty="0">
                  <a:solidFill>
                    <a:schemeClr val="dk1"/>
                  </a:solidFill>
                  <a:latin typeface="+mn-lt"/>
                  <a:sym typeface="Calibri" panose="020F0502020204030204" pitchFamily="34" charset="0"/>
                </a:rPr>
                <a:t>ADL</a:t>
              </a:r>
              <a:r>
                <a:rPr lang="zh-CN" altLang="en-US" kern="0" dirty="0">
                  <a:solidFill>
                    <a:schemeClr val="dk1"/>
                  </a:solidFill>
                  <a:latin typeface="+mn-lt"/>
                  <a:sym typeface="Calibri" panose="020F0502020204030204" pitchFamily="34" charset="0"/>
                </a:rPr>
                <a:t>的评定方法</a:t>
              </a:r>
              <a:endParaRPr lang="zh-CN" altLang="en-US" kern="0" dirty="0">
                <a:solidFill>
                  <a:schemeClr val="dk1"/>
                </a:solidFill>
                <a:latin typeface="+mn-lt"/>
                <a:sym typeface="Calibri" panose="020F0502020204030204" pitchFamily="34" charset="0"/>
              </a:endParaRPr>
            </a:p>
            <a:p>
              <a:pPr algn="just"/>
              <a:r>
                <a:rPr lang="en-US" altLang="en-US" kern="0" dirty="0">
                  <a:solidFill>
                    <a:schemeClr val="dk1"/>
                  </a:solidFill>
                  <a:latin typeface="+mn-lt"/>
                  <a:sym typeface="Calibri" panose="020F0502020204030204" pitchFamily="34" charset="0"/>
                </a:rPr>
                <a:t>    ADL</a:t>
              </a:r>
              <a:r>
                <a:rPr lang="zh-CN" altLang="en-US" kern="0" dirty="0">
                  <a:solidFill>
                    <a:schemeClr val="dk1"/>
                  </a:solidFill>
                  <a:latin typeface="+mn-lt"/>
                  <a:sym typeface="Calibri" panose="020F0502020204030204" pitchFamily="34" charset="0"/>
                </a:rPr>
                <a:t>的评定方法包括提问法、观察法和量表评定法，在临床上，通常采用标准化的量表对患者的日常生活活动能力进行评定。以下介绍常用的</a:t>
              </a:r>
              <a:r>
                <a:rPr lang="en-US" altLang="en-US" kern="0" dirty="0">
                  <a:solidFill>
                    <a:schemeClr val="dk1"/>
                  </a:solidFill>
                  <a:latin typeface="+mn-lt"/>
                  <a:sym typeface="Calibri" panose="020F0502020204030204" pitchFamily="34" charset="0"/>
                </a:rPr>
                <a:t>ADL</a:t>
              </a:r>
              <a:r>
                <a:rPr lang="zh-CN" altLang="en-US" kern="0" dirty="0">
                  <a:solidFill>
                    <a:schemeClr val="dk1"/>
                  </a:solidFill>
                  <a:latin typeface="+mn-lt"/>
                  <a:sym typeface="Calibri" panose="020F0502020204030204" pitchFamily="34" charset="0"/>
                </a:rPr>
                <a:t>评定量表。</a:t>
              </a:r>
              <a:endParaRPr lang="zh-CN" altLang="en-US" kern="0" dirty="0">
                <a:solidFill>
                  <a:schemeClr val="dk1"/>
                </a:solidFill>
                <a:latin typeface="+mn-lt"/>
                <a:sym typeface="Calibri" panose="020F0502020204030204" pitchFamily="34" charset="0"/>
              </a:endParaRPr>
            </a:p>
            <a:p>
              <a:pPr algn="just">
                <a:buNone/>
              </a:pPr>
              <a:r>
                <a:rPr lang="en-US" altLang="en-US" kern="0" dirty="0">
                  <a:solidFill>
                    <a:schemeClr val="dk1"/>
                  </a:solidFill>
                  <a:latin typeface="+mn-lt"/>
                  <a:sym typeface="Calibri" panose="020F0502020204030204" pitchFamily="34" charset="0"/>
                </a:rPr>
                <a:t>1. Katz</a:t>
              </a:r>
              <a:r>
                <a:rPr lang="zh-CN" altLang="en-US" kern="0" dirty="0">
                  <a:solidFill>
                    <a:schemeClr val="dk1"/>
                  </a:solidFill>
                  <a:latin typeface="+mn-lt"/>
                  <a:sym typeface="Calibri" panose="020F0502020204030204" pitchFamily="34" charset="0"/>
                </a:rPr>
                <a:t>指数（</a:t>
              </a:r>
              <a:r>
                <a:rPr lang="en-US" altLang="en-US" kern="0" dirty="0">
                  <a:solidFill>
                    <a:schemeClr val="dk1"/>
                  </a:solidFill>
                  <a:latin typeface="+mn-lt"/>
                  <a:sym typeface="Calibri" panose="020F0502020204030204" pitchFamily="34" charset="0"/>
                </a:rPr>
                <a:t>Katz Index of ADL</a:t>
              </a:r>
              <a:endParaRPr lang="en-US" altLang="zh-CN" kern="0" dirty="0">
                <a:solidFill>
                  <a:schemeClr val="dk1"/>
                </a:solidFill>
                <a:latin typeface="+mn-lt"/>
                <a:sym typeface="Calibri" panose="020F0502020204030204" pitchFamily="34" charset="0"/>
              </a:endParaRPr>
            </a:p>
            <a:p>
              <a:pPr algn="just"/>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于</a:t>
              </a:r>
              <a:r>
                <a:rPr lang="en-US" altLang="en-US" kern="0" dirty="0">
                  <a:solidFill>
                    <a:schemeClr val="dk1"/>
                  </a:solidFill>
                  <a:latin typeface="+mn-lt"/>
                  <a:sym typeface="Calibri" panose="020F0502020204030204" pitchFamily="34" charset="0"/>
                </a:rPr>
                <a:t>1963</a:t>
              </a:r>
              <a:r>
                <a:rPr lang="zh-CN" altLang="en-US" kern="0" dirty="0">
                  <a:solidFill>
                    <a:schemeClr val="dk1"/>
                  </a:solidFill>
                  <a:latin typeface="+mn-lt"/>
                  <a:sym typeface="Calibri" panose="020F0502020204030204" pitchFamily="34" charset="0"/>
                </a:rPr>
                <a:t>年首次发表，该量表从洗澡、更衣、如厕、转移、排便控制和进食六个方面评价患者的自理能力。对于每一项目的得分，采用“</a:t>
              </a:r>
              <a:r>
                <a:rPr lang="en-US" altLang="en-US" kern="0" dirty="0">
                  <a:solidFill>
                    <a:schemeClr val="dk1"/>
                  </a:solidFill>
                  <a:latin typeface="+mn-lt"/>
                  <a:sym typeface="Calibri" panose="020F0502020204030204" pitchFamily="34" charset="0"/>
                </a:rPr>
                <a:t>I</a:t>
              </a:r>
              <a:r>
                <a:rPr lang="zh-CN" altLang="en-US" kern="0" dirty="0">
                  <a:solidFill>
                    <a:schemeClr val="dk1"/>
                  </a:solidFill>
                  <a:latin typeface="+mn-lt"/>
                  <a:sym typeface="Calibri" panose="020F0502020204030204" pitchFamily="34" charset="0"/>
                </a:rPr>
                <a:t>”（独立）、“</a:t>
              </a:r>
              <a:r>
                <a:rPr lang="en-US" altLang="en-US" kern="0" dirty="0">
                  <a:solidFill>
                    <a:schemeClr val="dk1"/>
                  </a:solidFill>
                  <a:latin typeface="+mn-lt"/>
                  <a:sym typeface="Calibri" panose="020F0502020204030204" pitchFamily="34" charset="0"/>
                </a:rPr>
                <a:t>A</a:t>
              </a:r>
              <a:r>
                <a:rPr lang="zh-CN" altLang="en-US" kern="0" dirty="0">
                  <a:solidFill>
                    <a:schemeClr val="dk1"/>
                  </a:solidFill>
                  <a:latin typeface="+mn-lt"/>
                  <a:sym typeface="Calibri" panose="020F0502020204030204" pitchFamily="34" charset="0"/>
                </a:rPr>
                <a:t>”（需要帮助）、“</a:t>
              </a:r>
              <a:r>
                <a:rPr lang="en-US" altLang="en-US" kern="0" dirty="0">
                  <a:solidFill>
                    <a:schemeClr val="dk1"/>
                  </a:solidFill>
                  <a:latin typeface="+mn-lt"/>
                  <a:sym typeface="Calibri" panose="020F0502020204030204" pitchFamily="34" charset="0"/>
                </a:rPr>
                <a:t>D</a:t>
              </a:r>
              <a:r>
                <a:rPr lang="zh-CN" altLang="en-US" kern="0" dirty="0">
                  <a:solidFill>
                    <a:schemeClr val="dk1"/>
                  </a:solidFill>
                  <a:latin typeface="+mn-lt"/>
                  <a:sym typeface="Calibri" panose="020F0502020204030204" pitchFamily="34" charset="0"/>
                </a:rPr>
                <a:t>”（依赖）表示。在修订版</a:t>
              </a:r>
              <a:r>
                <a:rPr lang="en-US" altLang="en-US" kern="0" dirty="0">
                  <a:solidFill>
                    <a:schemeClr val="dk1"/>
                  </a:solidFill>
                  <a:latin typeface="+mn-lt"/>
                  <a:sym typeface="Calibri" panose="020F0502020204030204" pitchFamily="34" charset="0"/>
                </a:rPr>
                <a:t>Katz</a:t>
              </a:r>
              <a:r>
                <a:rPr lang="zh-CN" altLang="en-US" kern="0" dirty="0">
                  <a:solidFill>
                    <a:schemeClr val="dk1"/>
                  </a:solidFill>
                  <a:latin typeface="+mn-lt"/>
                  <a:sym typeface="Calibri" panose="020F0502020204030204" pitchFamily="34" charset="0"/>
                </a:rPr>
                <a:t>指数中，</a:t>
              </a:r>
              <a:r>
                <a:rPr lang="en-US" altLang="en-US" kern="0" dirty="0">
                  <a:solidFill>
                    <a:schemeClr val="dk1"/>
                  </a:solidFill>
                  <a:latin typeface="+mn-lt"/>
                  <a:sym typeface="Calibri" panose="020F0502020204030204" pitchFamily="34" charset="0"/>
                </a:rPr>
                <a:t>6</a:t>
              </a:r>
              <a:r>
                <a:rPr lang="zh-CN" altLang="en-US" kern="0" dirty="0">
                  <a:solidFill>
                    <a:schemeClr val="dk1"/>
                  </a:solidFill>
                  <a:latin typeface="+mn-lt"/>
                  <a:sym typeface="Calibri" panose="020F0502020204030204" pitchFamily="34" charset="0"/>
                </a:rPr>
                <a:t>分代表无功能障碍，</a:t>
              </a:r>
              <a:r>
                <a:rPr lang="en-US" altLang="en-US" kern="0" dirty="0">
                  <a:solidFill>
                    <a:schemeClr val="dk1"/>
                  </a:solidFill>
                  <a:latin typeface="+mn-lt"/>
                  <a:sym typeface="Calibri" panose="020F0502020204030204" pitchFamily="34" charset="0"/>
                </a:rPr>
                <a:t>4</a:t>
              </a:r>
              <a:r>
                <a:rPr lang="zh-CN" altLang="en-US" kern="0" dirty="0">
                  <a:solidFill>
                    <a:schemeClr val="dk1"/>
                  </a:solidFill>
                  <a:latin typeface="+mn-lt"/>
                  <a:sym typeface="Calibri" panose="020F0502020204030204" pitchFamily="34" charset="0"/>
                </a:rPr>
                <a:t>分代表中度功能障碍，≤</a:t>
              </a:r>
              <a:r>
                <a:rPr lang="en-US" altLang="en-US"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分代表重度功能障碍。完成</a:t>
              </a:r>
              <a:r>
                <a:rPr lang="en-US" altLang="en-US" kern="0" dirty="0">
                  <a:solidFill>
                    <a:schemeClr val="dk1"/>
                  </a:solidFill>
                  <a:latin typeface="+mn-lt"/>
                  <a:sym typeface="Calibri" panose="020F0502020204030204" pitchFamily="34" charset="0"/>
                </a:rPr>
                <a:t>Katz</a:t>
              </a:r>
              <a:r>
                <a:rPr lang="zh-CN" altLang="en-US" kern="0" dirty="0">
                  <a:solidFill>
                    <a:schemeClr val="dk1"/>
                  </a:solidFill>
                  <a:latin typeface="+mn-lt"/>
                  <a:sym typeface="Calibri" panose="020F0502020204030204" pitchFamily="34" charset="0"/>
                </a:rPr>
                <a:t>指数评定仅需</a:t>
              </a:r>
              <a:r>
                <a:rPr lang="en-US" altLang="en-US" kern="0" dirty="0">
                  <a:solidFill>
                    <a:schemeClr val="dk1"/>
                  </a:solidFill>
                  <a:latin typeface="+mn-lt"/>
                  <a:sym typeface="Calibri" panose="020F0502020204030204" pitchFamily="34" charset="0"/>
                </a:rPr>
                <a:t>5</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10</a:t>
              </a:r>
              <a:r>
                <a:rPr lang="zh-CN" altLang="en-US" kern="0" dirty="0">
                  <a:solidFill>
                    <a:schemeClr val="dk1"/>
                  </a:solidFill>
                  <a:latin typeface="+mn-lt"/>
                  <a:sym typeface="Calibri" panose="020F0502020204030204" pitchFamily="34" charset="0"/>
                </a:rPr>
                <a:t>分钟，相较于其他</a:t>
              </a:r>
              <a:r>
                <a:rPr lang="en-US" altLang="en-US" kern="0" dirty="0">
                  <a:solidFill>
                    <a:schemeClr val="dk1"/>
                  </a:solidFill>
                  <a:latin typeface="+mn-lt"/>
                  <a:sym typeface="Calibri" panose="020F0502020204030204" pitchFamily="34" charset="0"/>
                </a:rPr>
                <a:t>ADL</a:t>
              </a:r>
              <a:r>
                <a:rPr lang="zh-CN" altLang="en-US" kern="0" dirty="0">
                  <a:solidFill>
                    <a:schemeClr val="dk1"/>
                  </a:solidFill>
                  <a:latin typeface="+mn-lt"/>
                  <a:sym typeface="Calibri" panose="020F0502020204030204" pitchFamily="34" charset="0"/>
                </a:rPr>
                <a:t>量表更为快速、简便易行，但该量表对一些细微的变化不敏感，因此不能全面反映患者的康复进展情况。</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11225" y="39370"/>
            <a:ext cx="5694045" cy="622935"/>
          </a:xfrm>
          <a:prstGeom prst="rect">
            <a:avLst/>
          </a:prstGeom>
        </p:spPr>
        <p:txBody>
          <a:bodyPr vert="horz" lIns="121920" tIns="60960" rIns="121920" bIns="6096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六、日常生活活动能力评定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79120" y="1087967"/>
            <a:ext cx="11005820" cy="5126990"/>
            <a:chOff x="-594067" y="-118209"/>
            <a:chExt cx="6175908" cy="5821769"/>
          </a:xfrm>
        </p:grpSpPr>
        <p:sp>
          <p:nvSpPr>
            <p:cNvPr id="7" name="AutoShape 10"/>
            <p:cNvSpPr>
              <a:spLocks noChangeArrowheads="1"/>
            </p:cNvSpPr>
            <p:nvPr>
              <p:custDataLst>
                <p:tags r:id="rId1"/>
              </p:custDataLst>
            </p:nvPr>
          </p:nvSpPr>
          <p:spPr bwMode="auto">
            <a:xfrm>
              <a:off x="-594067" y="-118209"/>
              <a:ext cx="6175908" cy="5594638"/>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68" y="176701"/>
              <a:ext cx="5956409" cy="5526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buNone/>
              </a:pPr>
              <a:r>
                <a:rPr lang="en-US" altLang="en-US" kern="0" dirty="0">
                  <a:solidFill>
                    <a:schemeClr val="dk1"/>
                  </a:solidFill>
                  <a:latin typeface="+mn-lt"/>
                  <a:sym typeface="Calibri" panose="020F0502020204030204" pitchFamily="34" charset="0"/>
                </a:rPr>
                <a:t>2. </a:t>
              </a:r>
              <a:r>
                <a:rPr lang="en-US" altLang="en-US" kern="0" dirty="0" err="1">
                  <a:solidFill>
                    <a:schemeClr val="dk1"/>
                  </a:solidFill>
                  <a:latin typeface="+mn-lt"/>
                  <a:sym typeface="Calibri" panose="020F0502020204030204" pitchFamily="34" charset="0"/>
                </a:rPr>
                <a:t>Barthel</a:t>
              </a:r>
              <a:r>
                <a:rPr lang="zh-CN" altLang="en-US" kern="0" dirty="0">
                  <a:solidFill>
                    <a:schemeClr val="dk1"/>
                  </a:solidFill>
                  <a:latin typeface="+mn-lt"/>
                  <a:sym typeface="Calibri" panose="020F0502020204030204" pitchFamily="34" charset="0"/>
                </a:rPr>
                <a:t>指数（</a:t>
              </a:r>
              <a:r>
                <a:rPr lang="en-US" altLang="en-US" kern="0" dirty="0" err="1">
                  <a:solidFill>
                    <a:schemeClr val="dk1"/>
                  </a:solidFill>
                  <a:latin typeface="+mn-lt"/>
                  <a:sym typeface="Calibri" panose="020F0502020204030204" pitchFamily="34" charset="0"/>
                </a:rPr>
                <a:t>Barthel</a:t>
              </a:r>
              <a:r>
                <a:rPr lang="en-US" altLang="en-US" kern="0" dirty="0">
                  <a:solidFill>
                    <a:schemeClr val="dk1"/>
                  </a:solidFill>
                  <a:latin typeface="+mn-lt"/>
                  <a:sym typeface="Calibri" panose="020F0502020204030204" pitchFamily="34" charset="0"/>
                </a:rPr>
                <a:t> Index of ADL</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 </a:t>
              </a:r>
              <a:endParaRPr lang="en-US" altLang="en-US" kern="0" dirty="0">
                <a:solidFill>
                  <a:schemeClr val="dk1"/>
                </a:solidFill>
                <a:latin typeface="+mn-lt"/>
                <a:sym typeface="Calibri" panose="020F0502020204030204" pitchFamily="34" charset="0"/>
              </a:endParaRPr>
            </a:p>
            <a:p>
              <a:pPr algn="just"/>
              <a:r>
                <a:rPr lang="en-US" altLang="en-US"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该量表于</a:t>
              </a:r>
              <a:r>
                <a:rPr lang="en-US" altLang="en-US" kern="0" dirty="0">
                  <a:solidFill>
                    <a:schemeClr val="dk1"/>
                  </a:solidFill>
                  <a:latin typeface="+mn-lt"/>
                  <a:sym typeface="Calibri" panose="020F0502020204030204" pitchFamily="34" charset="0"/>
                </a:rPr>
                <a:t>1965</a:t>
              </a:r>
              <a:r>
                <a:rPr lang="zh-CN" altLang="en-US" kern="0" dirty="0">
                  <a:solidFill>
                    <a:schemeClr val="dk1"/>
                  </a:solidFill>
                  <a:latin typeface="+mn-lt"/>
                  <a:sym typeface="Calibri" panose="020F0502020204030204" pitchFamily="34" charset="0"/>
                </a:rPr>
                <a:t>年出版，评定过程简单，信效度、灵敏度高，是临床康复中应用最为普遍的一种</a:t>
              </a:r>
              <a:r>
                <a:rPr lang="en-US" altLang="en-US" kern="0" dirty="0">
                  <a:solidFill>
                    <a:schemeClr val="dk1"/>
                  </a:solidFill>
                  <a:latin typeface="+mn-lt"/>
                  <a:sym typeface="Calibri" panose="020F0502020204030204" pitchFamily="34" charset="0"/>
                </a:rPr>
                <a:t>ADL</a:t>
              </a:r>
              <a:r>
                <a:rPr lang="zh-CN" altLang="en-US" kern="0" dirty="0">
                  <a:solidFill>
                    <a:schemeClr val="dk1"/>
                  </a:solidFill>
                  <a:latin typeface="+mn-lt"/>
                  <a:sym typeface="Calibri" panose="020F0502020204030204" pitchFamily="34" charset="0"/>
                </a:rPr>
                <a:t>评定量表。它可以评估患者治疗前后功能改善情况，也可以预测住院时间及治疗效果。</a:t>
              </a:r>
              <a:endParaRPr lang="en-US" altLang="zh-CN" kern="0" dirty="0">
                <a:solidFill>
                  <a:schemeClr val="dk1"/>
                </a:solidFill>
                <a:latin typeface="+mn-lt"/>
                <a:sym typeface="Calibri" panose="020F0502020204030204" pitchFamily="34" charset="0"/>
              </a:endParaRPr>
            </a:p>
            <a:p>
              <a:pPr algn="just"/>
              <a:r>
                <a:rPr lang="en-US" altLang="en-US" kern="0" dirty="0">
                  <a:solidFill>
                    <a:schemeClr val="dk1"/>
                  </a:solidFill>
                  <a:latin typeface="+mn-lt"/>
                  <a:sym typeface="Calibri" panose="020F0502020204030204" pitchFamily="34" charset="0"/>
                </a:rPr>
                <a:t>  </a:t>
              </a:r>
              <a:r>
                <a:rPr lang="en-US" altLang="en-US" kern="0" dirty="0" err="1">
                  <a:solidFill>
                    <a:schemeClr val="dk1"/>
                  </a:solidFill>
                  <a:latin typeface="+mn-lt"/>
                  <a:sym typeface="Calibri" panose="020F0502020204030204" pitchFamily="34" charset="0"/>
                </a:rPr>
                <a:t>Barthel</a:t>
              </a:r>
              <a:r>
                <a:rPr lang="zh-CN" altLang="en-US" kern="0" dirty="0">
                  <a:solidFill>
                    <a:schemeClr val="dk1"/>
                  </a:solidFill>
                  <a:latin typeface="+mn-lt"/>
                  <a:sym typeface="Calibri" panose="020F0502020204030204" pitchFamily="34" charset="0"/>
                </a:rPr>
                <a:t>指数通过对大便、小便、修饰、如厕、进食、床椅转移、行走、穿衣、上下楼梯、洗澡等</a:t>
              </a:r>
              <a:r>
                <a:rPr lang="en-US" altLang="en-US" kern="0" dirty="0">
                  <a:solidFill>
                    <a:schemeClr val="dk1"/>
                  </a:solidFill>
                  <a:latin typeface="+mn-lt"/>
                  <a:sym typeface="Calibri" panose="020F0502020204030204" pitchFamily="34" charset="0"/>
                </a:rPr>
                <a:t>10</a:t>
              </a:r>
              <a:r>
                <a:rPr lang="zh-CN" altLang="en-US" kern="0" dirty="0">
                  <a:solidFill>
                    <a:schemeClr val="dk1"/>
                  </a:solidFill>
                  <a:latin typeface="+mn-lt"/>
                  <a:sym typeface="Calibri" panose="020F0502020204030204" pitchFamily="34" charset="0"/>
                </a:rPr>
                <a:t>项日常活动的独立程度进行打分（表</a:t>
              </a:r>
              <a:r>
                <a:rPr lang="en-US" altLang="en-US" kern="0" dirty="0">
                  <a:solidFill>
                    <a:schemeClr val="dk1"/>
                  </a:solidFill>
                  <a:latin typeface="+mn-lt"/>
                  <a:sym typeface="Calibri" panose="020F0502020204030204" pitchFamily="34" charset="0"/>
                </a:rPr>
                <a:t>5-4-16</a:t>
              </a:r>
              <a:r>
                <a:rPr lang="zh-CN" altLang="en-US" kern="0" dirty="0">
                  <a:solidFill>
                    <a:schemeClr val="dk1"/>
                  </a:solidFill>
                  <a:latin typeface="+mn-lt"/>
                  <a:sym typeface="Calibri" panose="020F0502020204030204" pitchFamily="34" charset="0"/>
                </a:rPr>
                <a:t>）。分数范围</a:t>
              </a:r>
              <a:r>
                <a:rPr lang="en-US" altLang="en-US" kern="0" dirty="0">
                  <a:solidFill>
                    <a:schemeClr val="dk1"/>
                  </a:solidFill>
                  <a:latin typeface="+mn-lt"/>
                  <a:sym typeface="Calibri" panose="020F0502020204030204" pitchFamily="34" charset="0"/>
                </a:rPr>
                <a:t>0-100</a:t>
              </a:r>
              <a:r>
                <a:rPr lang="zh-CN" altLang="en-US" kern="0" dirty="0">
                  <a:solidFill>
                    <a:schemeClr val="dk1"/>
                  </a:solidFill>
                  <a:latin typeface="+mn-lt"/>
                  <a:sym typeface="Calibri" panose="020F0502020204030204" pitchFamily="34" charset="0"/>
                </a:rPr>
                <a:t>分。</a:t>
              </a:r>
              <a:r>
                <a:rPr lang="en-US" altLang="en-US" kern="0" dirty="0">
                  <a:solidFill>
                    <a:schemeClr val="dk1"/>
                  </a:solidFill>
                  <a:latin typeface="+mn-lt"/>
                  <a:sym typeface="Calibri" panose="020F0502020204030204" pitchFamily="34" charset="0"/>
                </a:rPr>
                <a:t>100</a:t>
              </a:r>
              <a:r>
                <a:rPr lang="zh-CN" altLang="en-US" kern="0" dirty="0">
                  <a:solidFill>
                    <a:schemeClr val="dk1"/>
                  </a:solidFill>
                  <a:latin typeface="+mn-lt"/>
                  <a:sym typeface="Calibri" panose="020F0502020204030204" pitchFamily="34" charset="0"/>
                </a:rPr>
                <a:t>分，表示患者不需要照顾，可以自理，但并不意味着他能独立生活，他可能不能烹饪、料理家务或与他人接触。＞</a:t>
              </a:r>
              <a:r>
                <a:rPr lang="en-US" altLang="en-US" kern="0" dirty="0">
                  <a:solidFill>
                    <a:schemeClr val="dk1"/>
                  </a:solidFill>
                  <a:latin typeface="+mn-lt"/>
                  <a:sym typeface="Calibri" panose="020F0502020204030204" pitchFamily="34" charset="0"/>
                </a:rPr>
                <a:t>60</a:t>
              </a:r>
              <a:r>
                <a:rPr lang="zh-CN" altLang="en-US" kern="0" dirty="0">
                  <a:solidFill>
                    <a:schemeClr val="dk1"/>
                  </a:solidFill>
                  <a:latin typeface="+mn-lt"/>
                  <a:sym typeface="Calibri" panose="020F0502020204030204" pitchFamily="34" charset="0"/>
                </a:rPr>
                <a:t>分，提示生活基本自理；</a:t>
              </a:r>
              <a:r>
                <a:rPr lang="en-US" altLang="en-US" kern="0" dirty="0">
                  <a:solidFill>
                    <a:schemeClr val="dk1"/>
                  </a:solidFill>
                  <a:latin typeface="+mn-lt"/>
                  <a:sym typeface="Calibri" panose="020F0502020204030204" pitchFamily="34" charset="0"/>
                </a:rPr>
                <a:t>40-60</a:t>
              </a:r>
              <a:r>
                <a:rPr lang="zh-CN" altLang="en-US" kern="0" dirty="0">
                  <a:solidFill>
                    <a:schemeClr val="dk1"/>
                  </a:solidFill>
                  <a:latin typeface="+mn-lt"/>
                  <a:sym typeface="Calibri" panose="020F0502020204030204" pitchFamily="34" charset="0"/>
                </a:rPr>
                <a:t>分，生活需要帮助（＞</a:t>
              </a:r>
              <a:r>
                <a:rPr lang="en-US" altLang="en-US" kern="0" dirty="0">
                  <a:solidFill>
                    <a:schemeClr val="dk1"/>
                  </a:solidFill>
                  <a:latin typeface="+mn-lt"/>
                  <a:sym typeface="Calibri" panose="020F0502020204030204" pitchFamily="34" charset="0"/>
                </a:rPr>
                <a:t>40</a:t>
              </a:r>
              <a:r>
                <a:rPr lang="zh-CN" altLang="en-US" kern="0" dirty="0">
                  <a:solidFill>
                    <a:schemeClr val="dk1"/>
                  </a:solidFill>
                  <a:latin typeface="+mn-lt"/>
                  <a:sym typeface="Calibri" panose="020F0502020204030204" pitchFamily="34" charset="0"/>
                </a:rPr>
                <a:t>分康复治疗效益最大）；</a:t>
              </a:r>
              <a:r>
                <a:rPr lang="en-US" altLang="en-US" kern="0" dirty="0">
                  <a:solidFill>
                    <a:schemeClr val="dk1"/>
                  </a:solidFill>
                  <a:latin typeface="+mn-lt"/>
                  <a:sym typeface="Calibri" panose="020F0502020204030204" pitchFamily="34" charset="0"/>
                </a:rPr>
                <a:t>20-40</a:t>
              </a:r>
              <a:r>
                <a:rPr lang="zh-CN" altLang="en-US" kern="0" dirty="0">
                  <a:solidFill>
                    <a:schemeClr val="dk1"/>
                  </a:solidFill>
                  <a:latin typeface="+mn-lt"/>
                  <a:sym typeface="Calibri" panose="020F0502020204030204" pitchFamily="34" charset="0"/>
                </a:rPr>
                <a:t>分，生活需要大量帮助；＜</a:t>
              </a:r>
              <a:r>
                <a:rPr lang="en-US" altLang="en-US" kern="0" dirty="0">
                  <a:solidFill>
                    <a:schemeClr val="dk1"/>
                  </a:solidFill>
                  <a:latin typeface="+mn-lt"/>
                  <a:sym typeface="Calibri" panose="020F0502020204030204" pitchFamily="34" charset="0"/>
                </a:rPr>
                <a:t>20</a:t>
              </a:r>
              <a:r>
                <a:rPr lang="zh-CN" altLang="en-US" kern="0" dirty="0">
                  <a:solidFill>
                    <a:schemeClr val="dk1"/>
                  </a:solidFill>
                  <a:latin typeface="+mn-lt"/>
                  <a:sym typeface="Calibri" panose="020F0502020204030204" pitchFamily="34" charset="0"/>
                </a:rPr>
                <a:t>分，生活完全依赖。</a:t>
              </a:r>
              <a:r>
                <a:rPr lang="en-US" altLang="en-US" kern="0" dirty="0" err="1">
                  <a:solidFill>
                    <a:schemeClr val="dk1"/>
                  </a:solidFill>
                  <a:latin typeface="+mn-lt"/>
                  <a:sym typeface="Calibri" panose="020F0502020204030204" pitchFamily="34" charset="0"/>
                </a:rPr>
                <a:t>Barthel</a:t>
              </a:r>
              <a:r>
                <a:rPr lang="zh-CN" altLang="en-US" kern="0" dirty="0">
                  <a:solidFill>
                    <a:schemeClr val="dk1"/>
                  </a:solidFill>
                  <a:latin typeface="+mn-lt"/>
                  <a:sym typeface="Calibri" panose="020F0502020204030204" pitchFamily="34" charset="0"/>
                </a:rPr>
                <a:t>指数比</a:t>
              </a:r>
              <a:r>
                <a:rPr lang="en-US" altLang="en-US" kern="0" dirty="0">
                  <a:solidFill>
                    <a:schemeClr val="dk1"/>
                  </a:solidFill>
                  <a:latin typeface="+mn-lt"/>
                  <a:sym typeface="Calibri" panose="020F0502020204030204" pitchFamily="34" charset="0"/>
                </a:rPr>
                <a:t>Katz</a:t>
              </a:r>
              <a:r>
                <a:rPr lang="zh-CN" altLang="en-US" kern="0" dirty="0">
                  <a:solidFill>
                    <a:schemeClr val="dk1"/>
                  </a:solidFill>
                  <a:latin typeface="+mn-lt"/>
                  <a:sym typeface="Calibri" panose="020F0502020204030204" pitchFamily="34" charset="0"/>
                </a:rPr>
                <a:t>指数涵盖了更多的日常生活活动，并且其计分方式对</a:t>
              </a:r>
              <a:r>
                <a:rPr lang="en-US" altLang="en-US" kern="0" dirty="0">
                  <a:solidFill>
                    <a:schemeClr val="dk1"/>
                  </a:solidFill>
                  <a:latin typeface="+mn-lt"/>
                  <a:sym typeface="Calibri" panose="020F0502020204030204" pitchFamily="34" charset="0"/>
                </a:rPr>
                <a:t>ADL</a:t>
              </a:r>
              <a:r>
                <a:rPr lang="zh-CN" altLang="en-US" kern="0" dirty="0">
                  <a:solidFill>
                    <a:schemeClr val="dk1"/>
                  </a:solidFill>
                  <a:latin typeface="+mn-lt"/>
                  <a:sym typeface="Calibri" panose="020F0502020204030204" pitchFamily="34" charset="0"/>
                </a:rPr>
                <a:t>的细微改善更为敏感。</a:t>
              </a:r>
              <a:endParaRPr lang="zh-CN" altLang="en-US" kern="0" dirty="0">
                <a:solidFill>
                  <a:schemeClr val="dk1"/>
                </a:solidFill>
                <a:latin typeface="+mn-lt"/>
                <a:sym typeface="Calibri" panose="020F0502020204030204" pitchFamily="34" charset="0"/>
              </a:endParaRPr>
            </a:p>
            <a:p>
              <a:pPr algn="just"/>
              <a:r>
                <a:rPr lang="zh-CN" altLang="en-US" kern="0" dirty="0">
                  <a:solidFill>
                    <a:schemeClr val="dk1"/>
                  </a:solidFill>
                  <a:latin typeface="+mn-lt"/>
                  <a:sym typeface="Calibri" panose="020F0502020204030204" pitchFamily="34" charset="0"/>
                </a:rPr>
                <a:t> </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11225" y="39370"/>
            <a:ext cx="5694045" cy="622935"/>
          </a:xfrm>
          <a:prstGeom prst="rect">
            <a:avLst/>
          </a:prstGeom>
        </p:spPr>
        <p:txBody>
          <a:bodyPr vert="horz" lIns="121920" tIns="60960" rIns="121920" bIns="6096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六、日常生活活动能力评定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65480" y="1070187"/>
            <a:ext cx="10946766" cy="4994275"/>
            <a:chOff x="-594067" y="-118209"/>
            <a:chExt cx="6176028" cy="5648535"/>
          </a:xfrm>
        </p:grpSpPr>
        <p:sp>
          <p:nvSpPr>
            <p:cNvPr id="7" name="AutoShape 10"/>
            <p:cNvSpPr>
              <a:spLocks noChangeArrowheads="1"/>
            </p:cNvSpPr>
            <p:nvPr>
              <p:custDataLst>
                <p:tags r:id="rId1"/>
              </p:custDataLst>
            </p:nvPr>
          </p:nvSpPr>
          <p:spPr bwMode="auto">
            <a:xfrm>
              <a:off x="-594067" y="-118209"/>
              <a:ext cx="6176027" cy="5550143"/>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454" y="176966"/>
              <a:ext cx="5956415" cy="5353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buNone/>
              </a:pPr>
              <a:r>
                <a:rPr lang="en-US" altLang="en-US" kern="0" dirty="0">
                  <a:solidFill>
                    <a:schemeClr val="dk1"/>
                  </a:solidFill>
                  <a:latin typeface="+mn-lt"/>
                  <a:sym typeface="Calibri" panose="020F0502020204030204" pitchFamily="34" charset="0"/>
                </a:rPr>
                <a:t>3. </a:t>
              </a:r>
              <a:r>
                <a:rPr lang="zh-CN" altLang="en-US" kern="0" dirty="0">
                  <a:solidFill>
                    <a:schemeClr val="dk1"/>
                  </a:solidFill>
                  <a:latin typeface="+mn-lt"/>
                  <a:sym typeface="Calibri" panose="020F0502020204030204" pitchFamily="34" charset="0"/>
                </a:rPr>
                <a:t>功能独立性测量（</a:t>
              </a:r>
              <a:r>
                <a:rPr lang="en-US" altLang="en-US" kern="0" dirty="0">
                  <a:solidFill>
                    <a:schemeClr val="dk1"/>
                  </a:solidFill>
                  <a:latin typeface="+mn-lt"/>
                  <a:sym typeface="Calibri" panose="020F0502020204030204" pitchFamily="34" charset="0"/>
                </a:rPr>
                <a:t>Functional Independence Measure</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FIM</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  </a:t>
              </a:r>
              <a:endParaRPr lang="en-US" altLang="en-US" kern="0" dirty="0">
                <a:solidFill>
                  <a:schemeClr val="dk1"/>
                </a:solidFill>
                <a:latin typeface="+mn-lt"/>
                <a:sym typeface="Calibri" panose="020F0502020204030204" pitchFamily="34" charset="0"/>
              </a:endParaRPr>
            </a:p>
            <a:p>
              <a:pPr algn="just"/>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临床康复中唯一建立了康复医学统一数据库系统的评估残疾程度的方法。</a:t>
              </a:r>
              <a:r>
                <a:rPr lang="en-US" altLang="en-US" kern="0" dirty="0">
                  <a:solidFill>
                    <a:schemeClr val="dk1"/>
                  </a:solidFill>
                  <a:latin typeface="+mn-lt"/>
                  <a:sym typeface="Calibri" panose="020F0502020204030204" pitchFamily="34" charset="0"/>
                </a:rPr>
                <a:t>FIM</a:t>
              </a:r>
              <a:r>
                <a:rPr lang="zh-CN" altLang="en-US" kern="0" dirty="0">
                  <a:solidFill>
                    <a:schemeClr val="dk1"/>
                  </a:solidFill>
                  <a:latin typeface="+mn-lt"/>
                  <a:sym typeface="Calibri" panose="020F0502020204030204" pitchFamily="34" charset="0"/>
                </a:rPr>
                <a:t>评定内容涉及到</a:t>
              </a:r>
              <a:r>
                <a:rPr lang="en-US" altLang="en-US" kern="0" dirty="0">
                  <a:solidFill>
                    <a:schemeClr val="dk1"/>
                  </a:solidFill>
                  <a:latin typeface="+mn-lt"/>
                  <a:sym typeface="Calibri" panose="020F0502020204030204" pitchFamily="34" charset="0"/>
                </a:rPr>
                <a:t>6</a:t>
              </a:r>
              <a:r>
                <a:rPr lang="zh-CN" altLang="en-US" kern="0" dirty="0">
                  <a:solidFill>
                    <a:schemeClr val="dk1"/>
                  </a:solidFill>
                  <a:latin typeface="+mn-lt"/>
                  <a:sym typeface="Calibri" panose="020F0502020204030204" pitchFamily="34" charset="0"/>
                </a:rPr>
                <a:t>个功能领域的</a:t>
              </a:r>
              <a:r>
                <a:rPr lang="en-US" altLang="en-US" kern="0" dirty="0">
                  <a:solidFill>
                    <a:schemeClr val="dk1"/>
                  </a:solidFill>
                  <a:latin typeface="+mn-lt"/>
                  <a:sym typeface="Calibri" panose="020F0502020204030204" pitchFamily="34" charset="0"/>
                </a:rPr>
                <a:t>18</a:t>
              </a:r>
              <a:r>
                <a:rPr lang="zh-CN" altLang="en-US" kern="0" dirty="0">
                  <a:solidFill>
                    <a:schemeClr val="dk1"/>
                  </a:solidFill>
                  <a:latin typeface="+mn-lt"/>
                  <a:sym typeface="Calibri" panose="020F0502020204030204" pitchFamily="34" charset="0"/>
                </a:rPr>
                <a:t>项内容</a:t>
              </a:r>
              <a:endParaRPr lang="en-US" altLang="zh-CN" kern="0" dirty="0">
                <a:solidFill>
                  <a:schemeClr val="dk1"/>
                </a:solidFill>
                <a:latin typeface="+mn-lt"/>
                <a:sym typeface="Calibri" panose="020F0502020204030204" pitchFamily="34" charset="0"/>
              </a:endParaRPr>
            </a:p>
            <a:p>
              <a:pPr algn="just"/>
              <a:endParaRPr lang="en-US" altLang="en-US" kern="0" dirty="0">
                <a:solidFill>
                  <a:schemeClr val="dk1"/>
                </a:solidFill>
                <a:latin typeface="+mn-lt"/>
                <a:sym typeface="Calibri" panose="020F0502020204030204" pitchFamily="34" charset="0"/>
              </a:endParaRPr>
            </a:p>
            <a:p>
              <a:pPr algn="just"/>
              <a:r>
                <a:rPr lang="en-US" altLang="en-US" kern="0" dirty="0">
                  <a:solidFill>
                    <a:schemeClr val="dk1"/>
                  </a:solidFill>
                  <a:latin typeface="+mn-lt"/>
                  <a:sym typeface="Calibri" panose="020F0502020204030204" pitchFamily="34" charset="0"/>
                </a:rPr>
                <a:t>  FIM</a:t>
              </a:r>
              <a:r>
                <a:rPr lang="zh-CN" altLang="en-US" kern="0" dirty="0">
                  <a:solidFill>
                    <a:schemeClr val="dk1"/>
                  </a:solidFill>
                  <a:latin typeface="+mn-lt"/>
                  <a:sym typeface="Calibri" panose="020F0502020204030204" pitchFamily="34" charset="0"/>
                </a:rPr>
                <a:t>中所有项目评分均采用</a:t>
              </a:r>
              <a:r>
                <a:rPr lang="en-US" altLang="en-US" kern="0" dirty="0">
                  <a:solidFill>
                    <a:schemeClr val="dk1"/>
                  </a:solidFill>
                  <a:latin typeface="+mn-lt"/>
                  <a:sym typeface="Calibri" panose="020F0502020204030204" pitchFamily="34" charset="0"/>
                </a:rPr>
                <a:t>7</a:t>
              </a:r>
              <a:r>
                <a:rPr lang="zh-CN" altLang="en-US" kern="0" dirty="0">
                  <a:solidFill>
                    <a:schemeClr val="dk1"/>
                  </a:solidFill>
                  <a:latin typeface="+mn-lt"/>
                  <a:sym typeface="Calibri" panose="020F0502020204030204" pitchFamily="34" charset="0"/>
                </a:rPr>
                <a:t>分制，从</a:t>
              </a:r>
              <a:r>
                <a:rPr lang="en-US" altLang="en-US" kern="0" dirty="0">
                  <a:solidFill>
                    <a:schemeClr val="dk1"/>
                  </a:solidFill>
                  <a:latin typeface="+mn-lt"/>
                  <a:sym typeface="Calibri" panose="020F0502020204030204" pitchFamily="34" charset="0"/>
                </a:rPr>
                <a:t>1</a:t>
              </a:r>
              <a:r>
                <a:rPr lang="zh-CN" altLang="en-US" kern="0" dirty="0">
                  <a:solidFill>
                    <a:schemeClr val="dk1"/>
                  </a:solidFill>
                  <a:latin typeface="+mn-lt"/>
                  <a:sym typeface="Calibri" panose="020F0502020204030204" pitchFamily="34" charset="0"/>
                </a:rPr>
                <a:t>分（完全依赖）到</a:t>
              </a:r>
              <a:r>
                <a:rPr lang="en-US" altLang="en-US" kern="0" dirty="0">
                  <a:solidFill>
                    <a:schemeClr val="dk1"/>
                  </a:solidFill>
                  <a:latin typeface="+mn-lt"/>
                  <a:sym typeface="Calibri" panose="020F0502020204030204" pitchFamily="34" charset="0"/>
                </a:rPr>
                <a:t>7</a:t>
              </a:r>
              <a:r>
                <a:rPr lang="zh-CN" altLang="en-US" kern="0" dirty="0">
                  <a:solidFill>
                    <a:schemeClr val="dk1"/>
                  </a:solidFill>
                  <a:latin typeface="+mn-lt"/>
                  <a:sym typeface="Calibri" panose="020F0502020204030204" pitchFamily="34" charset="0"/>
                </a:rPr>
                <a:t>分（完全独立），总积分最高</a:t>
              </a:r>
              <a:r>
                <a:rPr lang="en-US" altLang="en-US" kern="0" dirty="0">
                  <a:solidFill>
                    <a:schemeClr val="dk1"/>
                  </a:solidFill>
                  <a:latin typeface="+mn-lt"/>
                  <a:sym typeface="Calibri" panose="020F0502020204030204" pitchFamily="34" charset="0"/>
                </a:rPr>
                <a:t>126</a:t>
              </a:r>
              <a:r>
                <a:rPr lang="zh-CN" altLang="en-US" kern="0" dirty="0">
                  <a:solidFill>
                    <a:schemeClr val="dk1"/>
                  </a:solidFill>
                  <a:latin typeface="+mn-lt"/>
                  <a:sym typeface="Calibri" panose="020F0502020204030204" pitchFamily="34" charset="0"/>
                </a:rPr>
                <a:t>分，最低</a:t>
              </a:r>
              <a:r>
                <a:rPr lang="en-US" altLang="en-US" kern="0" dirty="0">
                  <a:solidFill>
                    <a:schemeClr val="dk1"/>
                  </a:solidFill>
                  <a:latin typeface="+mn-lt"/>
                  <a:sym typeface="Calibri" panose="020F0502020204030204" pitchFamily="34" charset="0"/>
                </a:rPr>
                <a:t>18</a:t>
              </a:r>
              <a:r>
                <a:rPr lang="zh-CN" altLang="en-US" kern="0" dirty="0">
                  <a:solidFill>
                    <a:schemeClr val="dk1"/>
                  </a:solidFill>
                  <a:latin typeface="+mn-lt"/>
                  <a:sym typeface="Calibri" panose="020F0502020204030204" pitchFamily="34" charset="0"/>
                </a:rPr>
                <a:t>分。</a:t>
              </a:r>
              <a:endParaRPr lang="en-US" altLang="zh-CN" kern="0" dirty="0">
                <a:solidFill>
                  <a:schemeClr val="dk1"/>
                </a:solidFill>
                <a:latin typeface="+mn-lt"/>
                <a:sym typeface="Calibri" panose="020F0502020204030204" pitchFamily="34" charset="0"/>
              </a:endParaRPr>
            </a:p>
            <a:p>
              <a:pPr algn="just"/>
              <a:endParaRPr lang="en-US" altLang="en-US" kern="0" dirty="0">
                <a:solidFill>
                  <a:schemeClr val="dk1"/>
                </a:solidFill>
                <a:latin typeface="+mn-lt"/>
                <a:sym typeface="Calibri" panose="020F0502020204030204" pitchFamily="34" charset="0"/>
              </a:endParaRPr>
            </a:p>
            <a:p>
              <a:pPr algn="just"/>
              <a:r>
                <a:rPr lang="zh-CN" altLang="en-US" kern="0" dirty="0">
                  <a:solidFill>
                    <a:schemeClr val="dk1"/>
                  </a:solidFill>
                  <a:latin typeface="+mn-lt"/>
                  <a:sym typeface="Calibri" panose="020F0502020204030204" pitchFamily="34" charset="0"/>
                </a:rPr>
                <a:t>  </a:t>
              </a:r>
              <a:r>
                <a:rPr lang="en-US" altLang="en-US" kern="0" dirty="0">
                  <a:solidFill>
                    <a:schemeClr val="dk1"/>
                  </a:solidFill>
                  <a:latin typeface="+mn-lt"/>
                  <a:sym typeface="Calibri" panose="020F0502020204030204" pitchFamily="34" charset="0"/>
                </a:rPr>
                <a:t>7</a:t>
              </a:r>
              <a:r>
                <a:rPr lang="zh-CN" altLang="en-US" kern="0" dirty="0">
                  <a:solidFill>
                    <a:schemeClr val="dk1"/>
                  </a:solidFill>
                  <a:latin typeface="+mn-lt"/>
                  <a:sym typeface="Calibri" panose="020F0502020204030204" pitchFamily="34" charset="0"/>
                </a:rPr>
                <a:t>分制的</a:t>
              </a:r>
              <a:r>
                <a:rPr lang="en-US" altLang="en-US" kern="0" dirty="0">
                  <a:solidFill>
                    <a:schemeClr val="dk1"/>
                  </a:solidFill>
                  <a:latin typeface="+mn-lt"/>
                  <a:sym typeface="Calibri" panose="020F0502020204030204" pitchFamily="34" charset="0"/>
                </a:rPr>
                <a:t>FIM</a:t>
              </a:r>
              <a:r>
                <a:rPr lang="zh-CN" altLang="en-US" kern="0" dirty="0">
                  <a:solidFill>
                    <a:schemeClr val="dk1"/>
                  </a:solidFill>
                  <a:latin typeface="+mn-lt"/>
                  <a:sym typeface="Calibri" panose="020F0502020204030204" pitchFamily="34" charset="0"/>
                </a:rPr>
                <a:t>量表对</a:t>
              </a:r>
              <a:r>
                <a:rPr lang="en-US" altLang="en-US" kern="0" dirty="0">
                  <a:solidFill>
                    <a:schemeClr val="dk1"/>
                  </a:solidFill>
                  <a:latin typeface="+mn-lt"/>
                  <a:sym typeface="Calibri" panose="020F0502020204030204" pitchFamily="34" charset="0"/>
                </a:rPr>
                <a:t>ADL</a:t>
              </a:r>
              <a:r>
                <a:rPr lang="zh-CN" altLang="en-US" kern="0" dirty="0">
                  <a:solidFill>
                    <a:schemeClr val="dk1"/>
                  </a:solidFill>
                  <a:latin typeface="+mn-lt"/>
                  <a:sym typeface="Calibri" panose="020F0502020204030204" pitchFamily="34" charset="0"/>
                </a:rPr>
                <a:t>方面的细微改善非常敏感，可以提供更好的关于</a:t>
              </a:r>
              <a:r>
                <a:rPr lang="en-US" altLang="en-US" kern="0" dirty="0">
                  <a:solidFill>
                    <a:schemeClr val="dk1"/>
                  </a:solidFill>
                  <a:latin typeface="+mn-lt"/>
                  <a:sym typeface="Calibri" panose="020F0502020204030204" pitchFamily="34" charset="0"/>
                </a:rPr>
                <a:t>ADL</a:t>
              </a:r>
              <a:r>
                <a:rPr lang="zh-CN" altLang="en-US" kern="0" dirty="0">
                  <a:solidFill>
                    <a:schemeClr val="dk1"/>
                  </a:solidFill>
                  <a:latin typeface="+mn-lt"/>
                  <a:sym typeface="Calibri" panose="020F0502020204030204" pitchFamily="34" charset="0"/>
                </a:rPr>
                <a:t>障碍程度的等级特征。</a:t>
              </a:r>
              <a:r>
                <a:rPr lang="en-US" altLang="en-US" kern="0" dirty="0">
                  <a:solidFill>
                    <a:schemeClr val="dk1"/>
                  </a:solidFill>
                  <a:latin typeface="+mn-lt"/>
                  <a:sym typeface="Calibri" panose="020F0502020204030204" pitchFamily="34" charset="0"/>
                </a:rPr>
                <a:t>FIM</a:t>
              </a:r>
              <a:r>
                <a:rPr lang="zh-CN" altLang="en-US" kern="0" dirty="0">
                  <a:solidFill>
                    <a:schemeClr val="dk1"/>
                  </a:solidFill>
                  <a:latin typeface="+mn-lt"/>
                  <a:sym typeface="Calibri" panose="020F0502020204030204" pitchFamily="34" charset="0"/>
                </a:rPr>
                <a:t>不但评定患者由于运动功能损伤所致的</a:t>
              </a:r>
              <a:r>
                <a:rPr lang="en-US" altLang="en-US" kern="0" dirty="0">
                  <a:solidFill>
                    <a:schemeClr val="dk1"/>
                  </a:solidFill>
                  <a:latin typeface="+mn-lt"/>
                  <a:sym typeface="Calibri" panose="020F0502020204030204" pitchFamily="34" charset="0"/>
                </a:rPr>
                <a:t>ADL</a:t>
              </a:r>
              <a:r>
                <a:rPr lang="zh-CN" altLang="en-US" kern="0" dirty="0">
                  <a:solidFill>
                    <a:schemeClr val="dk1"/>
                  </a:solidFill>
                  <a:latin typeface="+mn-lt"/>
                  <a:sym typeface="Calibri" panose="020F0502020204030204" pitchFamily="34" charset="0"/>
                </a:rPr>
                <a:t>能力障碍，而且也评定认知功能障碍对</a:t>
              </a:r>
              <a:r>
                <a:rPr lang="en-US" altLang="en-US" kern="0" dirty="0">
                  <a:solidFill>
                    <a:schemeClr val="dk1"/>
                  </a:solidFill>
                  <a:latin typeface="+mn-lt"/>
                  <a:sym typeface="Calibri" panose="020F0502020204030204" pitchFamily="34" charset="0"/>
                </a:rPr>
                <a:t>ADL</a:t>
              </a:r>
              <a:r>
                <a:rPr lang="zh-CN" altLang="en-US" kern="0" dirty="0">
                  <a:solidFill>
                    <a:schemeClr val="dk1"/>
                  </a:solidFill>
                  <a:latin typeface="+mn-lt"/>
                  <a:sym typeface="Calibri" panose="020F0502020204030204" pitchFamily="34" charset="0"/>
                </a:rPr>
                <a:t>的影响，是制订康复治疗计划客观依据，也是评估康复疗效与医疗质量的重要指标。</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11225" y="39370"/>
            <a:ext cx="5694045" cy="622935"/>
          </a:xfrm>
          <a:prstGeom prst="rect">
            <a:avLst/>
          </a:prstGeom>
        </p:spPr>
        <p:txBody>
          <a:bodyPr vert="horz" lIns="121920" tIns="60960" rIns="121920" bIns="6096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六、日常生活活动能力评定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79120" y="1101513"/>
            <a:ext cx="10975975" cy="5078095"/>
            <a:chOff x="-594067" y="-118209"/>
            <a:chExt cx="6175789" cy="5774191"/>
          </a:xfrm>
        </p:grpSpPr>
        <p:sp>
          <p:nvSpPr>
            <p:cNvPr id="7" name="AutoShape 10"/>
            <p:cNvSpPr>
              <a:spLocks noChangeArrowheads="1"/>
            </p:cNvSpPr>
            <p:nvPr>
              <p:custDataLst>
                <p:tags r:id="rId1"/>
              </p:custDataLst>
            </p:nvPr>
          </p:nvSpPr>
          <p:spPr bwMode="auto">
            <a:xfrm>
              <a:off x="-594067" y="-118209"/>
              <a:ext cx="6175789" cy="5774191"/>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690" y="176385"/>
              <a:ext cx="5956412" cy="5282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buNone/>
              </a:pPr>
              <a:r>
                <a:rPr lang="en-US" altLang="en-US" kern="0" dirty="0">
                  <a:solidFill>
                    <a:schemeClr val="dk1"/>
                  </a:solidFill>
                  <a:latin typeface="+mn-lt"/>
                  <a:sym typeface="Calibri" panose="020F0502020204030204" pitchFamily="34" charset="0"/>
                </a:rPr>
                <a:t>4. </a:t>
              </a:r>
              <a:r>
                <a:rPr lang="zh-CN" altLang="en-US" kern="0" dirty="0">
                  <a:solidFill>
                    <a:schemeClr val="dk1"/>
                  </a:solidFill>
                  <a:latin typeface="+mn-lt"/>
                  <a:sym typeface="Calibri" panose="020F0502020204030204" pitchFamily="34" charset="0"/>
                </a:rPr>
                <a:t>脊髓损伤独立性测量（</a:t>
              </a:r>
              <a:r>
                <a:rPr lang="en-US" altLang="en-US" kern="0" dirty="0">
                  <a:solidFill>
                    <a:schemeClr val="dk1"/>
                  </a:solidFill>
                  <a:latin typeface="+mn-lt"/>
                  <a:sym typeface="Calibri" panose="020F0502020204030204" pitchFamily="34" charset="0"/>
                </a:rPr>
                <a:t>Spinal Cord Independence Measure</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SCIM</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 </a:t>
              </a:r>
              <a:endParaRPr lang="en-US" altLang="en-US" kern="0" dirty="0">
                <a:solidFill>
                  <a:schemeClr val="dk1"/>
                </a:solidFill>
                <a:latin typeface="+mn-lt"/>
                <a:sym typeface="Calibri" panose="020F0502020204030204" pitchFamily="34" charset="0"/>
              </a:endParaRPr>
            </a:p>
            <a:p>
              <a:pPr algn="just"/>
              <a:r>
                <a:rPr lang="en-US" altLang="en-US" kern="0" dirty="0">
                  <a:solidFill>
                    <a:schemeClr val="dk1"/>
                  </a:solidFill>
                  <a:latin typeface="+mn-lt"/>
                  <a:sym typeface="Calibri" panose="020F0502020204030204" pitchFamily="34" charset="0"/>
                </a:rPr>
                <a:t>   SCIM </a:t>
              </a:r>
              <a:r>
                <a:rPr lang="zh-CN" altLang="en-US" kern="0" dirty="0">
                  <a:solidFill>
                    <a:schemeClr val="dk1"/>
                  </a:solidFill>
                  <a:latin typeface="+mn-lt"/>
                  <a:sym typeface="Calibri" panose="020F0502020204030204" pitchFamily="34" charset="0"/>
                </a:rPr>
                <a:t>是</a:t>
              </a:r>
              <a:r>
                <a:rPr lang="en-US" altLang="en-US" kern="0" dirty="0" err="1">
                  <a:solidFill>
                    <a:schemeClr val="dk1"/>
                  </a:solidFill>
                  <a:latin typeface="+mn-lt"/>
                  <a:sym typeface="Calibri" panose="020F0502020204030204" pitchFamily="34" charset="0"/>
                </a:rPr>
                <a:t>Catz</a:t>
              </a:r>
              <a:r>
                <a:rPr lang="en-US" altLang="en-US"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等于</a:t>
              </a:r>
              <a:r>
                <a:rPr lang="en-US" altLang="en-US" kern="0" dirty="0">
                  <a:solidFill>
                    <a:schemeClr val="dk1"/>
                  </a:solidFill>
                  <a:latin typeface="+mn-lt"/>
                  <a:sym typeface="Calibri" panose="020F0502020204030204" pitchFamily="34" charset="0"/>
                </a:rPr>
                <a:t>1997</a:t>
              </a:r>
              <a:r>
                <a:rPr lang="zh-CN" altLang="en-US" kern="0" dirty="0">
                  <a:solidFill>
                    <a:schemeClr val="dk1"/>
                  </a:solidFill>
                  <a:latin typeface="+mn-lt"/>
                  <a:sym typeface="Calibri" panose="020F0502020204030204" pitchFamily="34" charset="0"/>
                </a:rPr>
                <a:t>年发表的专门用于评价创伤性和非创伤性、急性和慢性脊髓损伤患者日常生活能力的量表。</a:t>
              </a:r>
              <a:endParaRPr lang="en-US" altLang="zh-CN" kern="0" dirty="0">
                <a:solidFill>
                  <a:schemeClr val="dk1"/>
                </a:solidFill>
                <a:latin typeface="+mn-lt"/>
                <a:sym typeface="Calibri" panose="020F0502020204030204" pitchFamily="34" charset="0"/>
              </a:endParaRPr>
            </a:p>
            <a:p>
              <a:pPr algn="just"/>
              <a:endParaRPr lang="en-US" altLang="zh-CN" kern="0" dirty="0">
                <a:solidFill>
                  <a:schemeClr val="dk1"/>
                </a:solidFill>
                <a:latin typeface="+mn-lt"/>
                <a:sym typeface="Calibri" panose="020F0502020204030204" pitchFamily="34" charset="0"/>
              </a:endParaRPr>
            </a:p>
            <a:p>
              <a:pPr algn="just"/>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该量表分为自理（进食、洗澡、穿衣、洗漱）、呼吸和括约肌管理（呼吸、膀胱管理、大便管理、如厕）、移动能力（床上翻身、床椅转移、坐便器转移、轮椅</a:t>
              </a:r>
              <a:r>
                <a:rPr lang="en-US" altLang="en-US"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汽车转移、地面</a:t>
              </a:r>
              <a:r>
                <a:rPr lang="en-US" altLang="en-US"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轮椅转移、室内外移动、上下楼梯）</a:t>
              </a:r>
              <a:r>
                <a:rPr lang="en-US" altLang="en-US" kern="0" dirty="0">
                  <a:solidFill>
                    <a:schemeClr val="dk1"/>
                  </a:solidFill>
                  <a:latin typeface="+mn-lt"/>
                  <a:sym typeface="Calibri" panose="020F0502020204030204" pitchFamily="34" charset="0"/>
                </a:rPr>
                <a:t>3</a:t>
              </a:r>
              <a:r>
                <a:rPr lang="zh-CN" altLang="en-US" kern="0" dirty="0">
                  <a:solidFill>
                    <a:schemeClr val="dk1"/>
                  </a:solidFill>
                  <a:latin typeface="+mn-lt"/>
                  <a:sym typeface="Calibri" panose="020F0502020204030204" pitchFamily="34" charset="0"/>
                </a:rPr>
                <a:t>部分。评分范围</a:t>
              </a:r>
              <a:r>
                <a:rPr lang="en-US" altLang="en-US" kern="0" dirty="0">
                  <a:solidFill>
                    <a:schemeClr val="dk1"/>
                  </a:solidFill>
                  <a:latin typeface="+mn-lt"/>
                  <a:sym typeface="Calibri" panose="020F0502020204030204" pitchFamily="34" charset="0"/>
                </a:rPr>
                <a:t>0-100</a:t>
              </a:r>
              <a:r>
                <a:rPr lang="zh-CN" altLang="en-US" kern="0" dirty="0">
                  <a:solidFill>
                    <a:schemeClr val="dk1"/>
                  </a:solidFill>
                  <a:latin typeface="+mn-lt"/>
                  <a:sym typeface="Calibri" panose="020F0502020204030204" pitchFamily="34" charset="0"/>
                </a:rPr>
                <a:t>分。</a:t>
              </a:r>
              <a:endParaRPr lang="en-US" altLang="zh-CN" kern="0" dirty="0">
                <a:solidFill>
                  <a:schemeClr val="dk1"/>
                </a:solidFill>
                <a:latin typeface="+mn-lt"/>
                <a:sym typeface="Calibri" panose="020F0502020204030204" pitchFamily="34" charset="0"/>
              </a:endParaRPr>
            </a:p>
            <a:p>
              <a:pPr algn="just"/>
              <a:endParaRPr lang="en-US" altLang="zh-CN" kern="0" dirty="0">
                <a:solidFill>
                  <a:schemeClr val="dk1"/>
                </a:solidFill>
                <a:latin typeface="+mn-lt"/>
                <a:sym typeface="Calibri" panose="020F0502020204030204" pitchFamily="34" charset="0"/>
              </a:endParaRPr>
            </a:p>
            <a:p>
              <a:pPr algn="just"/>
              <a:r>
                <a:rPr lang="en-US" altLang="en-US" kern="0" dirty="0">
                  <a:solidFill>
                    <a:schemeClr val="dk1"/>
                  </a:solidFill>
                  <a:latin typeface="+mn-lt"/>
                  <a:sym typeface="Calibri" panose="020F0502020204030204" pitchFamily="34" charset="0"/>
                </a:rPr>
                <a:t>   SCIM</a:t>
              </a:r>
              <a:r>
                <a:rPr lang="zh-CN" altLang="en-US" kern="0" dirty="0">
                  <a:solidFill>
                    <a:schemeClr val="dk1"/>
                  </a:solidFill>
                  <a:latin typeface="+mn-lt"/>
                  <a:sym typeface="Calibri" panose="020F0502020204030204" pitchFamily="34" charset="0"/>
                </a:rPr>
                <a:t>对于评估呼吸、括约肌管理、室内和室外移动等脊髓损伤患者日常生活活动项目的敏感性高于</a:t>
              </a:r>
              <a:r>
                <a:rPr lang="en-US" altLang="en-US" kern="0" dirty="0">
                  <a:solidFill>
                    <a:schemeClr val="dk1"/>
                  </a:solidFill>
                  <a:latin typeface="+mn-lt"/>
                  <a:sym typeface="Calibri" panose="020F0502020204030204" pitchFamily="34" charset="0"/>
                </a:rPr>
                <a:t>FIM</a:t>
              </a:r>
              <a:r>
                <a:rPr lang="zh-CN" altLang="en-US" kern="0" dirty="0">
                  <a:solidFill>
                    <a:schemeClr val="dk1"/>
                  </a:solidFill>
                  <a:latin typeface="+mn-lt"/>
                  <a:sym typeface="Calibri" panose="020F0502020204030204" pitchFamily="34" charset="0"/>
                </a:rPr>
                <a:t>。</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11225" y="39370"/>
            <a:ext cx="5694045" cy="622935"/>
          </a:xfrm>
          <a:prstGeom prst="rect">
            <a:avLst/>
          </a:prstGeom>
        </p:spPr>
        <p:txBody>
          <a:bodyPr vert="horz" lIns="121920" tIns="60960" rIns="121920" bIns="6096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六、日常生活活动能力评定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88433" y="1116753"/>
            <a:ext cx="10995660" cy="4817745"/>
            <a:chOff x="-594067" y="-118209"/>
            <a:chExt cx="6175908" cy="5492509"/>
          </a:xfrm>
        </p:grpSpPr>
        <p:sp>
          <p:nvSpPr>
            <p:cNvPr id="7" name="AutoShape 10"/>
            <p:cNvSpPr>
              <a:spLocks noChangeArrowheads="1"/>
            </p:cNvSpPr>
            <p:nvPr>
              <p:custDataLst>
                <p:tags r:id="rId1"/>
              </p:custDataLst>
            </p:nvPr>
          </p:nvSpPr>
          <p:spPr bwMode="auto">
            <a:xfrm>
              <a:off x="-594067" y="-118209"/>
              <a:ext cx="6175908" cy="5492509"/>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722" y="176433"/>
              <a:ext cx="5956563" cy="513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buNone/>
              </a:pPr>
              <a:r>
                <a:rPr lang="en-US" altLang="en-US" kern="0" dirty="0">
                  <a:solidFill>
                    <a:schemeClr val="dk1"/>
                  </a:solidFill>
                  <a:latin typeface="+mn-lt"/>
                  <a:sym typeface="Calibri" panose="020F0502020204030204" pitchFamily="34" charset="0"/>
                </a:rPr>
                <a:t>5. Lawton</a:t>
              </a:r>
              <a:r>
                <a:rPr lang="zh-CN" altLang="en-US" kern="0" dirty="0">
                  <a:solidFill>
                    <a:schemeClr val="dk1"/>
                  </a:solidFill>
                  <a:latin typeface="+mn-lt"/>
                  <a:sym typeface="Calibri" panose="020F0502020204030204" pitchFamily="34" charset="0"/>
                </a:rPr>
                <a:t>工具性</a:t>
              </a:r>
              <a:r>
                <a:rPr lang="en-US" altLang="en-US" kern="0" dirty="0">
                  <a:solidFill>
                    <a:schemeClr val="dk1"/>
                  </a:solidFill>
                  <a:latin typeface="+mn-lt"/>
                  <a:sym typeface="Calibri" panose="020F0502020204030204" pitchFamily="34" charset="0"/>
                </a:rPr>
                <a:t>ADL</a:t>
              </a:r>
              <a:r>
                <a:rPr lang="zh-CN" altLang="en-US" kern="0" dirty="0">
                  <a:solidFill>
                    <a:schemeClr val="dk1"/>
                  </a:solidFill>
                  <a:latin typeface="+mn-lt"/>
                  <a:sym typeface="Calibri" panose="020F0502020204030204" pitchFamily="34" charset="0"/>
                </a:rPr>
                <a:t>量表（</a:t>
              </a:r>
              <a:r>
                <a:rPr lang="en-US" altLang="en-US" kern="0" dirty="0">
                  <a:solidFill>
                    <a:schemeClr val="dk1"/>
                  </a:solidFill>
                  <a:latin typeface="+mn-lt"/>
                  <a:sym typeface="Calibri" panose="020F0502020204030204" pitchFamily="34" charset="0"/>
                </a:rPr>
                <a:t>Lawton IADL Scale</a:t>
              </a:r>
              <a:r>
                <a:rPr lang="zh-CN" altLang="en-US" kern="0" dirty="0">
                  <a:solidFill>
                    <a:schemeClr val="dk1"/>
                  </a:solidFill>
                  <a:latin typeface="+mn-lt"/>
                  <a:sym typeface="Calibri" panose="020F0502020204030204" pitchFamily="34" charset="0"/>
                </a:rPr>
                <a:t>）</a:t>
              </a:r>
              <a:endParaRPr lang="en-US" altLang="zh-CN" kern="0" dirty="0">
                <a:solidFill>
                  <a:schemeClr val="dk1"/>
                </a:solidFill>
                <a:latin typeface="+mn-lt"/>
                <a:sym typeface="Calibri" panose="020F0502020204030204" pitchFamily="34" charset="0"/>
              </a:endParaRPr>
            </a:p>
            <a:p>
              <a:pPr algn="just"/>
              <a:r>
                <a:rPr lang="en-US" altLang="en-US"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是针对工具性日常生活活动进行评估的量表，评估者通过评估患者完成</a:t>
              </a:r>
              <a:r>
                <a:rPr lang="en-US" altLang="en-US" kern="0" dirty="0">
                  <a:solidFill>
                    <a:schemeClr val="dk1"/>
                  </a:solidFill>
                  <a:latin typeface="+mn-lt"/>
                  <a:sym typeface="Calibri" panose="020F0502020204030204" pitchFamily="34" charset="0"/>
                </a:rPr>
                <a:t>8</a:t>
              </a:r>
              <a:r>
                <a:rPr lang="zh-CN" altLang="en-US" kern="0" dirty="0">
                  <a:solidFill>
                    <a:schemeClr val="dk1"/>
                  </a:solidFill>
                  <a:latin typeface="+mn-lt"/>
                  <a:sym typeface="Calibri" panose="020F0502020204030204" pitchFamily="34" charset="0"/>
                </a:rPr>
                <a:t>项日常生活活动任务（包括拨打电话、洗衣服、购物、使用交通工具、烹饪、服药、完成家务、处理财务）的情况，对其功能做出评价。</a:t>
              </a:r>
              <a:endParaRPr lang="en-US" altLang="zh-CN" kern="0" dirty="0">
                <a:solidFill>
                  <a:schemeClr val="dk1"/>
                </a:solidFill>
                <a:latin typeface="+mn-lt"/>
                <a:sym typeface="Calibri" panose="020F0502020204030204" pitchFamily="34" charset="0"/>
              </a:endParaRPr>
            </a:p>
            <a:p>
              <a:pPr algn="just"/>
              <a:endParaRPr lang="en-US" altLang="zh-CN" kern="0" dirty="0">
                <a:solidFill>
                  <a:schemeClr val="dk1"/>
                </a:solidFill>
                <a:latin typeface="+mn-lt"/>
                <a:sym typeface="Calibri" panose="020F0502020204030204" pitchFamily="34" charset="0"/>
              </a:endParaRPr>
            </a:p>
            <a:p>
              <a:pPr algn="just"/>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根据受试者完成每项任务的情况，评</a:t>
              </a:r>
              <a:r>
                <a:rPr lang="en-US" altLang="en-US" kern="0" dirty="0">
                  <a:solidFill>
                    <a:schemeClr val="dk1"/>
                  </a:solidFill>
                  <a:latin typeface="+mn-lt"/>
                  <a:sym typeface="Calibri" panose="020F0502020204030204" pitchFamily="34" charset="0"/>
                </a:rPr>
                <a:t>0</a:t>
              </a:r>
              <a:r>
                <a:rPr lang="zh-CN" altLang="en-US" kern="0" dirty="0">
                  <a:solidFill>
                    <a:schemeClr val="dk1"/>
                  </a:solidFill>
                  <a:latin typeface="+mn-lt"/>
                  <a:sym typeface="Calibri" panose="020F0502020204030204" pitchFamily="34" charset="0"/>
                </a:rPr>
                <a:t>分（不能完成）或</a:t>
              </a:r>
              <a:r>
                <a:rPr lang="en-US" altLang="en-US" kern="0" dirty="0">
                  <a:solidFill>
                    <a:schemeClr val="dk1"/>
                  </a:solidFill>
                  <a:latin typeface="+mn-lt"/>
                  <a:sym typeface="Calibri" panose="020F0502020204030204" pitchFamily="34" charset="0"/>
                </a:rPr>
                <a:t>1</a:t>
              </a:r>
              <a:r>
                <a:rPr lang="zh-CN" altLang="en-US" kern="0" dirty="0">
                  <a:solidFill>
                    <a:schemeClr val="dk1"/>
                  </a:solidFill>
                  <a:latin typeface="+mn-lt"/>
                  <a:sym typeface="Calibri" panose="020F0502020204030204" pitchFamily="34" charset="0"/>
                </a:rPr>
                <a:t>分（独立完成），总分</a:t>
              </a:r>
              <a:r>
                <a:rPr lang="en-US" altLang="en-US" kern="0" dirty="0">
                  <a:solidFill>
                    <a:schemeClr val="dk1"/>
                  </a:solidFill>
                  <a:latin typeface="+mn-lt"/>
                  <a:sym typeface="Calibri" panose="020F0502020204030204" pitchFamily="34" charset="0"/>
                </a:rPr>
                <a:t>0-17</a:t>
              </a:r>
              <a:r>
                <a:rPr lang="zh-CN" altLang="en-US" kern="0" dirty="0">
                  <a:solidFill>
                    <a:schemeClr val="dk1"/>
                  </a:solidFill>
                  <a:latin typeface="+mn-lt"/>
                  <a:sym typeface="Calibri" panose="020F0502020204030204" pitchFamily="34" charset="0"/>
                </a:rPr>
                <a:t>分。</a:t>
              </a:r>
              <a:r>
                <a:rPr lang="en-US" altLang="en-US" kern="0" dirty="0">
                  <a:solidFill>
                    <a:schemeClr val="dk1"/>
                  </a:solidFill>
                  <a:latin typeface="+mn-lt"/>
                  <a:sym typeface="Calibri" panose="020F0502020204030204" pitchFamily="34" charset="0"/>
                </a:rPr>
                <a:t>0</a:t>
              </a:r>
              <a:r>
                <a:rPr lang="zh-CN" altLang="en-US" kern="0" dirty="0">
                  <a:solidFill>
                    <a:schemeClr val="dk1"/>
                  </a:solidFill>
                  <a:latin typeface="+mn-lt"/>
                  <a:sym typeface="Calibri" panose="020F0502020204030204" pitchFamily="34" charset="0"/>
                </a:rPr>
                <a:t>分提示受试者完全依赖，</a:t>
              </a:r>
              <a:r>
                <a:rPr lang="en-US" altLang="en-US" kern="0" dirty="0">
                  <a:solidFill>
                    <a:schemeClr val="dk1"/>
                  </a:solidFill>
                  <a:latin typeface="+mn-lt"/>
                  <a:sym typeface="Calibri" panose="020F0502020204030204" pitchFamily="34" charset="0"/>
                </a:rPr>
                <a:t>17</a:t>
              </a:r>
              <a:r>
                <a:rPr lang="zh-CN" altLang="en-US" kern="0" dirty="0">
                  <a:solidFill>
                    <a:schemeClr val="dk1"/>
                  </a:solidFill>
                  <a:latin typeface="+mn-lt"/>
                  <a:sym typeface="Calibri" panose="020F0502020204030204" pitchFamily="34" charset="0"/>
                </a:rPr>
                <a:t>分提示该任务完全独立。</a:t>
              </a:r>
              <a:endParaRPr lang="en-US" altLang="zh-CN" kern="0" dirty="0">
                <a:solidFill>
                  <a:schemeClr val="dk1"/>
                </a:solidFill>
                <a:latin typeface="+mn-lt"/>
                <a:sym typeface="Calibri" panose="020F0502020204030204" pitchFamily="34" charset="0"/>
              </a:endParaRPr>
            </a:p>
            <a:p>
              <a:pPr algn="just"/>
              <a:endParaRPr lang="en-US" altLang="zh-CN" kern="0" dirty="0">
                <a:solidFill>
                  <a:schemeClr val="dk1"/>
                </a:solidFill>
                <a:latin typeface="+mn-lt"/>
                <a:sym typeface="Calibri" panose="020F0502020204030204" pitchFamily="34" charset="0"/>
              </a:endParaRPr>
            </a:p>
            <a:p>
              <a:pPr algn="just"/>
              <a:r>
                <a:rPr lang="en-US" altLang="en-US" kern="0" dirty="0">
                  <a:solidFill>
                    <a:schemeClr val="dk1"/>
                  </a:solidFill>
                  <a:latin typeface="+mn-lt"/>
                  <a:sym typeface="Calibri" panose="020F0502020204030204" pitchFamily="34" charset="0"/>
                </a:rPr>
                <a:t>  Lawton</a:t>
              </a:r>
              <a:r>
                <a:rPr lang="zh-CN" altLang="en-US" kern="0" dirty="0">
                  <a:solidFill>
                    <a:schemeClr val="dk1"/>
                  </a:solidFill>
                  <a:latin typeface="+mn-lt"/>
                  <a:sym typeface="Calibri" panose="020F0502020204030204" pitchFamily="34" charset="0"/>
                </a:rPr>
                <a:t>工具性</a:t>
              </a:r>
              <a:r>
                <a:rPr lang="en-US" altLang="en-US" kern="0" dirty="0">
                  <a:solidFill>
                    <a:schemeClr val="dk1"/>
                  </a:solidFill>
                  <a:latin typeface="+mn-lt"/>
                  <a:sym typeface="Calibri" panose="020F0502020204030204" pitchFamily="34" charset="0"/>
                </a:rPr>
                <a:t>ADL</a:t>
              </a:r>
              <a:r>
                <a:rPr lang="zh-CN" altLang="en-US" kern="0" dirty="0">
                  <a:solidFill>
                    <a:schemeClr val="dk1"/>
                  </a:solidFill>
                  <a:latin typeface="+mn-lt"/>
                  <a:sym typeface="Calibri" panose="020F0502020204030204" pitchFamily="34" charset="0"/>
                </a:rPr>
                <a:t>量表可以评价患者疾病早期的</a:t>
              </a:r>
              <a:r>
                <a:rPr lang="en-US" altLang="en-US" kern="0" dirty="0">
                  <a:solidFill>
                    <a:schemeClr val="dk1"/>
                  </a:solidFill>
                  <a:latin typeface="+mn-lt"/>
                  <a:sym typeface="Calibri" panose="020F0502020204030204" pitchFamily="34" charset="0"/>
                </a:rPr>
                <a:t>IADL</a:t>
              </a:r>
              <a:r>
                <a:rPr lang="zh-CN" altLang="en-US" kern="0" dirty="0">
                  <a:solidFill>
                    <a:schemeClr val="dk1"/>
                  </a:solidFill>
                  <a:latin typeface="+mn-lt"/>
                  <a:sym typeface="Calibri" panose="020F0502020204030204" pitchFamily="34" charset="0"/>
                </a:rPr>
                <a:t>自理能力，这是由于在疾病早期</a:t>
              </a:r>
              <a:r>
                <a:rPr lang="en-US" altLang="en-US" kern="0" dirty="0">
                  <a:solidFill>
                    <a:schemeClr val="dk1"/>
                  </a:solidFill>
                  <a:latin typeface="+mn-lt"/>
                  <a:sym typeface="Calibri" panose="020F0502020204030204" pitchFamily="34" charset="0"/>
                </a:rPr>
                <a:t>IADL</a:t>
              </a:r>
              <a:r>
                <a:rPr lang="zh-CN" altLang="en-US" kern="0" dirty="0">
                  <a:solidFill>
                    <a:schemeClr val="dk1"/>
                  </a:solidFill>
                  <a:latin typeface="+mn-lt"/>
                  <a:sym typeface="Calibri" panose="020F0502020204030204" pitchFamily="34" charset="0"/>
                </a:rPr>
                <a:t>项目便已受到影响。</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11225" y="39370"/>
            <a:ext cx="5694045" cy="622935"/>
          </a:xfrm>
          <a:prstGeom prst="rect">
            <a:avLst/>
          </a:prstGeom>
        </p:spPr>
        <p:txBody>
          <a:bodyPr vert="horz" lIns="121920" tIns="60960" rIns="121920" bIns="6096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六、日常生活活动能力评定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68960" y="993140"/>
            <a:ext cx="10995660" cy="5428596"/>
            <a:chOff x="-594067" y="-118209"/>
            <a:chExt cx="6175908" cy="6058193"/>
          </a:xfrm>
        </p:grpSpPr>
        <p:sp>
          <p:nvSpPr>
            <p:cNvPr id="7" name="AutoShape 10"/>
            <p:cNvSpPr>
              <a:spLocks noChangeArrowheads="1"/>
            </p:cNvSpPr>
            <p:nvPr>
              <p:custDataLst>
                <p:tags r:id="rId1"/>
              </p:custDataLst>
            </p:nvPr>
          </p:nvSpPr>
          <p:spPr bwMode="auto">
            <a:xfrm>
              <a:off x="-594067" y="-118209"/>
              <a:ext cx="6175908" cy="5547989"/>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9"/>
              <a:ext cx="5956422" cy="5763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buNone/>
              </a:pPr>
              <a:r>
                <a:rPr lang="zh-CN" altLang="en-US" kern="0" dirty="0">
                  <a:solidFill>
                    <a:schemeClr val="dk1"/>
                  </a:solidFill>
                  <a:latin typeface="+mn-lt"/>
                  <a:sym typeface="Calibri" panose="020F0502020204030204" pitchFamily="34" charset="0"/>
                </a:rPr>
                <a:t>（三）评定注意事项</a:t>
              </a:r>
              <a:endParaRPr lang="zh-CN" altLang="en-US" kern="0" dirty="0">
                <a:solidFill>
                  <a:schemeClr val="dk1"/>
                </a:solidFill>
                <a:latin typeface="+mn-lt"/>
                <a:sym typeface="Calibri" panose="020F0502020204030204" pitchFamily="34" charset="0"/>
              </a:endParaRPr>
            </a:p>
            <a:p>
              <a:pPr algn="just">
                <a:buNone/>
              </a:pPr>
              <a:r>
                <a:rPr lang="en-US" altLang="en-US" kern="0" dirty="0">
                  <a:solidFill>
                    <a:schemeClr val="dk1"/>
                  </a:solidFill>
                  <a:latin typeface="+mn-lt"/>
                  <a:sym typeface="Calibri" panose="020F0502020204030204" pitchFamily="34" charset="0"/>
                </a:rPr>
                <a:t>1. </a:t>
              </a:r>
              <a:r>
                <a:rPr lang="zh-CN" altLang="en-US" kern="0" dirty="0">
                  <a:solidFill>
                    <a:schemeClr val="dk1"/>
                  </a:solidFill>
                  <a:latin typeface="+mn-lt"/>
                  <a:sym typeface="Calibri" panose="020F0502020204030204" pitchFamily="34" charset="0"/>
                </a:rPr>
                <a:t>评定日常生活活动能力要注意评估患者日常活动实际完成情况，而非依赖患者或护理人员的口头描述。</a:t>
              </a:r>
              <a:endParaRPr lang="zh-CN" altLang="en-US" kern="0" dirty="0">
                <a:solidFill>
                  <a:schemeClr val="dk1"/>
                </a:solidFill>
                <a:latin typeface="+mn-lt"/>
                <a:sym typeface="Calibri" panose="020F0502020204030204" pitchFamily="34" charset="0"/>
              </a:endParaRPr>
            </a:p>
            <a:p>
              <a:pPr algn="just">
                <a:buNone/>
              </a:pPr>
              <a:r>
                <a:rPr lang="en-US" altLang="en-US" kern="0" dirty="0">
                  <a:solidFill>
                    <a:schemeClr val="dk1"/>
                  </a:solidFill>
                  <a:latin typeface="+mn-lt"/>
                  <a:sym typeface="Calibri" panose="020F0502020204030204" pitchFamily="34" charset="0"/>
                </a:rPr>
                <a:t>2. </a:t>
              </a:r>
              <a:r>
                <a:rPr lang="zh-CN" altLang="en-US" kern="0" dirty="0">
                  <a:solidFill>
                    <a:schemeClr val="dk1"/>
                  </a:solidFill>
                  <a:latin typeface="+mn-lt"/>
                  <a:sym typeface="Calibri" panose="020F0502020204030204" pitchFamily="34" charset="0"/>
                </a:rPr>
                <a:t>评分由康复小组成员共同参与观察打分。比如物理治疗师评价转移活动，作业治疗师负责评价自理和认知活动，语言治疗师评价交流能力，护士评价大、小便控制及管理情况。</a:t>
              </a:r>
              <a:endParaRPr lang="zh-CN" altLang="en-US" kern="0" dirty="0">
                <a:solidFill>
                  <a:schemeClr val="dk1"/>
                </a:solidFill>
                <a:latin typeface="+mn-lt"/>
                <a:sym typeface="Calibri" panose="020F0502020204030204" pitchFamily="34" charset="0"/>
              </a:endParaRPr>
            </a:p>
            <a:p>
              <a:pPr algn="just">
                <a:buNone/>
              </a:pPr>
              <a:r>
                <a:rPr lang="en-US" altLang="en-US" kern="0" dirty="0">
                  <a:solidFill>
                    <a:schemeClr val="dk1"/>
                  </a:solidFill>
                  <a:latin typeface="+mn-lt"/>
                  <a:sym typeface="Calibri" panose="020F0502020204030204" pitchFamily="34" charset="0"/>
                </a:rPr>
                <a:t>3. </a:t>
              </a:r>
              <a:r>
                <a:rPr lang="zh-CN" altLang="en-US" kern="0" dirty="0">
                  <a:solidFill>
                    <a:schemeClr val="dk1"/>
                  </a:solidFill>
                  <a:latin typeface="+mn-lt"/>
                  <a:sym typeface="Calibri" panose="020F0502020204030204" pitchFamily="34" charset="0"/>
                </a:rPr>
                <a:t>基于患者每天确实完成的活动打分，而非评价“能做”或 “可以做”的潜能。如果患者根本没有完成过某一活动，则该项目评最低分。</a:t>
              </a:r>
              <a:endParaRPr lang="zh-CN" altLang="en-US" kern="0" dirty="0">
                <a:solidFill>
                  <a:schemeClr val="dk1"/>
                </a:solidFill>
                <a:latin typeface="+mn-lt"/>
                <a:sym typeface="Calibri" panose="020F0502020204030204" pitchFamily="34" charset="0"/>
              </a:endParaRPr>
            </a:p>
            <a:p>
              <a:pPr algn="just">
                <a:buNone/>
              </a:pPr>
              <a:r>
                <a:rPr lang="en-US" altLang="en-US" kern="0" dirty="0">
                  <a:solidFill>
                    <a:schemeClr val="dk1"/>
                  </a:solidFill>
                  <a:latin typeface="+mn-lt"/>
                  <a:sym typeface="Calibri" panose="020F0502020204030204" pitchFamily="34" charset="0"/>
                </a:rPr>
                <a:t>4. </a:t>
              </a:r>
              <a:r>
                <a:rPr lang="zh-CN" altLang="en-US" kern="0" dirty="0">
                  <a:solidFill>
                    <a:schemeClr val="dk1"/>
                  </a:solidFill>
                  <a:latin typeface="+mn-lt"/>
                  <a:sym typeface="Calibri" panose="020F0502020204030204" pitchFamily="34" charset="0"/>
                </a:rPr>
                <a:t>患者在他人帮助下才可以完成某项活动时，要对帮助的方法及辅助量予以记录。</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11225" y="39370"/>
            <a:ext cx="5694045" cy="622935"/>
          </a:xfrm>
          <a:prstGeom prst="rect">
            <a:avLst/>
          </a:prstGeom>
        </p:spPr>
        <p:txBody>
          <a:bodyPr vert="horz" lIns="121920" tIns="60960" rIns="121920" bIns="6096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六、日常生活活动能力评定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1271270" y="2060575"/>
            <a:ext cx="9515475" cy="2122805"/>
          </a:xfrm>
          <a:prstGeom prst="rect">
            <a:avLst/>
          </a:prstGeom>
          <a:solidFill>
            <a:schemeClr val="accent1">
              <a:alpha val="0"/>
            </a:schemeClr>
          </a:solidFill>
          <a:ln>
            <a:noFill/>
          </a:ln>
        </p:spPr>
        <p:txBody>
          <a:bodyPr wrap="square" rtlCol="0" anchor="t">
            <a:spAutoFit/>
          </a:bodyPr>
          <a:lstStyle/>
          <a:p>
            <a:pPr algn="ctr"/>
            <a:r>
              <a:rPr lang="zh-CN" altLang="en-US" sz="6600" b="1" dirty="0" smtClean="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sym typeface="+mn-ea"/>
              </a:rPr>
              <a:t>任务五</a:t>
            </a:r>
            <a:endParaRPr lang="zh-CN" altLang="en-US" sz="6600" b="1" dirty="0" smtClean="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endParaRPr>
          </a:p>
          <a:p>
            <a:pPr algn="ctr"/>
            <a:r>
              <a:rPr lang="zh-CN" altLang="en-US" sz="6600" b="1" dirty="0" smtClean="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sym typeface="+mn-ea"/>
              </a:rPr>
              <a:t>神经肌肉电诊断技术</a:t>
            </a:r>
            <a:endParaRPr lang="zh-CN" altLang="en-US" sz="6600" b="1" dirty="0" smtClean="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bldLvl="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组合 2"/>
          <p:cNvGrpSpPr/>
          <p:nvPr/>
        </p:nvGrpSpPr>
        <p:grpSpPr bwMode="auto">
          <a:xfrm>
            <a:off x="1024255" y="1517650"/>
            <a:ext cx="9893300" cy="4719320"/>
            <a:chOff x="768350" y="1995488"/>
            <a:chExt cx="7419975" cy="3884285"/>
          </a:xfrm>
        </p:grpSpPr>
        <p:grpSp>
          <p:nvGrpSpPr>
            <p:cNvPr id="6149" name="组合 57"/>
            <p:cNvGrpSpPr/>
            <p:nvPr/>
          </p:nvGrpSpPr>
          <p:grpSpPr bwMode="auto">
            <a:xfrm>
              <a:off x="781050" y="1995488"/>
              <a:ext cx="2279650" cy="515851"/>
              <a:chOff x="64524" y="84322"/>
              <a:chExt cx="2279315" cy="515814"/>
            </a:xfrm>
          </p:grpSpPr>
          <p:sp>
            <p:nvSpPr>
              <p:cNvPr id="12" name="Rectangle 220"/>
              <p:cNvSpPr>
                <a:spLocks noChangeArrowheads="1"/>
              </p:cNvSpPr>
              <p:nvPr>
                <p:custDataLst>
                  <p:tags r:id="rId1"/>
                </p:custDataLst>
              </p:nvPr>
            </p:nvSpPr>
            <p:spPr bwMode="auto">
              <a:xfrm>
                <a:off x="64524" y="530303"/>
                <a:ext cx="2206301" cy="69833"/>
              </a:xfrm>
              <a:prstGeom prst="rect">
                <a:avLst/>
              </a:prstGeom>
              <a:solidFill>
                <a:schemeClr val="accent1"/>
              </a:solidFill>
              <a:ln w="9525">
                <a:solidFill>
                  <a:schemeClr val="accent2"/>
                </a:solidFill>
                <a:miter lim="800000"/>
              </a:ln>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eaLnBrk="1" fontAlgn="auto" latinLnBrk="1" hangingPunct="1">
                  <a:spcBef>
                    <a:spcPct val="0"/>
                  </a:spcBef>
                  <a:spcAft>
                    <a:spcPts val="0"/>
                  </a:spcAft>
                  <a:buFontTx/>
                  <a:buNone/>
                  <a:defRPr/>
                </a:pPr>
                <a:endParaRPr lang="ko-KR" altLang="en-US" sz="2400" b="1" kern="0">
                  <a:solidFill>
                    <a:srgbClr val="000000"/>
                  </a:solidFill>
                  <a:latin typeface="Gulim" panose="020B0600000101010101" pitchFamily="34" charset="-127"/>
                  <a:ea typeface="Gulim" panose="020B0600000101010101" pitchFamily="34" charset="-127"/>
                </a:endParaRPr>
              </a:p>
            </p:txBody>
          </p:sp>
          <p:sp>
            <p:nvSpPr>
              <p:cNvPr id="13" name="Rectangle 235"/>
              <p:cNvSpPr>
                <a:spLocks noChangeArrowheads="1"/>
              </p:cNvSpPr>
              <p:nvPr>
                <p:custDataLst>
                  <p:tags r:id="rId2"/>
                </p:custDataLst>
              </p:nvPr>
            </p:nvSpPr>
            <p:spPr bwMode="auto">
              <a:xfrm>
                <a:off x="615306" y="84322"/>
                <a:ext cx="1728533" cy="439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eaLnBrk="1" fontAlgn="auto" latinLnBrk="1" hangingPunct="1">
                  <a:lnSpc>
                    <a:spcPct val="90000"/>
                  </a:lnSpc>
                  <a:spcBef>
                    <a:spcPct val="0"/>
                  </a:spcBef>
                  <a:spcAft>
                    <a:spcPts val="0"/>
                  </a:spcAft>
                  <a:buFontTx/>
                  <a:buNone/>
                  <a:defRPr/>
                </a:pPr>
                <a:r>
                  <a:rPr lang="zh-CN" altLang="en-US" b="1" kern="0" dirty="0">
                    <a:solidFill>
                      <a:schemeClr val="tx1"/>
                    </a:solidFill>
                    <a:latin typeface="+mj-lt"/>
                    <a:ea typeface="+mj-ea"/>
                  </a:rPr>
                  <a:t> 概论</a:t>
                </a:r>
                <a:endParaRPr lang="zh-CN" altLang="en-US" b="1" kern="0" dirty="0">
                  <a:solidFill>
                    <a:schemeClr val="tx1"/>
                  </a:solidFill>
                  <a:latin typeface="+mj-lt"/>
                  <a:ea typeface="+mj-ea"/>
                </a:endParaRPr>
              </a:p>
            </p:txBody>
          </p:sp>
        </p:grpSp>
        <p:sp>
          <p:nvSpPr>
            <p:cNvPr id="10" name="TextBox 88"/>
            <p:cNvSpPr txBox="1">
              <a:spLocks noChangeArrowheads="1"/>
            </p:cNvSpPr>
            <p:nvPr>
              <p:custDataLst>
                <p:tags r:id="rId3"/>
              </p:custDataLst>
            </p:nvPr>
          </p:nvSpPr>
          <p:spPr bwMode="auto">
            <a:xfrm>
              <a:off x="768350" y="2557370"/>
              <a:ext cx="7419975" cy="3322403"/>
            </a:xfrm>
            <a:prstGeom prst="rect">
              <a:avLst/>
            </a:prstGeom>
            <a:solidFill>
              <a:schemeClr val="accent3">
                <a:alpha val="53000"/>
              </a:schemeClr>
            </a:solidFill>
            <a:ln w="19050">
              <a:solidFill>
                <a:schemeClr val="accent1"/>
              </a:solidFill>
              <a:prstDash val="dash"/>
              <a:miter lim="800000"/>
            </a:ln>
          </p:spPr>
          <p:txBody>
            <a:bodyPr wrap="square">
              <a:norm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eaLnBrk="1" fontAlgn="auto" hangingPunct="1">
                <a:lnSpc>
                  <a:spcPct val="150000"/>
                </a:lnSpc>
                <a:spcBef>
                  <a:spcPct val="0"/>
                </a:spcBef>
                <a:spcAft>
                  <a:spcPts val="0"/>
                </a:spcAft>
                <a:buFont typeface="Arial" panose="020B0604020202020204" pitchFamily="34" charset="0"/>
                <a:buNone/>
                <a:defRPr/>
              </a:pPr>
              <a:r>
                <a:rPr lang="zh-CN" altLang="en-US" sz="2665" kern="0" dirty="0">
                  <a:solidFill>
                    <a:schemeClr val="dk1"/>
                  </a:solidFill>
                  <a:latin typeface="+mn-lt"/>
                  <a:ea typeface="+mn-ea"/>
                </a:rPr>
                <a:t>神经肌肉电诊断技术是康复医学中不可缺少的评定方法</a:t>
              </a:r>
              <a:endParaRPr lang="en-US" altLang="zh-CN" sz="2665" kern="0" dirty="0">
                <a:solidFill>
                  <a:schemeClr val="dk1"/>
                </a:solidFill>
                <a:latin typeface="+mn-lt"/>
                <a:ea typeface="+mn-ea"/>
              </a:endParaRPr>
            </a:p>
            <a:p>
              <a:pPr eaLnBrk="1" fontAlgn="auto" hangingPunct="1">
                <a:lnSpc>
                  <a:spcPct val="150000"/>
                </a:lnSpc>
                <a:spcBef>
                  <a:spcPct val="0"/>
                </a:spcBef>
                <a:spcAft>
                  <a:spcPts val="0"/>
                </a:spcAft>
                <a:buFont typeface="Arial" panose="020B0604020202020204" pitchFamily="34" charset="0"/>
                <a:buNone/>
                <a:defRPr/>
              </a:pPr>
              <a:r>
                <a:rPr lang="zh-CN" altLang="en-US" sz="2665" kern="0" dirty="0">
                  <a:solidFill>
                    <a:schemeClr val="dk1"/>
                  </a:solidFill>
                  <a:latin typeface="+mn-lt"/>
                  <a:ea typeface="+mn-ea"/>
                </a:rPr>
                <a:t>作用：</a:t>
              </a:r>
              <a:endParaRPr lang="zh-CN" altLang="en-US" sz="2665" kern="0" dirty="0">
                <a:solidFill>
                  <a:schemeClr val="dk1"/>
                </a:solidFill>
                <a:latin typeface="+mn-lt"/>
                <a:ea typeface="+mn-ea"/>
              </a:endParaRPr>
            </a:p>
            <a:p>
              <a:pPr marL="342900" indent="-342900" eaLnBrk="1" fontAlgn="auto" hangingPunct="1">
                <a:lnSpc>
                  <a:spcPct val="150000"/>
                </a:lnSpc>
                <a:spcBef>
                  <a:spcPct val="0"/>
                </a:spcBef>
                <a:spcAft>
                  <a:spcPts val="0"/>
                </a:spcAft>
                <a:buFont typeface="Wingdings" panose="05000000000000000000" pitchFamily="2" charset="2"/>
                <a:buChar char="l"/>
                <a:defRPr/>
              </a:pPr>
              <a:r>
                <a:rPr lang="zh-CN" altLang="en-US" sz="2665" kern="0" dirty="0">
                  <a:solidFill>
                    <a:schemeClr val="dk1"/>
                  </a:solidFill>
                  <a:latin typeface="+mn-lt"/>
                  <a:ea typeface="+mn-ea"/>
                </a:rPr>
                <a:t>定位诊断神经肌肉疾病</a:t>
              </a:r>
              <a:endParaRPr lang="zh-CN" altLang="en-US" sz="2665" kern="0" dirty="0">
                <a:solidFill>
                  <a:schemeClr val="dk1"/>
                </a:solidFill>
                <a:latin typeface="+mn-lt"/>
                <a:ea typeface="+mn-ea"/>
              </a:endParaRPr>
            </a:p>
            <a:p>
              <a:pPr marL="342900" indent="-342900" eaLnBrk="1" fontAlgn="auto" hangingPunct="1">
                <a:lnSpc>
                  <a:spcPct val="150000"/>
                </a:lnSpc>
                <a:spcBef>
                  <a:spcPct val="0"/>
                </a:spcBef>
                <a:spcAft>
                  <a:spcPts val="0"/>
                </a:spcAft>
                <a:buFont typeface="Wingdings" panose="05000000000000000000" pitchFamily="2" charset="2"/>
                <a:buChar char="l"/>
                <a:defRPr/>
              </a:pPr>
              <a:r>
                <a:rPr lang="zh-CN" altLang="en-US" sz="2665" kern="0" dirty="0">
                  <a:solidFill>
                    <a:schemeClr val="dk1"/>
                  </a:solidFill>
                  <a:latin typeface="+mn-lt"/>
                  <a:ea typeface="+mn-ea"/>
                </a:rPr>
                <a:t>预测神经损伤的恢复</a:t>
              </a:r>
              <a:endParaRPr lang="zh-CN" altLang="en-US" sz="2665" kern="0" dirty="0">
                <a:solidFill>
                  <a:schemeClr val="dk1"/>
                </a:solidFill>
                <a:latin typeface="+mn-lt"/>
                <a:ea typeface="+mn-ea"/>
              </a:endParaRPr>
            </a:p>
            <a:p>
              <a:pPr marL="342900" indent="-342900" eaLnBrk="1" fontAlgn="auto" hangingPunct="1">
                <a:lnSpc>
                  <a:spcPct val="150000"/>
                </a:lnSpc>
                <a:spcBef>
                  <a:spcPct val="0"/>
                </a:spcBef>
                <a:spcAft>
                  <a:spcPts val="0"/>
                </a:spcAft>
                <a:buFont typeface="Wingdings" panose="05000000000000000000" pitchFamily="2" charset="2"/>
                <a:buChar char="l"/>
                <a:defRPr/>
              </a:pPr>
              <a:r>
                <a:rPr lang="zh-CN" altLang="en-US" sz="2665" kern="0" dirty="0">
                  <a:solidFill>
                    <a:schemeClr val="dk1"/>
                  </a:solidFill>
                  <a:latin typeface="+mn-lt"/>
                  <a:ea typeface="+mn-ea"/>
                </a:rPr>
                <a:t>协助制定正确的神经肌肉疾病诊疗和康复计划</a:t>
              </a:r>
              <a:endParaRPr lang="zh-CN" altLang="en-US" sz="2665" kern="0" dirty="0">
                <a:solidFill>
                  <a:schemeClr val="dk1"/>
                </a:solidFill>
                <a:latin typeface="+mn-lt"/>
                <a:ea typeface="+mn-ea"/>
              </a:endParaRPr>
            </a:p>
            <a:p>
              <a:pPr marL="342900" indent="-342900" eaLnBrk="1" fontAlgn="auto" hangingPunct="1">
                <a:lnSpc>
                  <a:spcPct val="150000"/>
                </a:lnSpc>
                <a:spcBef>
                  <a:spcPct val="0"/>
                </a:spcBef>
                <a:spcAft>
                  <a:spcPts val="0"/>
                </a:spcAft>
                <a:buFont typeface="Wingdings" panose="05000000000000000000" pitchFamily="2" charset="2"/>
                <a:buChar char="l"/>
                <a:defRPr/>
              </a:pPr>
              <a:r>
                <a:rPr lang="zh-CN" altLang="en-US" sz="2665" kern="0" dirty="0">
                  <a:solidFill>
                    <a:schemeClr val="dk1"/>
                  </a:solidFill>
                  <a:latin typeface="+mn-lt"/>
                  <a:ea typeface="+mn-ea"/>
                </a:rPr>
                <a:t>为物理治疗师提供信息以帮助评定或确定治疗方案</a:t>
              </a:r>
              <a:endParaRPr lang="zh-CN" altLang="en-US" sz="2665" kern="0" dirty="0">
                <a:solidFill>
                  <a:schemeClr val="dk1"/>
                </a:solidFill>
                <a:latin typeface="+mn-lt"/>
                <a:ea typeface="+mn-ea"/>
              </a:endParaRPr>
            </a:p>
            <a:p>
              <a:pPr eaLnBrk="1" fontAlgn="auto" hangingPunct="1">
                <a:lnSpc>
                  <a:spcPct val="150000"/>
                </a:lnSpc>
                <a:spcBef>
                  <a:spcPct val="0"/>
                </a:spcBef>
                <a:spcAft>
                  <a:spcPts val="0"/>
                </a:spcAft>
                <a:buFont typeface="Arial" panose="020B0604020202020204" pitchFamily="34" charset="0"/>
                <a:buNone/>
                <a:defRPr/>
              </a:pPr>
              <a:endParaRPr lang="zh-CN" altLang="en-US" sz="2665" kern="0" dirty="0">
                <a:solidFill>
                  <a:schemeClr val="dk1"/>
                </a:solidFill>
                <a:latin typeface="+mn-lt"/>
                <a:ea typeface="+mn-ea"/>
              </a:endParaRPr>
            </a:p>
          </p:txBody>
        </p:sp>
      </p:grpSp>
      <p:pic>
        <p:nvPicPr>
          <p:cNvPr id="6147" name="图片 4" descr="www_tuweimei_comComp_20959516_NXZN4HGAKVcBQY5qTkn3lVG7v0MU5QWJ.jpg"/>
          <p:cNvPicPr>
            <a:picLocks noGrp="1" noChangeAspect="1" noChangeArrowheads="1"/>
          </p:cNvPicPr>
          <p:nvPr>
            <p:custDataLst>
              <p:tags r:id="rId4"/>
            </p:custDataLst>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07533" y="649817"/>
            <a:ext cx="1051984" cy="1405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2"/>
          <p:cNvSpPr>
            <a:spLocks noGrp="1" noChangeArrowheads="1"/>
          </p:cNvSpPr>
          <p:nvPr>
            <p:custDataLst>
              <p:tags r:id="rId6"/>
            </p:custDataLst>
          </p:nvPr>
        </p:nvSpPr>
        <p:spPr>
          <a:xfrm>
            <a:off x="334433" y="-903816"/>
            <a:ext cx="11552767" cy="1261533"/>
          </a:xfrm>
          <a:prstGeom prst="rect">
            <a:avLst/>
          </a:prstGeom>
          <a:noFill/>
          <a:ln w="9525">
            <a:noFill/>
            <a:miter lim="800000"/>
          </a:ln>
        </p:spPr>
        <p:txBody>
          <a:bodyPr vert="horz" wrap="square" lIns="121920" tIns="60960" rIns="121920" bIns="60960" numCol="1" anchor="ctr" anchorCtr="0" compatLnSpc="1"/>
          <a:lst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Arial" panose="020B0604020202020204" pitchFamily="34" charset="0"/>
              </a:defRPr>
            </a:lvl2pPr>
            <a:lvl3pPr algn="r" rtl="0" eaLnBrk="0" fontAlgn="base" hangingPunct="0">
              <a:spcBef>
                <a:spcPct val="0"/>
              </a:spcBef>
              <a:spcAft>
                <a:spcPct val="0"/>
              </a:spcAft>
              <a:defRPr sz="3600" b="1">
                <a:solidFill>
                  <a:schemeClr val="bg1"/>
                </a:solidFill>
                <a:latin typeface="Arial" panose="020B0604020202020204" pitchFamily="34" charset="0"/>
              </a:defRPr>
            </a:lvl3pPr>
            <a:lvl4pPr algn="r" rtl="0" eaLnBrk="0" fontAlgn="base" hangingPunct="0">
              <a:spcBef>
                <a:spcPct val="0"/>
              </a:spcBef>
              <a:spcAft>
                <a:spcPct val="0"/>
              </a:spcAft>
              <a:defRPr sz="3600" b="1">
                <a:solidFill>
                  <a:schemeClr val="bg1"/>
                </a:solidFill>
                <a:latin typeface="Arial" panose="020B0604020202020204" pitchFamily="34" charset="0"/>
              </a:defRPr>
            </a:lvl4pPr>
            <a:lvl5pPr algn="r" rtl="0" eaLnBrk="0" fontAlgn="base" hangingPunct="0">
              <a:spcBef>
                <a:spcPct val="0"/>
              </a:spcBef>
              <a:spcAft>
                <a:spcPct val="0"/>
              </a:spcAft>
              <a:defRPr sz="3600" b="1">
                <a:solidFill>
                  <a:schemeClr val="bg1"/>
                </a:solidFill>
                <a:latin typeface="Arial" panose="020B0604020202020204" pitchFamily="34" charset="0"/>
              </a:defRPr>
            </a:lvl5pPr>
            <a:lvl6pPr marL="457200" algn="r" rtl="0" fontAlgn="base">
              <a:spcBef>
                <a:spcPct val="0"/>
              </a:spcBef>
              <a:spcAft>
                <a:spcPct val="0"/>
              </a:spcAft>
              <a:defRPr sz="3600" b="1">
                <a:solidFill>
                  <a:schemeClr val="bg1"/>
                </a:solidFill>
                <a:latin typeface="Arial" panose="020B0604020202020204" pitchFamily="34" charset="0"/>
              </a:defRPr>
            </a:lvl6pPr>
            <a:lvl7pPr marL="914400" algn="r" rtl="0" fontAlgn="base">
              <a:spcBef>
                <a:spcPct val="0"/>
              </a:spcBef>
              <a:spcAft>
                <a:spcPct val="0"/>
              </a:spcAft>
              <a:defRPr sz="3600" b="1">
                <a:solidFill>
                  <a:schemeClr val="bg1"/>
                </a:solidFill>
                <a:latin typeface="Arial" panose="020B0604020202020204" pitchFamily="34" charset="0"/>
              </a:defRPr>
            </a:lvl7pPr>
            <a:lvl8pPr marL="1371600" algn="r" rtl="0" fontAlgn="base">
              <a:spcBef>
                <a:spcPct val="0"/>
              </a:spcBef>
              <a:spcAft>
                <a:spcPct val="0"/>
              </a:spcAft>
              <a:defRPr sz="3600" b="1">
                <a:solidFill>
                  <a:schemeClr val="bg1"/>
                </a:solidFill>
                <a:latin typeface="Arial" panose="020B0604020202020204" pitchFamily="34" charset="0"/>
              </a:defRPr>
            </a:lvl8pPr>
            <a:lvl9pPr marL="1828800" algn="r" rtl="0" fontAlgn="base">
              <a:spcBef>
                <a:spcPct val="0"/>
              </a:spcBef>
              <a:spcAft>
                <a:spcPct val="0"/>
              </a:spcAft>
              <a:defRPr sz="3600" b="1">
                <a:solidFill>
                  <a:schemeClr val="bg1"/>
                </a:solidFill>
                <a:latin typeface="Arial" panose="020B0604020202020204" pitchFamily="34" charset="0"/>
              </a:defRPr>
            </a:lvl9pPr>
          </a:lstStyle>
          <a:p>
            <a:pPr algn="ctr" eaLnBrk="1" hangingPunct="1"/>
            <a:r>
              <a:rPr lang="zh-CN" altLang="en-US" sz="4800">
                <a:latin typeface="华文中宋" panose="02010600040101010101" pitchFamily="2" charset="-122"/>
                <a:ea typeface="华文中宋" panose="02010600040101010101" pitchFamily="2" charset="-122"/>
              </a:rPr>
              <a:t>    </a:t>
            </a:r>
            <a:endParaRPr lang="en-US" altLang="zh-CN" sz="4800">
              <a:latin typeface="华文中宋" panose="02010600040101010101" pitchFamily="2" charset="-122"/>
              <a:ea typeface="华文中宋" panose="02010600040101010101" pitchFamily="2" charset="-122"/>
            </a:endParaRPr>
          </a:p>
        </p:txBody>
      </p:sp>
      <p:sp>
        <p:nvSpPr>
          <p:cNvPr id="4" name="标题 3"/>
          <p:cNvSpPr>
            <a:spLocks noGrp="1"/>
          </p:cNvSpPr>
          <p:nvPr>
            <p:ph type="title" idx="4294967295"/>
            <p:custDataLst>
              <p:tags r:id="rId7"/>
            </p:custDataLst>
          </p:nvPr>
        </p:nvSpPr>
        <p:spPr>
          <a:xfrm>
            <a:off x="1024255" y="-27305"/>
            <a:ext cx="9763125" cy="763905"/>
          </a:xfrm>
        </p:spPr>
        <p:txBody>
          <a:bodyPr vert="horz" lIns="121920" tIns="60960" rIns="121920" bIns="60960" rtlCol="0" anchor="ctr">
            <a:normAutofit/>
          </a:bodyPr>
          <a:p>
            <a:pPr lvl="0" algn="l">
              <a:buClrTx/>
              <a:buSzTx/>
              <a:buFontTx/>
            </a:pPr>
            <a:r>
              <a:rPr lang="zh-CN" altLang="en-US" sz="3200">
                <a:sym typeface="+mn-ea"/>
              </a:rPr>
              <a:t>任务五</a:t>
            </a:r>
            <a:r>
              <a:rPr lang="en-US" altLang="zh-CN" sz="3200">
                <a:sym typeface="+mn-ea"/>
              </a:rPr>
              <a:t> </a:t>
            </a:r>
            <a:r>
              <a:rPr lang="zh-CN" altLang="en-US" sz="3200">
                <a:sym typeface="+mn-ea"/>
              </a:rPr>
              <a:t>神经肌肉电诊断技术</a:t>
            </a:r>
            <a:endParaRPr lang="zh-CN" altLang="en-US" sz="3200">
              <a:sym typeface="+mn-ea"/>
            </a:endParaRPr>
          </a:p>
        </p:txBody>
      </p:sp>
    </p:spTree>
    <p:custDataLst>
      <p:tags r:id="rId8"/>
    </p:custData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圆角矩形标注 47"/>
          <p:cNvSpPr/>
          <p:nvPr/>
        </p:nvSpPr>
        <p:spPr>
          <a:xfrm>
            <a:off x="4339167" y="3285067"/>
            <a:ext cx="5378451" cy="719667"/>
          </a:xfrm>
          <a:prstGeom prst="wedgeRoundRectCallout">
            <a:avLst>
              <a:gd name="adj1" fmla="val -57212"/>
              <a:gd name="adj2" fmla="val -21672"/>
              <a:gd name="adj3" fmla="val 16667"/>
            </a:avLst>
          </a:prstGeom>
          <a:solidFill>
            <a:schemeClr val="accent1"/>
          </a:solidFill>
          <a:ln w="12700" cap="flat" cmpd="sng" algn="ctr">
            <a:solidFill>
              <a:srgbClr val="F1F1F1"/>
            </a:solidFill>
            <a:prstDash val="solid"/>
          </a:ln>
          <a:effectLst/>
        </p:spPr>
        <p:txBody>
          <a:bodyPr anchor="ctr"/>
          <a:lstStyle/>
          <a:p>
            <a:pPr algn="ctr" eaLnBrk="1" fontAlgn="auto" hangingPunct="1">
              <a:spcBef>
                <a:spcPts val="0"/>
              </a:spcBef>
              <a:spcAft>
                <a:spcPts val="0"/>
              </a:spcAft>
              <a:defRPr/>
            </a:pPr>
            <a:endParaRPr lang="zh-CN" altLang="en-US" sz="100" kern="0">
              <a:solidFill>
                <a:prstClr val="white"/>
              </a:solidFill>
              <a:latin typeface="+mn-lt"/>
            </a:endParaRPr>
          </a:p>
        </p:txBody>
      </p:sp>
      <p:sp>
        <p:nvSpPr>
          <p:cNvPr id="49" name="TextBox 8"/>
          <p:cNvSpPr txBox="1">
            <a:spLocks noChangeArrowheads="1"/>
          </p:cNvSpPr>
          <p:nvPr>
            <p:custDataLst>
              <p:tags r:id="rId1"/>
            </p:custDataLst>
          </p:nvPr>
        </p:nvSpPr>
        <p:spPr bwMode="auto">
          <a:xfrm>
            <a:off x="2419351" y="3285067"/>
            <a:ext cx="1729316" cy="719667"/>
          </a:xfrm>
          <a:prstGeom prst="rect">
            <a:avLst/>
          </a:prstGeom>
          <a:noFill/>
          <a:ln w="9525">
            <a:solidFill>
              <a:srgbClr val="67A502"/>
            </a:solidFill>
            <a:miter lim="800000"/>
          </a:ln>
          <a:extLst>
            <a:ext uri="{909E8E84-426E-40DD-AFC4-6F175D3DCCD1}">
              <a14:hiddenFill xmlns:a14="http://schemas.microsoft.com/office/drawing/2010/main">
                <a:solidFill>
                  <a:srgbClr val="FFFFFF"/>
                </a:solidFill>
              </a14:hiddenFill>
            </a:ext>
          </a:extLst>
        </p:spPr>
        <p:txBody>
          <a:bodyPr wrap="square" anchor="ctr">
            <a:norm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algn="ctr" eaLnBrk="1" fontAlgn="auto" hangingPunct="1">
              <a:spcBef>
                <a:spcPct val="0"/>
              </a:spcBef>
              <a:spcAft>
                <a:spcPts val="0"/>
              </a:spcAft>
              <a:buFontTx/>
              <a:buNone/>
              <a:defRPr/>
            </a:pPr>
            <a:r>
              <a:rPr lang="zh-CN" altLang="en-US" b="1" kern="0" dirty="0">
                <a:solidFill>
                  <a:schemeClr val="accent1"/>
                </a:solidFill>
                <a:latin typeface="+mn-lt"/>
                <a:ea typeface="+mn-ea"/>
              </a:rPr>
              <a:t>二、</a:t>
            </a:r>
            <a:endParaRPr lang="zh-CN" altLang="en-US" b="1" kern="0" dirty="0">
              <a:solidFill>
                <a:schemeClr val="accent1"/>
              </a:solidFill>
              <a:latin typeface="+mn-lt"/>
              <a:ea typeface="+mn-ea"/>
            </a:endParaRPr>
          </a:p>
        </p:txBody>
      </p:sp>
      <p:sp>
        <p:nvSpPr>
          <p:cNvPr id="50" name="TextBox 9"/>
          <p:cNvSpPr txBox="1">
            <a:spLocks noChangeArrowheads="1"/>
          </p:cNvSpPr>
          <p:nvPr>
            <p:custDataLst>
              <p:tags r:id="rId2"/>
            </p:custDataLst>
          </p:nvPr>
        </p:nvSpPr>
        <p:spPr bwMode="auto">
          <a:xfrm>
            <a:off x="4927600" y="3335867"/>
            <a:ext cx="4201584"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fontAlgn="auto" hangingPunct="1">
              <a:spcBef>
                <a:spcPct val="0"/>
              </a:spcBef>
              <a:spcAft>
                <a:spcPts val="0"/>
              </a:spcAft>
              <a:buFontTx/>
              <a:buNone/>
              <a:defRPr/>
            </a:pPr>
            <a:r>
              <a:rPr lang="zh-CN" altLang="en-US" kern="0" dirty="0">
                <a:solidFill>
                  <a:schemeClr val="lt1"/>
                </a:solidFill>
                <a:latin typeface="+mn-lt"/>
                <a:ea typeface="+mn-ea"/>
              </a:rPr>
              <a:t>诱发电位</a:t>
            </a:r>
            <a:endParaRPr lang="zh-CN" altLang="en-US" kern="0" dirty="0">
              <a:solidFill>
                <a:schemeClr val="lt1"/>
              </a:solidFill>
              <a:latin typeface="+mn-lt"/>
              <a:ea typeface="+mn-ea"/>
            </a:endParaRPr>
          </a:p>
        </p:txBody>
      </p:sp>
      <p:grpSp>
        <p:nvGrpSpPr>
          <p:cNvPr id="2" name="组合 1"/>
          <p:cNvGrpSpPr/>
          <p:nvPr/>
        </p:nvGrpSpPr>
        <p:grpSpPr bwMode="auto">
          <a:xfrm>
            <a:off x="2419351" y="1557867"/>
            <a:ext cx="7298267" cy="719667"/>
            <a:chOff x="1814513" y="1520825"/>
            <a:chExt cx="5473700" cy="539750"/>
          </a:xfrm>
        </p:grpSpPr>
        <p:sp>
          <p:nvSpPr>
            <p:cNvPr id="51" name="圆角矩形标注 50"/>
            <p:cNvSpPr/>
            <p:nvPr/>
          </p:nvSpPr>
          <p:spPr>
            <a:xfrm>
              <a:off x="3254375" y="1520825"/>
              <a:ext cx="4033838" cy="539750"/>
            </a:xfrm>
            <a:prstGeom prst="wedgeRoundRectCallout">
              <a:avLst>
                <a:gd name="adj1" fmla="val -57212"/>
                <a:gd name="adj2" fmla="val -21672"/>
                <a:gd name="adj3" fmla="val 16667"/>
              </a:avLst>
            </a:prstGeom>
            <a:solidFill>
              <a:schemeClr val="accent1"/>
            </a:solidFill>
            <a:ln w="12700" cap="flat" cmpd="sng" algn="ctr">
              <a:solidFill>
                <a:srgbClr val="F1F1F1"/>
              </a:solidFill>
              <a:prstDash val="solid"/>
            </a:ln>
            <a:effectLst/>
          </p:spPr>
          <p:txBody>
            <a:bodyPr anchor="ctr"/>
            <a:lstStyle/>
            <a:p>
              <a:pPr algn="ctr" eaLnBrk="1" fontAlgn="auto" hangingPunct="1">
                <a:spcBef>
                  <a:spcPts val="0"/>
                </a:spcBef>
                <a:spcAft>
                  <a:spcPts val="0"/>
                </a:spcAft>
                <a:defRPr/>
              </a:pPr>
              <a:endParaRPr lang="zh-CN" altLang="en-US" sz="100" kern="0">
                <a:solidFill>
                  <a:prstClr val="white"/>
                </a:solidFill>
                <a:latin typeface="+mn-lt"/>
              </a:endParaRPr>
            </a:p>
          </p:txBody>
        </p:sp>
        <p:sp>
          <p:nvSpPr>
            <p:cNvPr id="52" name="TextBox 11"/>
            <p:cNvSpPr txBox="1">
              <a:spLocks noChangeArrowheads="1"/>
            </p:cNvSpPr>
            <p:nvPr>
              <p:custDataLst>
                <p:tags r:id="rId3"/>
              </p:custDataLst>
            </p:nvPr>
          </p:nvSpPr>
          <p:spPr bwMode="auto">
            <a:xfrm>
              <a:off x="1814513" y="1520825"/>
              <a:ext cx="1296987" cy="539750"/>
            </a:xfrm>
            <a:prstGeom prst="rect">
              <a:avLst/>
            </a:prstGeom>
            <a:noFill/>
            <a:ln w="9525">
              <a:solidFill>
                <a:srgbClr val="67A502"/>
              </a:solidFill>
              <a:miter lim="800000"/>
            </a:ln>
            <a:extLst>
              <a:ext uri="{909E8E84-426E-40DD-AFC4-6F175D3DCCD1}">
                <a14:hiddenFill xmlns:a14="http://schemas.microsoft.com/office/drawing/2010/main">
                  <a:solidFill>
                    <a:srgbClr val="FFFFFF"/>
                  </a:solidFill>
                </a14:hiddenFill>
              </a:ext>
            </a:extLst>
          </p:spPr>
          <p:txBody>
            <a:bodyPr wrap="square" anchor="ctr">
              <a:norm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algn="ctr" eaLnBrk="1" fontAlgn="auto" hangingPunct="1">
                <a:spcBef>
                  <a:spcPct val="0"/>
                </a:spcBef>
                <a:spcAft>
                  <a:spcPts val="0"/>
                </a:spcAft>
                <a:buFontTx/>
                <a:buNone/>
                <a:defRPr/>
              </a:pPr>
              <a:r>
                <a:rPr lang="zh-CN" altLang="en-US" b="1" kern="0" dirty="0">
                  <a:solidFill>
                    <a:schemeClr val="accent1"/>
                  </a:solidFill>
                  <a:latin typeface="+mn-lt"/>
                  <a:ea typeface="+mn-ea"/>
                </a:rPr>
                <a:t>一、</a:t>
              </a:r>
              <a:endParaRPr lang="zh-CN" altLang="en-US" b="1" kern="0" dirty="0">
                <a:solidFill>
                  <a:schemeClr val="accent1"/>
                </a:solidFill>
                <a:latin typeface="+mn-lt"/>
                <a:ea typeface="+mn-ea"/>
              </a:endParaRPr>
            </a:p>
          </p:txBody>
        </p:sp>
        <p:sp>
          <p:nvSpPr>
            <p:cNvPr id="53" name="TextBox 12"/>
            <p:cNvSpPr txBox="1">
              <a:spLocks noChangeArrowheads="1"/>
            </p:cNvSpPr>
            <p:nvPr>
              <p:custDataLst>
                <p:tags r:id="rId4"/>
              </p:custDataLst>
            </p:nvPr>
          </p:nvSpPr>
          <p:spPr bwMode="auto">
            <a:xfrm>
              <a:off x="3779838" y="1595438"/>
              <a:ext cx="2159000" cy="43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fontAlgn="auto" hangingPunct="1">
                <a:spcBef>
                  <a:spcPct val="0"/>
                </a:spcBef>
                <a:spcAft>
                  <a:spcPts val="0"/>
                </a:spcAft>
                <a:buFontTx/>
                <a:buNone/>
                <a:defRPr/>
              </a:pPr>
              <a:r>
                <a:rPr lang="zh-CN" altLang="en-US" kern="0" dirty="0">
                  <a:solidFill>
                    <a:prstClr val="white"/>
                  </a:solidFill>
                  <a:latin typeface="+mn-lt"/>
                  <a:ea typeface="+mn-ea"/>
                </a:rPr>
                <a:t>肌电图</a:t>
              </a:r>
              <a:endParaRPr lang="zh-CN" altLang="en-US" kern="0" dirty="0">
                <a:solidFill>
                  <a:prstClr val="white"/>
                </a:solidFill>
                <a:latin typeface="+mn-lt"/>
                <a:ea typeface="+mn-ea"/>
              </a:endParaRPr>
            </a:p>
          </p:txBody>
        </p:sp>
      </p:grpSp>
      <p:sp>
        <p:nvSpPr>
          <p:cNvPr id="4" name="标题 3"/>
          <p:cNvSpPr>
            <a:spLocks noGrp="1"/>
          </p:cNvSpPr>
          <p:nvPr>
            <p:ph type="title" idx="4294967295"/>
            <p:custDataLst>
              <p:tags r:id="rId5"/>
            </p:custDataLst>
          </p:nvPr>
        </p:nvSpPr>
        <p:spPr>
          <a:xfrm>
            <a:off x="1391920" y="-1083945"/>
            <a:ext cx="10800080" cy="960120"/>
          </a:xfrm>
        </p:spPr>
        <p:txBody>
          <a:bodyPr vert="horz" lIns="121920" tIns="60960" rIns="121920" bIns="60960" rtlCol="0" anchor="ctr">
            <a:normAutofit/>
          </a:bodyPr>
          <a:lstStyle/>
          <a:p>
            <a:pPr lvl="0" algn="l">
              <a:buClrTx/>
              <a:buSzTx/>
              <a:buFontTx/>
            </a:pPr>
            <a:r>
              <a:rPr lang="zh-CN" altLang="en-US">
                <a:sym typeface="+mn-ea"/>
              </a:rPr>
              <a:t>            </a:t>
            </a:r>
            <a:r>
              <a:rPr lang="en-US" altLang="zh-CN">
                <a:sym typeface="+mn-ea"/>
              </a:rPr>
              <a:t>    </a:t>
            </a:r>
            <a:r>
              <a:rPr lang="zh-CN" altLang="en-US">
                <a:sym typeface="+mn-ea"/>
              </a:rPr>
              <a:t>神经肌肉电诊断技术</a:t>
            </a:r>
            <a:endParaRPr lang="zh-CN" altLang="en-US">
              <a:sym typeface="+mn-ea"/>
            </a:endParaRPr>
          </a:p>
        </p:txBody>
      </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组合 2"/>
          <p:cNvGrpSpPr/>
          <p:nvPr/>
        </p:nvGrpSpPr>
        <p:grpSpPr bwMode="auto">
          <a:xfrm>
            <a:off x="1024467" y="1517651"/>
            <a:ext cx="9893300" cy="4629786"/>
            <a:chOff x="768350" y="1995488"/>
            <a:chExt cx="7419975" cy="3471762"/>
          </a:xfrm>
        </p:grpSpPr>
        <p:grpSp>
          <p:nvGrpSpPr>
            <p:cNvPr id="8197" name="组合 57"/>
            <p:cNvGrpSpPr/>
            <p:nvPr/>
          </p:nvGrpSpPr>
          <p:grpSpPr bwMode="auto">
            <a:xfrm>
              <a:off x="781050" y="1995488"/>
              <a:ext cx="2279650" cy="515851"/>
              <a:chOff x="64524" y="84322"/>
              <a:chExt cx="2279315" cy="515814"/>
            </a:xfrm>
          </p:grpSpPr>
          <p:sp>
            <p:nvSpPr>
              <p:cNvPr id="12" name="Rectangle 220"/>
              <p:cNvSpPr>
                <a:spLocks noChangeArrowheads="1"/>
              </p:cNvSpPr>
              <p:nvPr>
                <p:custDataLst>
                  <p:tags r:id="rId1"/>
                </p:custDataLst>
              </p:nvPr>
            </p:nvSpPr>
            <p:spPr bwMode="auto">
              <a:xfrm>
                <a:off x="64524" y="530303"/>
                <a:ext cx="2206301" cy="69833"/>
              </a:xfrm>
              <a:prstGeom prst="rect">
                <a:avLst/>
              </a:prstGeom>
              <a:solidFill>
                <a:schemeClr val="accent1"/>
              </a:solidFill>
              <a:ln w="9525">
                <a:solidFill>
                  <a:schemeClr val="accent2"/>
                </a:solidFill>
                <a:miter lim="800000"/>
              </a:ln>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eaLnBrk="1" fontAlgn="auto" latinLnBrk="1" hangingPunct="1">
                  <a:spcBef>
                    <a:spcPct val="0"/>
                  </a:spcBef>
                  <a:spcAft>
                    <a:spcPts val="0"/>
                  </a:spcAft>
                  <a:buFontTx/>
                  <a:buNone/>
                  <a:defRPr/>
                </a:pPr>
                <a:endParaRPr lang="ko-KR" altLang="en-US" sz="2400" b="1" kern="0">
                  <a:solidFill>
                    <a:srgbClr val="000000"/>
                  </a:solidFill>
                  <a:latin typeface="Gulim" panose="020B0600000101010101" pitchFamily="34" charset="-127"/>
                  <a:ea typeface="Gulim" panose="020B0600000101010101" pitchFamily="34" charset="-127"/>
                </a:endParaRPr>
              </a:p>
            </p:txBody>
          </p:sp>
          <p:sp>
            <p:nvSpPr>
              <p:cNvPr id="13" name="Rectangle 235"/>
              <p:cNvSpPr>
                <a:spLocks noChangeArrowheads="1"/>
              </p:cNvSpPr>
              <p:nvPr>
                <p:custDataLst>
                  <p:tags r:id="rId2"/>
                </p:custDataLst>
              </p:nvPr>
            </p:nvSpPr>
            <p:spPr bwMode="auto">
              <a:xfrm>
                <a:off x="615306" y="84322"/>
                <a:ext cx="1728533" cy="400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eaLnBrk="1" fontAlgn="auto" latinLnBrk="1" hangingPunct="1">
                  <a:lnSpc>
                    <a:spcPct val="90000"/>
                  </a:lnSpc>
                  <a:spcBef>
                    <a:spcPct val="0"/>
                  </a:spcBef>
                  <a:spcAft>
                    <a:spcPts val="0"/>
                  </a:spcAft>
                  <a:buFontTx/>
                  <a:buNone/>
                  <a:defRPr/>
                </a:pPr>
                <a:r>
                  <a:rPr lang="zh-CN" altLang="en-US" b="1" kern="0" dirty="0">
                    <a:solidFill>
                      <a:schemeClr val="tx1"/>
                    </a:solidFill>
                    <a:latin typeface="+mn-lt"/>
                    <a:ea typeface="+mn-ea"/>
                  </a:rPr>
                  <a:t> 学习任务</a:t>
                </a:r>
                <a:endParaRPr lang="zh-CN" altLang="en-US" b="1" kern="0" dirty="0">
                  <a:solidFill>
                    <a:schemeClr val="tx1"/>
                  </a:solidFill>
                  <a:latin typeface="+mn-lt"/>
                  <a:ea typeface="+mn-ea"/>
                </a:endParaRPr>
              </a:p>
            </p:txBody>
          </p:sp>
        </p:grpSp>
        <p:sp>
          <p:nvSpPr>
            <p:cNvPr id="10" name="TextBox 88"/>
            <p:cNvSpPr txBox="1">
              <a:spLocks noChangeArrowheads="1"/>
            </p:cNvSpPr>
            <p:nvPr>
              <p:custDataLst>
                <p:tags r:id="rId3"/>
              </p:custDataLst>
            </p:nvPr>
          </p:nvSpPr>
          <p:spPr bwMode="auto">
            <a:xfrm>
              <a:off x="768350" y="2557370"/>
              <a:ext cx="7419975" cy="2909880"/>
            </a:xfrm>
            <a:prstGeom prst="rect">
              <a:avLst/>
            </a:prstGeom>
            <a:solidFill>
              <a:schemeClr val="accent3">
                <a:alpha val="52940"/>
              </a:schemeClr>
            </a:solidFill>
            <a:ln w="19050">
              <a:solidFill>
                <a:schemeClr val="accent1"/>
              </a:solidFill>
              <a:prstDash val="dash"/>
              <a:miter lim="800000"/>
            </a:ln>
          </p:spPr>
          <p:txBody>
            <a:bodyPr>
              <a:no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eaLnBrk="1" fontAlgn="auto" hangingPunct="1">
                <a:lnSpc>
                  <a:spcPct val="150000"/>
                </a:lnSpc>
                <a:spcBef>
                  <a:spcPct val="0"/>
                </a:spcBef>
                <a:spcAft>
                  <a:spcPts val="0"/>
                </a:spcAft>
                <a:buFont typeface="Arial" panose="020B0604020202020204" pitchFamily="34" charset="0"/>
                <a:buNone/>
                <a:defRPr/>
              </a:pPr>
              <a:r>
                <a:rPr lang="en-US" altLang="zh-CN" sz="2665" kern="0" dirty="0">
                  <a:solidFill>
                    <a:schemeClr val="dk1"/>
                  </a:solidFill>
                  <a:latin typeface="+mn-lt"/>
                  <a:ea typeface="+mn-ea"/>
                </a:rPr>
                <a:t>1.</a:t>
              </a:r>
              <a:r>
                <a:rPr lang="zh-CN" altLang="en-US" sz="2665" kern="0" dirty="0">
                  <a:solidFill>
                    <a:schemeClr val="dk1"/>
                  </a:solidFill>
                  <a:latin typeface="+mn-lt"/>
                  <a:ea typeface="+mn-ea"/>
                </a:rPr>
                <a:t>掌握肌电图、神经传导速度、</a:t>
              </a:r>
              <a:r>
                <a:rPr lang="en-US" altLang="zh-CN" sz="2665" kern="0" dirty="0">
                  <a:solidFill>
                    <a:schemeClr val="dk1"/>
                  </a:solidFill>
                  <a:latin typeface="+mn-lt"/>
                  <a:ea typeface="+mn-ea"/>
                </a:rPr>
                <a:t>F</a:t>
              </a:r>
              <a:r>
                <a:rPr lang="zh-CN" altLang="en-US" sz="2665" kern="0" dirty="0">
                  <a:solidFill>
                    <a:schemeClr val="dk1"/>
                  </a:solidFill>
                  <a:latin typeface="+mn-lt"/>
                  <a:ea typeface="+mn-ea"/>
                </a:rPr>
                <a:t>波、</a:t>
              </a:r>
              <a:r>
                <a:rPr lang="en-US" altLang="zh-CN" sz="2665" kern="0" dirty="0">
                  <a:solidFill>
                    <a:schemeClr val="dk1"/>
                  </a:solidFill>
                  <a:latin typeface="+mn-lt"/>
                  <a:ea typeface="+mn-ea"/>
                </a:rPr>
                <a:t>H</a:t>
              </a:r>
              <a:r>
                <a:rPr lang="zh-CN" altLang="en-US" sz="2665" kern="0" dirty="0">
                  <a:solidFill>
                    <a:schemeClr val="dk1"/>
                  </a:solidFill>
                  <a:latin typeface="+mn-lt"/>
                  <a:ea typeface="+mn-ea"/>
                </a:rPr>
                <a:t>反射、躯体感觉诱发电位、运动诱发电位、脑干听觉诱发电位、视觉诱发电位的基本概念和正常及异常肌电图的表现。</a:t>
              </a:r>
              <a:endParaRPr lang="zh-CN" altLang="en-US" sz="2665" kern="0" dirty="0">
                <a:solidFill>
                  <a:schemeClr val="dk1"/>
                </a:solidFill>
                <a:latin typeface="+mn-lt"/>
                <a:ea typeface="+mn-ea"/>
              </a:endParaRPr>
            </a:p>
            <a:p>
              <a:pPr eaLnBrk="1" fontAlgn="auto" hangingPunct="1">
                <a:lnSpc>
                  <a:spcPct val="150000"/>
                </a:lnSpc>
                <a:spcBef>
                  <a:spcPct val="0"/>
                </a:spcBef>
                <a:spcAft>
                  <a:spcPts val="0"/>
                </a:spcAft>
                <a:buFont typeface="Arial" panose="020B0604020202020204" pitchFamily="34" charset="0"/>
                <a:buNone/>
                <a:defRPr/>
              </a:pPr>
              <a:r>
                <a:rPr lang="en-US" altLang="zh-CN" sz="2665" kern="0" dirty="0">
                  <a:solidFill>
                    <a:schemeClr val="dk1"/>
                  </a:solidFill>
                  <a:latin typeface="+mn-lt"/>
                  <a:ea typeface="+mn-ea"/>
                </a:rPr>
                <a:t>2.</a:t>
              </a:r>
              <a:r>
                <a:rPr lang="zh-CN" altLang="en-US" sz="2665" kern="0" dirty="0">
                  <a:solidFill>
                    <a:schemeClr val="dk1"/>
                  </a:solidFill>
                  <a:latin typeface="+mn-lt"/>
                  <a:ea typeface="+mn-ea"/>
                </a:rPr>
                <a:t>熟悉肌电图、神经传导速度、</a:t>
              </a:r>
              <a:r>
                <a:rPr lang="en-US" altLang="zh-CN" sz="2665" kern="0" dirty="0">
                  <a:solidFill>
                    <a:schemeClr val="dk1"/>
                  </a:solidFill>
                  <a:latin typeface="+mn-lt"/>
                  <a:ea typeface="+mn-ea"/>
                </a:rPr>
                <a:t>F</a:t>
              </a:r>
              <a:r>
                <a:rPr lang="zh-CN" altLang="en-US" sz="2665" kern="0" dirty="0">
                  <a:solidFill>
                    <a:schemeClr val="dk1"/>
                  </a:solidFill>
                  <a:latin typeface="+mn-lt"/>
                  <a:ea typeface="+mn-ea"/>
                </a:rPr>
                <a:t>波、</a:t>
              </a:r>
              <a:r>
                <a:rPr lang="en-US" altLang="zh-CN" sz="2665" kern="0" dirty="0">
                  <a:solidFill>
                    <a:schemeClr val="dk1"/>
                  </a:solidFill>
                  <a:latin typeface="+mn-lt"/>
                  <a:ea typeface="+mn-ea"/>
                </a:rPr>
                <a:t>H</a:t>
              </a:r>
              <a:r>
                <a:rPr lang="zh-CN" altLang="en-US" sz="2665" kern="0" dirty="0">
                  <a:solidFill>
                    <a:schemeClr val="dk1"/>
                  </a:solidFill>
                  <a:latin typeface="+mn-lt"/>
                  <a:ea typeface="+mn-ea"/>
                </a:rPr>
                <a:t>反射的临床意义和各个诱发电位的波形起源和临床意义，了解各个神经电生理检查的测试方法。</a:t>
              </a:r>
              <a:endParaRPr lang="zh-CN" altLang="en-US" sz="2665" kern="0" dirty="0">
                <a:solidFill>
                  <a:schemeClr val="dk1"/>
                </a:solidFill>
                <a:latin typeface="+mn-lt"/>
                <a:ea typeface="+mn-ea"/>
              </a:endParaRPr>
            </a:p>
            <a:p>
              <a:pPr eaLnBrk="1" fontAlgn="auto" hangingPunct="1">
                <a:lnSpc>
                  <a:spcPct val="150000"/>
                </a:lnSpc>
                <a:spcBef>
                  <a:spcPct val="0"/>
                </a:spcBef>
                <a:spcAft>
                  <a:spcPts val="0"/>
                </a:spcAft>
                <a:buFont typeface="Arial" panose="020B0604020202020204" pitchFamily="34" charset="0"/>
                <a:buNone/>
                <a:defRPr/>
              </a:pPr>
              <a:endParaRPr lang="zh-CN" altLang="en-US" sz="2665" kern="0" dirty="0">
                <a:solidFill>
                  <a:schemeClr val="dk1"/>
                </a:solidFill>
                <a:latin typeface="+mn-lt"/>
                <a:ea typeface="+mn-ea"/>
              </a:endParaRPr>
            </a:p>
          </p:txBody>
        </p:sp>
      </p:grpSp>
      <p:pic>
        <p:nvPicPr>
          <p:cNvPr id="8195" name="图片 4" descr="www_tuweimei_comComp_20959516_NXZN4HGAKVcBQY5qTkn3lVG7v0MU5QWJ.jpg"/>
          <p:cNvPicPr>
            <a:picLocks noGrp="1" noChangeAspect="1" noChangeArrowheads="1"/>
          </p:cNvPicPr>
          <p:nvPr>
            <p:custDataLst>
              <p:tags r:id="rId4"/>
            </p:custDataLst>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07533" y="649817"/>
            <a:ext cx="1051984" cy="1405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标题 3"/>
          <p:cNvSpPr>
            <a:spLocks noGrp="1"/>
          </p:cNvSpPr>
          <p:nvPr>
            <p:ph type="title" idx="4294967295"/>
            <p:custDataLst>
              <p:tags r:id="rId6"/>
            </p:custDataLst>
          </p:nvPr>
        </p:nvSpPr>
        <p:spPr>
          <a:xfrm>
            <a:off x="1024255" y="-27305"/>
            <a:ext cx="9763125" cy="763905"/>
          </a:xfrm>
        </p:spPr>
        <p:txBody>
          <a:bodyPr vert="horz" lIns="121920" tIns="60960" rIns="121920" bIns="60960" rtlCol="0" anchor="ctr">
            <a:normAutofit/>
          </a:bodyPr>
          <a:lstStyle/>
          <a:p>
            <a:pPr lvl="0" algn="l">
              <a:buClrTx/>
              <a:buSzTx/>
              <a:buFontTx/>
            </a:pPr>
            <a:r>
              <a:rPr lang="zh-CN" altLang="en-US" sz="3200">
                <a:sym typeface="+mn-ea"/>
              </a:rPr>
              <a:t>任务五</a:t>
            </a:r>
            <a:r>
              <a:rPr lang="en-US" altLang="zh-CN" sz="3200">
                <a:sym typeface="+mn-ea"/>
              </a:rPr>
              <a:t> </a:t>
            </a:r>
            <a:r>
              <a:rPr lang="zh-CN" altLang="en-US" sz="3200">
                <a:sym typeface="+mn-ea"/>
              </a:rPr>
              <a:t>神经肌肉电诊断技术</a:t>
            </a:r>
            <a:endParaRPr lang="zh-CN" altLang="en-US" sz="3200">
              <a:sym typeface="+mn-ea"/>
            </a:endParaRPr>
          </a:p>
        </p:txBody>
      </p:sp>
    </p:spTree>
    <p:custDataLst>
      <p:tags r:id="rId7"/>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781685" y="828040"/>
            <a:ext cx="10066020" cy="5630686"/>
            <a:chOff x="-394625" y="-118209"/>
            <a:chExt cx="5976466" cy="7384539"/>
          </a:xfrm>
        </p:grpSpPr>
        <p:sp>
          <p:nvSpPr>
            <p:cNvPr id="7" name="AutoShape 10"/>
            <p:cNvSpPr>
              <a:spLocks noChangeArrowheads="1"/>
            </p:cNvSpPr>
            <p:nvPr>
              <p:custDataLst>
                <p:tags r:id="rId1"/>
              </p:custDataLst>
            </p:nvPr>
          </p:nvSpPr>
          <p:spPr bwMode="auto">
            <a:xfrm>
              <a:off x="-394625" y="-118209"/>
              <a:ext cx="5976466" cy="6630679"/>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459004"/>
              <a:ext cx="5956422" cy="6807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r>
                <a:rPr lang="zh-CN" altLang="en-US" kern="0" dirty="0">
                  <a:solidFill>
                    <a:schemeClr val="dk1"/>
                  </a:solidFill>
                  <a:latin typeface="+mn-lt"/>
                  <a:sym typeface="Calibri" panose="020F0502020204030204" pitchFamily="34" charset="0"/>
                </a:rPr>
                <a:t>③患者和家属对评定认识不足。患者和家属出于经济或其他方面的考虑认为做评定没用，还不如把钱花在治疗上有用。</a:t>
              </a:r>
              <a:endParaRPr lang="en-US" altLang="zh-CN" kern="0" dirty="0">
                <a:solidFill>
                  <a:schemeClr val="dk1"/>
                </a:solidFill>
                <a:latin typeface="+mn-lt"/>
                <a:sym typeface="Calibri" panose="020F0502020204030204" pitchFamily="34" charset="0"/>
              </a:endParaRPr>
            </a:p>
            <a:p>
              <a:endParaRPr lang="en-US" altLang="zh-CN" kern="0" dirty="0">
                <a:solidFill>
                  <a:schemeClr val="dk1"/>
                </a:solidFill>
                <a:latin typeface="+mn-lt"/>
                <a:sym typeface="Calibri" panose="020F0502020204030204" pitchFamily="34" charset="0"/>
              </a:endParaRPr>
            </a:p>
            <a:p>
              <a:r>
                <a:rPr lang="zh-CN" altLang="en-US" kern="0" dirty="0">
                  <a:solidFill>
                    <a:schemeClr val="dk1"/>
                  </a:solidFill>
                  <a:latin typeface="+mn-lt"/>
                  <a:sym typeface="Calibri" panose="020F0502020204030204" pitchFamily="34" charset="0"/>
                </a:rPr>
                <a:t>上述情况在一定程度上阻碍了康复医学的发展。康复医学的发展应遵循循证医学的理念，倡导医疗决策的科学化，强调以证据为基础的医学应当将医疗活动置于理性、可靠、完备、严谨的学术基础之上。</a:t>
              </a:r>
              <a:endParaRPr lang="en-US" altLang="zh-CN" kern="0" dirty="0">
                <a:solidFill>
                  <a:schemeClr val="dk1"/>
                </a:solidFill>
                <a:latin typeface="+mn-lt"/>
                <a:sym typeface="Calibri" panose="020F0502020204030204" pitchFamily="34" charset="0"/>
              </a:endParaRPr>
            </a:p>
            <a:p>
              <a:endParaRPr lang="en-US" altLang="zh-CN" kern="0" dirty="0">
                <a:solidFill>
                  <a:schemeClr val="dk1"/>
                </a:solidFill>
                <a:latin typeface="+mn-lt"/>
                <a:sym typeface="Calibri" panose="020F0502020204030204" pitchFamily="34" charset="0"/>
              </a:endParaRPr>
            </a:p>
            <a:p>
              <a:r>
                <a:rPr lang="zh-CN" altLang="en-US" kern="0" dirty="0">
                  <a:solidFill>
                    <a:schemeClr val="dk1"/>
                  </a:solidFill>
                  <a:latin typeface="+mn-lt"/>
                  <a:sym typeface="Calibri" panose="020F0502020204030204" pitchFamily="34" charset="0"/>
                </a:rPr>
                <a:t>精准测量和客观数据是正确的科学研究的先决条件。康复医学应坚持科研设计和文献评估，对不断出现的新技术加以验证，通过准确的康复评定，为协助临床医生和治疗师作出诊断、预防、治疗方案、疗效判断提供可靠依据。</a:t>
              </a:r>
              <a:endParaRPr lang="zh-CN" altLang="en-US" kern="0" dirty="0">
                <a:solidFill>
                  <a:schemeClr val="dk1"/>
                </a:solidFill>
                <a:latin typeface="+mn-lt"/>
                <a:sym typeface="Calibri" panose="020F0502020204030204" pitchFamily="34" charset="0"/>
              </a:endParaRPr>
            </a:p>
          </p:txBody>
        </p:sp>
      </p:grpSp>
      <p:sp>
        <p:nvSpPr>
          <p:cNvPr id="3" name="标题 2"/>
          <p:cNvSpPr>
            <a:spLocks noGrp="1"/>
          </p:cNvSpPr>
          <p:nvPr>
            <p:ph type="title" idx="4294967295"/>
            <p:custDataLst>
              <p:tags r:id="rId3"/>
            </p:custDataLst>
          </p:nvPr>
        </p:nvSpPr>
        <p:spPr>
          <a:xfrm>
            <a:off x="815340" y="0"/>
            <a:ext cx="10800080" cy="695325"/>
          </a:xfrm>
        </p:spPr>
        <p:txBody>
          <a:bodyPr vert="horz" lIns="121920" tIns="60960" rIns="121920" bIns="60960" rtlCol="0" anchor="ctr">
            <a:normAutofit/>
          </a:bodyPr>
          <a:p>
            <a:pPr lvl="0" algn="l">
              <a:buClrTx/>
              <a:buSzTx/>
              <a:buFontTx/>
            </a:pPr>
            <a:r>
              <a:rPr lang="zh-CN" altLang="en-US" sz="3200">
                <a:sym typeface="+mn-ea"/>
              </a:rPr>
              <a:t>四、康复评定现状</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组合 2"/>
          <p:cNvGrpSpPr/>
          <p:nvPr/>
        </p:nvGrpSpPr>
        <p:grpSpPr bwMode="auto">
          <a:xfrm>
            <a:off x="721360" y="1347893"/>
            <a:ext cx="10606193" cy="1149872"/>
            <a:chOff x="780498" y="-5121620"/>
            <a:chExt cx="7895404" cy="19367078"/>
          </a:xfrm>
        </p:grpSpPr>
        <p:grpSp>
          <p:nvGrpSpPr>
            <p:cNvPr id="9251" name="组合 57"/>
            <p:cNvGrpSpPr/>
            <p:nvPr/>
          </p:nvGrpSpPr>
          <p:grpSpPr bwMode="auto">
            <a:xfrm>
              <a:off x="780498" y="-5121620"/>
              <a:ext cx="2309572" cy="8994653"/>
              <a:chOff x="64525" y="-6823248"/>
              <a:chExt cx="2309232" cy="8994426"/>
            </a:xfrm>
          </p:grpSpPr>
          <p:sp>
            <p:nvSpPr>
              <p:cNvPr id="12" name="Rectangle 220"/>
              <p:cNvSpPr>
                <a:spLocks noChangeArrowheads="1"/>
              </p:cNvSpPr>
              <p:nvPr>
                <p:custDataLst>
                  <p:tags r:id="rId1"/>
                </p:custDataLst>
              </p:nvPr>
            </p:nvSpPr>
            <p:spPr bwMode="auto">
              <a:xfrm>
                <a:off x="64525" y="518515"/>
                <a:ext cx="2206071" cy="73787"/>
              </a:xfrm>
              <a:prstGeom prst="rect">
                <a:avLst/>
              </a:prstGeom>
              <a:solidFill>
                <a:schemeClr val="accent2"/>
              </a:solidFill>
              <a:ln w="9525">
                <a:solidFill>
                  <a:schemeClr val="accent3"/>
                </a:solidFill>
                <a:miter lim="800000"/>
              </a:ln>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eaLnBrk="1" fontAlgn="auto" latinLnBrk="1" hangingPunct="1">
                  <a:spcBef>
                    <a:spcPct val="0"/>
                  </a:spcBef>
                  <a:spcAft>
                    <a:spcPts val="0"/>
                  </a:spcAft>
                  <a:buFontTx/>
                  <a:buNone/>
                  <a:defRPr/>
                </a:pPr>
                <a:endParaRPr lang="ko-KR" altLang="en-US" sz="2400" b="1" kern="0">
                  <a:solidFill>
                    <a:srgbClr val="000000"/>
                  </a:solidFill>
                  <a:latin typeface="Gulim" panose="020B0600000101010101" pitchFamily="34" charset="-127"/>
                  <a:ea typeface="Gulim" panose="020B0600000101010101" pitchFamily="34" charset="-127"/>
                </a:endParaRPr>
              </a:p>
            </p:txBody>
          </p:sp>
          <p:sp>
            <p:nvSpPr>
              <p:cNvPr id="13" name="Rectangle 235"/>
              <p:cNvSpPr>
                <a:spLocks noChangeArrowheads="1"/>
              </p:cNvSpPr>
              <p:nvPr>
                <p:custDataLst>
                  <p:tags r:id="rId2"/>
                </p:custDataLst>
              </p:nvPr>
            </p:nvSpPr>
            <p:spPr bwMode="auto">
              <a:xfrm>
                <a:off x="789830" y="-6823248"/>
                <a:ext cx="1583927" cy="8994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eaLnBrk="1" fontAlgn="auto" latinLnBrk="1" hangingPunct="1">
                  <a:lnSpc>
                    <a:spcPct val="90000"/>
                  </a:lnSpc>
                  <a:spcBef>
                    <a:spcPct val="0"/>
                  </a:spcBef>
                  <a:spcAft>
                    <a:spcPts val="0"/>
                  </a:spcAft>
                  <a:buFontTx/>
                  <a:buNone/>
                  <a:defRPr/>
                </a:pPr>
                <a:r>
                  <a:rPr lang="zh-CN" altLang="en-US" b="1" kern="0" dirty="0">
                    <a:solidFill>
                      <a:schemeClr val="tx1"/>
                    </a:solidFill>
                    <a:latin typeface="+mn-lt"/>
                    <a:ea typeface="+mn-ea"/>
                  </a:rPr>
                  <a:t>内容提要</a:t>
                </a:r>
                <a:endParaRPr lang="zh-CN" altLang="en-US" b="1" kern="0" dirty="0">
                  <a:solidFill>
                    <a:schemeClr val="tx1"/>
                  </a:solidFill>
                  <a:latin typeface="+mn-lt"/>
                  <a:ea typeface="+mn-ea"/>
                </a:endParaRPr>
              </a:p>
            </p:txBody>
          </p:sp>
        </p:grpSp>
        <p:sp>
          <p:nvSpPr>
            <p:cNvPr id="10" name="TextBox 88"/>
            <p:cNvSpPr txBox="1">
              <a:spLocks noChangeArrowheads="1"/>
            </p:cNvSpPr>
            <p:nvPr/>
          </p:nvSpPr>
          <p:spPr bwMode="auto">
            <a:xfrm>
              <a:off x="785260" y="2331019"/>
              <a:ext cx="7890642" cy="11914439"/>
            </a:xfrm>
            <a:prstGeom prst="rect">
              <a:avLst/>
            </a:prstGeom>
            <a:solidFill>
              <a:schemeClr val="accent4">
                <a:alpha val="52940"/>
              </a:schemeClr>
            </a:solidFill>
            <a:ln w="19050">
              <a:solidFill>
                <a:schemeClr val="accent2"/>
              </a:solidFill>
              <a:prstDash val="dash"/>
              <a:miter lim="800000"/>
            </a:ln>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indent="504190" eaLnBrk="1" fontAlgn="auto" hangingPunct="1">
                <a:lnSpc>
                  <a:spcPct val="150000"/>
                </a:lnSpc>
                <a:spcBef>
                  <a:spcPct val="0"/>
                </a:spcBef>
                <a:spcAft>
                  <a:spcPts val="0"/>
                </a:spcAft>
                <a:buFont typeface="Arial" panose="020B0604020202020204" pitchFamily="34" charset="0"/>
                <a:buNone/>
                <a:defRPr/>
              </a:pPr>
              <a:endParaRPr lang="zh-CN" altLang="en-US" sz="2665" kern="0" dirty="0">
                <a:solidFill>
                  <a:prstClr val="black"/>
                </a:solidFill>
                <a:latin typeface="+mn-lt"/>
                <a:ea typeface="+mn-ea"/>
              </a:endParaRPr>
            </a:p>
          </p:txBody>
        </p:sp>
      </p:grpSp>
      <p:pic>
        <p:nvPicPr>
          <p:cNvPr id="9219" name="图片 1" descr="www_tuweimei_comComp_19352606_pXQZLPuKIXDl7OUb06TIm9yXppA9dEdI.jpg"/>
          <p:cNvPicPr>
            <a:picLocks noGrp="1" noChangeAspect="1" noChangeArrowheads="1"/>
          </p:cNvPicPr>
          <p:nvPr>
            <p:custDataLst>
              <p:tags r:id="rId3"/>
            </p:custDataLst>
          </p:nvPr>
        </p:nvPicPr>
        <p:blipFill>
          <a:blip r:embed="rId4" cstate="print">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1047751" y="903817"/>
            <a:ext cx="872067" cy="139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组合 8"/>
          <p:cNvGrpSpPr/>
          <p:nvPr/>
        </p:nvGrpSpPr>
        <p:grpSpPr bwMode="auto">
          <a:xfrm>
            <a:off x="2044700" y="2551431"/>
            <a:ext cx="1858433" cy="1858433"/>
            <a:chOff x="1912739" y="1522760"/>
            <a:chExt cx="2485289" cy="2485289"/>
          </a:xfrm>
        </p:grpSpPr>
        <p:sp>
          <p:nvSpPr>
            <p:cNvPr id="11" name="椭圆 10"/>
            <p:cNvSpPr/>
            <p:nvPr>
              <p:custDataLst>
                <p:tags r:id="rId5"/>
              </p:custDataLst>
            </p:nvPr>
          </p:nvSpPr>
          <p:spPr>
            <a:xfrm>
              <a:off x="1912739" y="1522760"/>
              <a:ext cx="2485289" cy="2485289"/>
            </a:xfrm>
            <a:prstGeom prst="ellipse">
              <a:avLst/>
            </a:prstGeom>
            <a:solidFill>
              <a:schemeClr val="bg1">
                <a:lumMod val="7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sz="1800">
                <a:solidFill>
                  <a:srgbClr val="00B0F0"/>
                </a:solidFill>
                <a:latin typeface="微软雅黑" panose="020B0503020204020204" pitchFamily="34" charset="-122"/>
                <a:ea typeface="微软雅黑" panose="020B0503020204020204" pitchFamily="34" charset="-122"/>
              </a:endParaRPr>
            </a:p>
          </p:txBody>
        </p:sp>
        <p:pic>
          <p:nvPicPr>
            <p:cNvPr id="9250" name="图片 13"/>
            <p:cNvPicPr>
              <a:picLocks noChangeAspect="1" noChangeArrowheads="1"/>
            </p:cNvPicPr>
            <p:nvPr>
              <p:custDataLst>
                <p:tags r:id="rId6"/>
              </p:custDataLst>
            </p:nvPr>
          </p:nvPicPr>
          <p:blipFill>
            <a:blip r:embed="rId7" cstate="print">
              <a:biLevel thresh="50000"/>
              <a:grayscl/>
              <a:extLst>
                <a:ext uri="{28A0092B-C50C-407E-A947-70E740481C1C}">
                  <a14:useLocalDpi xmlns:a14="http://schemas.microsoft.com/office/drawing/2010/main" val="0"/>
                </a:ext>
              </a:extLst>
            </a:blip>
            <a:srcRect/>
            <a:stretch>
              <a:fillRect/>
            </a:stretch>
          </p:blipFill>
          <p:spPr bwMode="auto">
            <a:xfrm>
              <a:off x="2342405" y="1824096"/>
              <a:ext cx="1662573" cy="166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5" name="组合 14"/>
          <p:cNvGrpSpPr/>
          <p:nvPr/>
        </p:nvGrpSpPr>
        <p:grpSpPr bwMode="auto">
          <a:xfrm>
            <a:off x="1695451" y="4004733"/>
            <a:ext cx="2599267" cy="2597151"/>
            <a:chOff x="1722885" y="3411984"/>
            <a:chExt cx="2887216" cy="2887216"/>
          </a:xfrm>
        </p:grpSpPr>
        <p:sp>
          <p:nvSpPr>
            <p:cNvPr id="16" name="椭圆 15"/>
            <p:cNvSpPr/>
            <p:nvPr>
              <p:custDataLst>
                <p:tags r:id="rId8"/>
              </p:custDataLst>
            </p:nvPr>
          </p:nvSpPr>
          <p:spPr>
            <a:xfrm>
              <a:off x="1722885" y="3411984"/>
              <a:ext cx="2887216" cy="288721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17" name="TextBox 22"/>
            <p:cNvSpPr txBox="1"/>
            <p:nvPr>
              <p:custDataLst>
                <p:tags r:id="rId9"/>
              </p:custDataLst>
            </p:nvPr>
          </p:nvSpPr>
          <p:spPr>
            <a:xfrm>
              <a:off x="2190764" y="4181438"/>
              <a:ext cx="2000832" cy="769453"/>
            </a:xfrm>
            <a:prstGeom prst="rect">
              <a:avLst/>
            </a:prstGeom>
            <a:noFill/>
          </p:spPr>
          <p:txBody>
            <a:bodyPr lIns="0" tIns="0" rIns="0" bIns="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eaLnBrk="1" hangingPunct="1">
                <a:lnSpc>
                  <a:spcPct val="100000"/>
                </a:lnSpc>
                <a:buFont typeface="Arial" panose="020B0604020202020204" pitchFamily="34" charset="0"/>
                <a:buNone/>
                <a:defRPr/>
              </a:pPr>
              <a:r>
                <a:rPr lang="zh-CN" altLang="en-US" sz="4500" b="1" dirty="0">
                  <a:solidFill>
                    <a:schemeClr val="bg1"/>
                  </a:solidFill>
                  <a:latin typeface="+mn-lt"/>
                  <a:ea typeface="+mn-ea"/>
                </a:rPr>
                <a:t>肌电图</a:t>
              </a:r>
              <a:endParaRPr lang="zh-CN" altLang="en-US" sz="4500" b="1" dirty="0">
                <a:solidFill>
                  <a:schemeClr val="bg1"/>
                </a:solidFill>
                <a:latin typeface="+mn-lt"/>
                <a:ea typeface="+mn-ea"/>
              </a:endParaRPr>
            </a:p>
          </p:txBody>
        </p:sp>
      </p:grpSp>
      <p:grpSp>
        <p:nvGrpSpPr>
          <p:cNvPr id="18" name="组合 17"/>
          <p:cNvGrpSpPr/>
          <p:nvPr>
            <p:custDataLst>
              <p:tags r:id="rId10"/>
            </p:custDataLst>
          </p:nvPr>
        </p:nvGrpSpPr>
        <p:grpSpPr bwMode="auto">
          <a:xfrm>
            <a:off x="4903471" y="2700867"/>
            <a:ext cx="5973233" cy="793751"/>
            <a:chOff x="4865067" y="1666776"/>
            <a:chExt cx="6637272" cy="881520"/>
          </a:xfrm>
        </p:grpSpPr>
        <p:sp>
          <p:nvSpPr>
            <p:cNvPr id="19" name="椭圆 18"/>
            <p:cNvSpPr/>
            <p:nvPr>
              <p:custDataLst>
                <p:tags r:id="rId11"/>
              </p:custDataLst>
            </p:nvPr>
          </p:nvSpPr>
          <p:spPr>
            <a:xfrm>
              <a:off x="4865067" y="1666776"/>
              <a:ext cx="576233" cy="57592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sz="2700" dirty="0">
                  <a:solidFill>
                    <a:schemeClr val="lt1"/>
                  </a:solidFill>
                </a:rPr>
                <a:t>1</a:t>
              </a:r>
              <a:endParaRPr lang="en-US" altLang="zh-CN" sz="2700" dirty="0">
                <a:solidFill>
                  <a:schemeClr val="lt1"/>
                </a:solidFill>
              </a:endParaRPr>
            </a:p>
          </p:txBody>
        </p:sp>
        <p:cxnSp>
          <p:nvCxnSpPr>
            <p:cNvPr id="20" name="直接连接符 19"/>
            <p:cNvCxnSpPr/>
            <p:nvPr/>
          </p:nvCxnSpPr>
          <p:spPr>
            <a:xfrm>
              <a:off x="5441300" y="1972369"/>
              <a:ext cx="1008998" cy="0"/>
            </a:xfrm>
            <a:prstGeom prst="line">
              <a:avLst/>
            </a:prstGeom>
            <a:ln w="6350">
              <a:solidFill>
                <a:schemeClr val="accent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1" name="标题 11"/>
            <p:cNvSpPr txBox="1"/>
            <p:nvPr>
              <p:custDataLst>
                <p:tags r:id="rId12"/>
              </p:custDataLst>
            </p:nvPr>
          </p:nvSpPr>
          <p:spPr>
            <a:xfrm>
              <a:off x="6471465" y="1751402"/>
              <a:ext cx="5030874" cy="796894"/>
            </a:xfrm>
            <a:prstGeom prst="rect">
              <a:avLst/>
            </a:prstGeom>
          </p:spPr>
          <p:txBody>
            <a:bodyPr wrap="square">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buFont typeface="Arial" panose="020B0604020202020204" pitchFamily="34" charset="0"/>
                <a:buNone/>
                <a:defRPr/>
              </a:pPr>
              <a:r>
                <a:rPr lang="zh-CN" altLang="en-US" sz="2665" dirty="0">
                  <a:latin typeface="+mn-lt"/>
                  <a:ea typeface="+mn-ea"/>
                  <a:cs typeface="+mn-ea"/>
                </a:rPr>
                <a:t>概念</a:t>
              </a:r>
              <a:endParaRPr lang="zh-CN" altLang="en-US" sz="2665" dirty="0">
                <a:latin typeface="+mn-lt"/>
                <a:ea typeface="+mn-ea"/>
                <a:cs typeface="+mn-ea"/>
              </a:endParaRPr>
            </a:p>
          </p:txBody>
        </p:sp>
      </p:grpSp>
      <p:grpSp>
        <p:nvGrpSpPr>
          <p:cNvPr id="22" name="组合 21"/>
          <p:cNvGrpSpPr/>
          <p:nvPr>
            <p:custDataLst>
              <p:tags r:id="rId13"/>
            </p:custDataLst>
          </p:nvPr>
        </p:nvGrpSpPr>
        <p:grpSpPr bwMode="auto">
          <a:xfrm>
            <a:off x="4947920" y="3357033"/>
            <a:ext cx="5973233" cy="793751"/>
            <a:chOff x="4865068" y="2386856"/>
            <a:chExt cx="6636332" cy="881520"/>
          </a:xfrm>
        </p:grpSpPr>
        <p:sp>
          <p:nvSpPr>
            <p:cNvPr id="23" name="椭圆 22"/>
            <p:cNvSpPr/>
            <p:nvPr>
              <p:custDataLst>
                <p:tags r:id="rId14"/>
              </p:custDataLst>
            </p:nvPr>
          </p:nvSpPr>
          <p:spPr>
            <a:xfrm>
              <a:off x="4865068" y="2386856"/>
              <a:ext cx="576153" cy="5759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sz="2700" dirty="0">
                  <a:solidFill>
                    <a:schemeClr val="lt1"/>
                  </a:solidFill>
                </a:rPr>
                <a:t>2</a:t>
              </a:r>
              <a:endParaRPr lang="en-US" altLang="zh-CN" sz="2700" dirty="0">
                <a:solidFill>
                  <a:schemeClr val="lt1"/>
                </a:solidFill>
              </a:endParaRPr>
            </a:p>
          </p:txBody>
        </p:sp>
        <p:cxnSp>
          <p:nvCxnSpPr>
            <p:cNvPr id="24" name="直接连接符 23"/>
            <p:cNvCxnSpPr/>
            <p:nvPr/>
          </p:nvCxnSpPr>
          <p:spPr>
            <a:xfrm>
              <a:off x="5441221" y="2692449"/>
              <a:ext cx="1008853" cy="0"/>
            </a:xfrm>
            <a:prstGeom prst="line">
              <a:avLst/>
            </a:prstGeom>
            <a:ln w="6350">
              <a:solidFill>
                <a:schemeClr val="accent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5" name="标题 11"/>
            <p:cNvSpPr txBox="1"/>
            <p:nvPr>
              <p:custDataLst>
                <p:tags r:id="rId15"/>
              </p:custDataLst>
            </p:nvPr>
          </p:nvSpPr>
          <p:spPr>
            <a:xfrm>
              <a:off x="6471240" y="2471482"/>
              <a:ext cx="5030160" cy="796894"/>
            </a:xfrm>
            <a:prstGeom prst="rect">
              <a:avLst/>
            </a:prstGeom>
          </p:spPr>
          <p:txBody>
            <a:bodyPr wrap="square">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buFont typeface="Arial" panose="020B0604020202020204" pitchFamily="34" charset="0"/>
                <a:buNone/>
                <a:defRPr/>
              </a:pPr>
              <a:r>
                <a:rPr lang="zh-CN" altLang="en-US" sz="2665" dirty="0">
                  <a:solidFill>
                    <a:schemeClr val="tx1"/>
                  </a:solidFill>
                  <a:latin typeface="+mn-lt"/>
                  <a:ea typeface="+mn-ea"/>
                  <a:cs typeface="+mn-ea"/>
                </a:rPr>
                <a:t>正常肌电图</a:t>
              </a:r>
              <a:endParaRPr lang="zh-CN" altLang="en-US" sz="2665" dirty="0">
                <a:solidFill>
                  <a:schemeClr val="tx1"/>
                </a:solidFill>
                <a:latin typeface="+mn-lt"/>
                <a:ea typeface="+mn-ea"/>
                <a:cs typeface="+mn-ea"/>
              </a:endParaRPr>
            </a:p>
          </p:txBody>
        </p:sp>
      </p:grpSp>
      <p:grpSp>
        <p:nvGrpSpPr>
          <p:cNvPr id="27" name="组合 26"/>
          <p:cNvGrpSpPr/>
          <p:nvPr>
            <p:custDataLst>
              <p:tags r:id="rId16"/>
            </p:custDataLst>
          </p:nvPr>
        </p:nvGrpSpPr>
        <p:grpSpPr bwMode="auto">
          <a:xfrm>
            <a:off x="4947920" y="4021667"/>
            <a:ext cx="5973233" cy="793751"/>
            <a:chOff x="4865068" y="3123736"/>
            <a:chExt cx="6637272" cy="881520"/>
          </a:xfrm>
        </p:grpSpPr>
        <p:sp>
          <p:nvSpPr>
            <p:cNvPr id="28" name="椭圆 27"/>
            <p:cNvSpPr/>
            <p:nvPr>
              <p:custDataLst>
                <p:tags r:id="rId17"/>
              </p:custDataLst>
            </p:nvPr>
          </p:nvSpPr>
          <p:spPr>
            <a:xfrm>
              <a:off x="4865068" y="3123736"/>
              <a:ext cx="576234" cy="57592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sz="2700" dirty="0">
                  <a:solidFill>
                    <a:schemeClr val="lt1"/>
                  </a:solidFill>
                </a:rPr>
                <a:t>3</a:t>
              </a:r>
              <a:endParaRPr lang="en-US" altLang="zh-CN" sz="2700" dirty="0">
                <a:solidFill>
                  <a:schemeClr val="lt1"/>
                </a:solidFill>
              </a:endParaRPr>
            </a:p>
          </p:txBody>
        </p:sp>
        <p:cxnSp>
          <p:nvCxnSpPr>
            <p:cNvPr id="29" name="直接连接符 28"/>
            <p:cNvCxnSpPr/>
            <p:nvPr/>
          </p:nvCxnSpPr>
          <p:spPr>
            <a:xfrm>
              <a:off x="5441302" y="3429329"/>
              <a:ext cx="1008996" cy="0"/>
            </a:xfrm>
            <a:prstGeom prst="line">
              <a:avLst/>
            </a:prstGeom>
            <a:ln w="6350">
              <a:solidFill>
                <a:schemeClr val="accent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0" name="标题 11"/>
            <p:cNvSpPr txBox="1"/>
            <p:nvPr>
              <p:custDataLst>
                <p:tags r:id="rId18"/>
              </p:custDataLst>
            </p:nvPr>
          </p:nvSpPr>
          <p:spPr>
            <a:xfrm>
              <a:off x="6471467" y="3208362"/>
              <a:ext cx="5030873" cy="796894"/>
            </a:xfrm>
            <a:prstGeom prst="rect">
              <a:avLst/>
            </a:prstGeom>
          </p:spPr>
          <p:txBody>
            <a:bodyPr wrap="square">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buFont typeface="Arial" panose="020B0604020202020204" pitchFamily="34" charset="0"/>
                <a:buNone/>
                <a:defRPr/>
              </a:pPr>
              <a:r>
                <a:rPr lang="zh-CN" altLang="en-US" sz="2665" dirty="0">
                  <a:solidFill>
                    <a:schemeClr val="tx1"/>
                  </a:solidFill>
                  <a:latin typeface="+mn-lt"/>
                  <a:ea typeface="+mn-ea"/>
                  <a:cs typeface="+mn-ea"/>
                </a:rPr>
                <a:t>异常肌电图</a:t>
              </a:r>
              <a:endParaRPr lang="zh-CN" altLang="en-US" sz="2665" dirty="0">
                <a:solidFill>
                  <a:schemeClr val="tx1"/>
                </a:solidFill>
                <a:latin typeface="+mn-lt"/>
                <a:ea typeface="+mn-ea"/>
                <a:cs typeface="+mn-ea"/>
              </a:endParaRPr>
            </a:p>
          </p:txBody>
        </p:sp>
      </p:grpSp>
      <p:grpSp>
        <p:nvGrpSpPr>
          <p:cNvPr id="31" name="组合 30"/>
          <p:cNvGrpSpPr/>
          <p:nvPr>
            <p:custDataLst>
              <p:tags r:id="rId19"/>
            </p:custDataLst>
          </p:nvPr>
        </p:nvGrpSpPr>
        <p:grpSpPr bwMode="auto">
          <a:xfrm>
            <a:off x="4947920" y="4669367"/>
            <a:ext cx="5973233" cy="793751"/>
            <a:chOff x="4865069" y="3843816"/>
            <a:chExt cx="6637272" cy="881520"/>
          </a:xfrm>
        </p:grpSpPr>
        <p:sp>
          <p:nvSpPr>
            <p:cNvPr id="32" name="椭圆 31"/>
            <p:cNvSpPr/>
            <p:nvPr>
              <p:custDataLst>
                <p:tags r:id="rId20"/>
              </p:custDataLst>
            </p:nvPr>
          </p:nvSpPr>
          <p:spPr>
            <a:xfrm>
              <a:off x="4865069" y="3843816"/>
              <a:ext cx="576234" cy="5759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sz="2700" dirty="0">
                  <a:solidFill>
                    <a:schemeClr val="lt1"/>
                  </a:solidFill>
                </a:rPr>
                <a:t>4</a:t>
              </a:r>
              <a:endParaRPr lang="en-US" altLang="zh-CN" sz="2700" dirty="0">
                <a:solidFill>
                  <a:schemeClr val="lt1"/>
                </a:solidFill>
              </a:endParaRPr>
            </a:p>
          </p:txBody>
        </p:sp>
        <p:cxnSp>
          <p:nvCxnSpPr>
            <p:cNvPr id="33" name="直接连接符 32"/>
            <p:cNvCxnSpPr/>
            <p:nvPr/>
          </p:nvCxnSpPr>
          <p:spPr>
            <a:xfrm>
              <a:off x="5441303" y="4149409"/>
              <a:ext cx="1008996" cy="0"/>
            </a:xfrm>
            <a:prstGeom prst="line">
              <a:avLst/>
            </a:prstGeom>
            <a:ln w="6350">
              <a:solidFill>
                <a:schemeClr val="accent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4" name="标题 11"/>
            <p:cNvSpPr txBox="1"/>
            <p:nvPr>
              <p:custDataLst>
                <p:tags r:id="rId21"/>
              </p:custDataLst>
            </p:nvPr>
          </p:nvSpPr>
          <p:spPr>
            <a:xfrm>
              <a:off x="6471468" y="3928442"/>
              <a:ext cx="5030873" cy="796894"/>
            </a:xfrm>
            <a:prstGeom prst="rect">
              <a:avLst/>
            </a:prstGeom>
          </p:spPr>
          <p:txBody>
            <a:bodyPr wrap="square">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buFont typeface="Arial" panose="020B0604020202020204" pitchFamily="34" charset="0"/>
                <a:buNone/>
                <a:defRPr/>
              </a:pPr>
              <a:r>
                <a:rPr lang="zh-CN" altLang="en-US" sz="2665" dirty="0">
                  <a:solidFill>
                    <a:schemeClr val="tx1"/>
                  </a:solidFill>
                  <a:latin typeface="+mn-lt"/>
                  <a:ea typeface="+mn-ea"/>
                  <a:cs typeface="+mn-ea"/>
                </a:rPr>
                <a:t>神经传导速度</a:t>
              </a:r>
              <a:endParaRPr lang="zh-CN" altLang="en-US" sz="2665" dirty="0">
                <a:solidFill>
                  <a:schemeClr val="tx1"/>
                </a:solidFill>
                <a:latin typeface="+mn-lt"/>
                <a:ea typeface="+mn-ea"/>
                <a:cs typeface="+mn-ea"/>
              </a:endParaRPr>
            </a:p>
          </p:txBody>
        </p:sp>
      </p:grpSp>
      <p:grpSp>
        <p:nvGrpSpPr>
          <p:cNvPr id="35" name="组合 34"/>
          <p:cNvGrpSpPr/>
          <p:nvPr>
            <p:custDataLst>
              <p:tags r:id="rId22"/>
            </p:custDataLst>
          </p:nvPr>
        </p:nvGrpSpPr>
        <p:grpSpPr bwMode="auto">
          <a:xfrm>
            <a:off x="4947920" y="5317067"/>
            <a:ext cx="5973233" cy="793751"/>
            <a:chOff x="4865068" y="4563896"/>
            <a:chExt cx="6636330" cy="881520"/>
          </a:xfrm>
        </p:grpSpPr>
        <p:sp>
          <p:nvSpPr>
            <p:cNvPr id="36" name="椭圆 35"/>
            <p:cNvSpPr/>
            <p:nvPr>
              <p:custDataLst>
                <p:tags r:id="rId23"/>
              </p:custDataLst>
            </p:nvPr>
          </p:nvSpPr>
          <p:spPr>
            <a:xfrm>
              <a:off x="4865068" y="4563896"/>
              <a:ext cx="576153" cy="57592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sz="2700" dirty="0">
                  <a:solidFill>
                    <a:schemeClr val="lt1"/>
                  </a:solidFill>
                </a:rPr>
                <a:t>5</a:t>
              </a:r>
              <a:endParaRPr lang="en-US" altLang="zh-CN" sz="2700" dirty="0">
                <a:solidFill>
                  <a:schemeClr val="lt1"/>
                </a:solidFill>
              </a:endParaRPr>
            </a:p>
          </p:txBody>
        </p:sp>
        <p:cxnSp>
          <p:nvCxnSpPr>
            <p:cNvPr id="37" name="直接连接符 36"/>
            <p:cNvCxnSpPr/>
            <p:nvPr/>
          </p:nvCxnSpPr>
          <p:spPr>
            <a:xfrm>
              <a:off x="5441221" y="4869489"/>
              <a:ext cx="1008853" cy="0"/>
            </a:xfrm>
            <a:prstGeom prst="line">
              <a:avLst/>
            </a:prstGeom>
            <a:ln w="6350">
              <a:solidFill>
                <a:schemeClr val="accent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8" name="标题 11"/>
            <p:cNvSpPr txBox="1"/>
            <p:nvPr>
              <p:custDataLst>
                <p:tags r:id="rId24"/>
              </p:custDataLst>
            </p:nvPr>
          </p:nvSpPr>
          <p:spPr>
            <a:xfrm>
              <a:off x="6471239" y="4648522"/>
              <a:ext cx="5030159" cy="796894"/>
            </a:xfrm>
            <a:prstGeom prst="rect">
              <a:avLst/>
            </a:prstGeom>
          </p:spPr>
          <p:txBody>
            <a:bodyPr wrap="square">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buFont typeface="Arial" panose="020B0604020202020204" pitchFamily="34" charset="0"/>
                <a:buNone/>
                <a:defRPr/>
              </a:pPr>
              <a:r>
                <a:rPr lang="en-US" sz="2665" dirty="0">
                  <a:solidFill>
                    <a:schemeClr val="tx1"/>
                  </a:solidFill>
                  <a:latin typeface="+mn-lt"/>
                  <a:ea typeface="+mn-ea"/>
                  <a:cs typeface="+mn-ea"/>
                </a:rPr>
                <a:t>F</a:t>
              </a:r>
              <a:r>
                <a:rPr lang="zh-CN" altLang="en-US" sz="2665" dirty="0">
                  <a:solidFill>
                    <a:schemeClr val="tx1"/>
                  </a:solidFill>
                  <a:latin typeface="+mn-lt"/>
                  <a:ea typeface="+mn-ea"/>
                  <a:cs typeface="+mn-ea"/>
                </a:rPr>
                <a:t>波</a:t>
              </a:r>
              <a:endParaRPr lang="zh-CN" altLang="en-US" sz="2665" dirty="0">
                <a:solidFill>
                  <a:schemeClr val="tx1"/>
                </a:solidFill>
                <a:latin typeface="+mn-lt"/>
                <a:ea typeface="+mn-ea"/>
                <a:cs typeface="+mn-ea"/>
              </a:endParaRPr>
            </a:p>
          </p:txBody>
        </p:sp>
      </p:grpSp>
      <p:grpSp>
        <p:nvGrpSpPr>
          <p:cNvPr id="39" name="组合 38"/>
          <p:cNvGrpSpPr/>
          <p:nvPr>
            <p:custDataLst>
              <p:tags r:id="rId25"/>
            </p:custDataLst>
          </p:nvPr>
        </p:nvGrpSpPr>
        <p:grpSpPr bwMode="auto">
          <a:xfrm>
            <a:off x="4947920" y="5964767"/>
            <a:ext cx="5975351" cy="793751"/>
            <a:chOff x="4865069" y="5283976"/>
            <a:chExt cx="6638213" cy="881520"/>
          </a:xfrm>
        </p:grpSpPr>
        <p:sp>
          <p:nvSpPr>
            <p:cNvPr id="40" name="椭圆 39"/>
            <p:cNvSpPr/>
            <p:nvPr>
              <p:custDataLst>
                <p:tags r:id="rId26"/>
              </p:custDataLst>
            </p:nvPr>
          </p:nvSpPr>
          <p:spPr>
            <a:xfrm>
              <a:off x="4865069" y="5283976"/>
              <a:ext cx="576112" cy="5759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sz="2700" dirty="0">
                  <a:solidFill>
                    <a:schemeClr val="lt1"/>
                  </a:solidFill>
                </a:rPr>
                <a:t>6</a:t>
              </a:r>
              <a:endParaRPr lang="en-US" altLang="zh-CN" sz="2700" dirty="0">
                <a:solidFill>
                  <a:schemeClr val="lt1"/>
                </a:solidFill>
              </a:endParaRPr>
            </a:p>
          </p:txBody>
        </p:sp>
        <p:cxnSp>
          <p:nvCxnSpPr>
            <p:cNvPr id="41" name="直接连接符 40"/>
            <p:cNvCxnSpPr/>
            <p:nvPr/>
          </p:nvCxnSpPr>
          <p:spPr>
            <a:xfrm>
              <a:off x="5441181" y="5589569"/>
              <a:ext cx="1008782" cy="0"/>
            </a:xfrm>
            <a:prstGeom prst="line">
              <a:avLst/>
            </a:prstGeom>
            <a:ln w="6350">
              <a:solidFill>
                <a:schemeClr val="accent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42" name="标题 11"/>
            <p:cNvSpPr txBox="1"/>
            <p:nvPr>
              <p:custDataLst>
                <p:tags r:id="rId27"/>
              </p:custDataLst>
            </p:nvPr>
          </p:nvSpPr>
          <p:spPr>
            <a:xfrm>
              <a:off x="6471127" y="5368602"/>
              <a:ext cx="5032155" cy="796894"/>
            </a:xfrm>
            <a:prstGeom prst="rect">
              <a:avLst/>
            </a:prstGeom>
          </p:spPr>
          <p:txBody>
            <a:bodyPr wrap="square">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buFont typeface="Arial" panose="020B0604020202020204" pitchFamily="34" charset="0"/>
                <a:buNone/>
                <a:defRPr/>
              </a:pPr>
              <a:r>
                <a:rPr lang="en-US" sz="2665" kern="0" dirty="0">
                  <a:solidFill>
                    <a:schemeClr val="tx1"/>
                  </a:solidFill>
                  <a:latin typeface="+mn-lt"/>
                  <a:ea typeface="+mn-ea"/>
                  <a:cs typeface="+mn-cs"/>
                </a:rPr>
                <a:t>H</a:t>
              </a:r>
              <a:r>
                <a:rPr lang="zh-CN" altLang="en-US" sz="2665" kern="0" dirty="0">
                  <a:solidFill>
                    <a:schemeClr val="tx1"/>
                  </a:solidFill>
                  <a:latin typeface="+mn-lt"/>
                  <a:ea typeface="+mn-ea"/>
                  <a:cs typeface="+mn-cs"/>
                </a:rPr>
                <a:t>反射</a:t>
              </a:r>
              <a:endParaRPr lang="zh-CN" altLang="en-US" sz="2665" kern="0" dirty="0">
                <a:solidFill>
                  <a:schemeClr val="tx1"/>
                </a:solidFill>
                <a:latin typeface="+mn-lt"/>
                <a:ea typeface="+mn-ea"/>
                <a:cs typeface="+mn-cs"/>
              </a:endParaRPr>
            </a:p>
          </p:txBody>
        </p:sp>
      </p:grpSp>
      <p:sp>
        <p:nvSpPr>
          <p:cNvPr id="3" name="标题 2"/>
          <p:cNvSpPr>
            <a:spLocks noGrp="1"/>
          </p:cNvSpPr>
          <p:nvPr>
            <p:ph type="title" idx="4294967295"/>
            <p:custDataLst>
              <p:tags r:id="rId28"/>
            </p:custDataLst>
          </p:nvPr>
        </p:nvSpPr>
        <p:spPr>
          <a:xfrm>
            <a:off x="1007745" y="6985"/>
            <a:ext cx="4039870" cy="636270"/>
          </a:xfrm>
        </p:spPr>
        <p:txBody>
          <a:bodyPr vert="horz" lIns="121920" tIns="60960" rIns="121920" bIns="60960" rtlCol="0" anchor="ctr">
            <a:normAutofit fontScale="90000"/>
          </a:bodyPr>
          <a:lstStyle/>
          <a:p>
            <a:pPr lvl="0" algn="l">
              <a:buClrTx/>
              <a:buSzTx/>
              <a:buFontTx/>
            </a:pPr>
            <a:r>
              <a:rPr lang="zh-CN" altLang="en-US">
                <a:sym typeface="+mn-ea"/>
              </a:rPr>
              <a:t>一、肌电图</a:t>
            </a:r>
            <a:endParaRPr lang="zh-CN" altLang="en-US">
              <a:sym typeface="+mn-ea"/>
            </a:endParaRPr>
          </a:p>
        </p:txBody>
      </p:sp>
    </p:spTree>
    <p:custDataLst>
      <p:tags r:id="rId2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par>
                                <p:cTn id="8" presetID="53" presetClass="entr" presetSubtype="16" fill="hold" nodeType="withEffect">
                                  <p:stCondLst>
                                    <p:cond delay="500"/>
                                  </p:stCondLst>
                                  <p:childTnLst>
                                    <p:set>
                                      <p:cBhvr>
                                        <p:cTn id="9" dur="1" fill="hold">
                                          <p:stCondLst>
                                            <p:cond delay="0"/>
                                          </p:stCondLst>
                                        </p:cTn>
                                        <p:tgtEl>
                                          <p:spTgt spid="9"/>
                                        </p:tgtEl>
                                        <p:attrNameLst>
                                          <p:attrName>style.visibility</p:attrName>
                                        </p:attrNameLst>
                                      </p:cBhvr>
                                      <p:to>
                                        <p:strVal val="visible"/>
                                      </p:to>
                                    </p:set>
                                    <p:anim calcmode="lin" valueType="num">
                                      <p:cBhvr>
                                        <p:cTn id="10" dur="1000" fill="hold"/>
                                        <p:tgtEl>
                                          <p:spTgt spid="9"/>
                                        </p:tgtEl>
                                        <p:attrNameLst>
                                          <p:attrName>ppt_w</p:attrName>
                                        </p:attrNameLst>
                                      </p:cBhvr>
                                      <p:tavLst>
                                        <p:tav tm="0">
                                          <p:val>
                                            <p:fltVal val="0"/>
                                          </p:val>
                                        </p:tav>
                                        <p:tav tm="100000">
                                          <p:val>
                                            <p:strVal val="#ppt_w"/>
                                          </p:val>
                                        </p:tav>
                                      </p:tavLst>
                                    </p:anim>
                                    <p:anim calcmode="lin" valueType="num">
                                      <p:cBhvr>
                                        <p:cTn id="11" dur="1000" fill="hold"/>
                                        <p:tgtEl>
                                          <p:spTgt spid="9"/>
                                        </p:tgtEl>
                                        <p:attrNameLst>
                                          <p:attrName>ppt_h</p:attrName>
                                        </p:attrNameLst>
                                      </p:cBhvr>
                                      <p:tavLst>
                                        <p:tav tm="0">
                                          <p:val>
                                            <p:fltVal val="0"/>
                                          </p:val>
                                        </p:tav>
                                        <p:tav tm="100000">
                                          <p:val>
                                            <p:strVal val="#ppt_h"/>
                                          </p:val>
                                        </p:tav>
                                      </p:tavLst>
                                    </p:anim>
                                    <p:animEffect transition="in" filter="fade">
                                      <p:cBhvr>
                                        <p:cTn id="12" dur="1000"/>
                                        <p:tgtEl>
                                          <p:spTgt spid="9"/>
                                        </p:tgtEl>
                                      </p:cBhvr>
                                    </p:animEffect>
                                  </p:childTnLst>
                                </p:cTn>
                              </p:par>
                              <p:par>
                                <p:cTn id="13" presetID="8" presetClass="emph" presetSubtype="0" fill="hold" nodeType="withEffect">
                                  <p:stCondLst>
                                    <p:cond delay="500"/>
                                  </p:stCondLst>
                                  <p:childTnLst>
                                    <p:animRot by="21600000">
                                      <p:cBhvr>
                                        <p:cTn id="14" dur="1000" fill="hold"/>
                                        <p:tgtEl>
                                          <p:spTgt spid="9"/>
                                        </p:tgtEl>
                                        <p:attrNameLst>
                                          <p:attrName>r</p:attrName>
                                        </p:attrNameLst>
                                      </p:cBhvr>
                                    </p:animRot>
                                  </p:childTnLst>
                                </p:cTn>
                              </p:par>
                              <p:par>
                                <p:cTn id="15" presetID="53" presetClass="entr" presetSubtype="16" fill="hold" nodeType="withEffect">
                                  <p:stCondLst>
                                    <p:cond delay="500"/>
                                  </p:stCondLst>
                                  <p:childTnLst>
                                    <p:set>
                                      <p:cBhvr>
                                        <p:cTn id="16" dur="1" fill="hold">
                                          <p:stCondLst>
                                            <p:cond delay="0"/>
                                          </p:stCondLst>
                                        </p:cTn>
                                        <p:tgtEl>
                                          <p:spTgt spid="15"/>
                                        </p:tgtEl>
                                        <p:attrNameLst>
                                          <p:attrName>style.visibility</p:attrName>
                                        </p:attrNameLst>
                                      </p:cBhvr>
                                      <p:to>
                                        <p:strVal val="visible"/>
                                      </p:to>
                                    </p:set>
                                    <p:anim calcmode="lin" valueType="num">
                                      <p:cBhvr>
                                        <p:cTn id="17" dur="1000" fill="hold"/>
                                        <p:tgtEl>
                                          <p:spTgt spid="15"/>
                                        </p:tgtEl>
                                        <p:attrNameLst>
                                          <p:attrName>ppt_w</p:attrName>
                                        </p:attrNameLst>
                                      </p:cBhvr>
                                      <p:tavLst>
                                        <p:tav tm="0">
                                          <p:val>
                                            <p:fltVal val="0"/>
                                          </p:val>
                                        </p:tav>
                                        <p:tav tm="100000">
                                          <p:val>
                                            <p:strVal val="#ppt_w"/>
                                          </p:val>
                                        </p:tav>
                                      </p:tavLst>
                                    </p:anim>
                                    <p:anim calcmode="lin" valueType="num">
                                      <p:cBhvr>
                                        <p:cTn id="18" dur="1000" fill="hold"/>
                                        <p:tgtEl>
                                          <p:spTgt spid="15"/>
                                        </p:tgtEl>
                                        <p:attrNameLst>
                                          <p:attrName>ppt_h</p:attrName>
                                        </p:attrNameLst>
                                      </p:cBhvr>
                                      <p:tavLst>
                                        <p:tav tm="0">
                                          <p:val>
                                            <p:fltVal val="0"/>
                                          </p:val>
                                        </p:tav>
                                        <p:tav tm="100000">
                                          <p:val>
                                            <p:strVal val="#ppt_h"/>
                                          </p:val>
                                        </p:tav>
                                      </p:tavLst>
                                    </p:anim>
                                    <p:animEffect transition="in" filter="fade">
                                      <p:cBhvr>
                                        <p:cTn id="19" dur="1000"/>
                                        <p:tgtEl>
                                          <p:spTgt spid="15"/>
                                        </p:tgtEl>
                                      </p:cBhvr>
                                    </p:animEffect>
                                  </p:childTnLst>
                                </p:cTn>
                              </p:par>
                              <p:par>
                                <p:cTn id="20" presetID="2" presetClass="entr" presetSubtype="2" fill="hold" nodeType="withEffect">
                                  <p:stCondLst>
                                    <p:cond delay="150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700" fill="hold"/>
                                        <p:tgtEl>
                                          <p:spTgt spid="18"/>
                                        </p:tgtEl>
                                        <p:attrNameLst>
                                          <p:attrName>ppt_x</p:attrName>
                                        </p:attrNameLst>
                                      </p:cBhvr>
                                      <p:tavLst>
                                        <p:tav tm="0">
                                          <p:val>
                                            <p:strVal val="1+#ppt_w/2"/>
                                          </p:val>
                                        </p:tav>
                                        <p:tav tm="100000">
                                          <p:val>
                                            <p:strVal val="#ppt_x"/>
                                          </p:val>
                                        </p:tav>
                                      </p:tavLst>
                                    </p:anim>
                                    <p:anim calcmode="lin" valueType="num">
                                      <p:cBhvr additive="base">
                                        <p:cTn id="23" dur="700" fill="hold"/>
                                        <p:tgtEl>
                                          <p:spTgt spid="18"/>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00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700" fill="hold"/>
                                        <p:tgtEl>
                                          <p:spTgt spid="22"/>
                                        </p:tgtEl>
                                        <p:attrNameLst>
                                          <p:attrName>ppt_x</p:attrName>
                                        </p:attrNameLst>
                                      </p:cBhvr>
                                      <p:tavLst>
                                        <p:tav tm="0">
                                          <p:val>
                                            <p:strVal val="1+#ppt_w/2"/>
                                          </p:val>
                                        </p:tav>
                                        <p:tav tm="100000">
                                          <p:val>
                                            <p:strVal val="#ppt_x"/>
                                          </p:val>
                                        </p:tav>
                                      </p:tavLst>
                                    </p:anim>
                                    <p:anim calcmode="lin" valueType="num">
                                      <p:cBhvr additive="base">
                                        <p:cTn id="27" dur="700" fill="hold"/>
                                        <p:tgtEl>
                                          <p:spTgt spid="22"/>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25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700" fill="hold"/>
                                        <p:tgtEl>
                                          <p:spTgt spid="27"/>
                                        </p:tgtEl>
                                        <p:attrNameLst>
                                          <p:attrName>ppt_x</p:attrName>
                                        </p:attrNameLst>
                                      </p:cBhvr>
                                      <p:tavLst>
                                        <p:tav tm="0">
                                          <p:val>
                                            <p:strVal val="1+#ppt_w/2"/>
                                          </p:val>
                                        </p:tav>
                                        <p:tav tm="100000">
                                          <p:val>
                                            <p:strVal val="#ppt_x"/>
                                          </p:val>
                                        </p:tav>
                                      </p:tavLst>
                                    </p:anim>
                                    <p:anim calcmode="lin" valueType="num">
                                      <p:cBhvr additive="base">
                                        <p:cTn id="31" dur="700" fill="hold"/>
                                        <p:tgtEl>
                                          <p:spTgt spid="27"/>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300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700" fill="hold"/>
                                        <p:tgtEl>
                                          <p:spTgt spid="31"/>
                                        </p:tgtEl>
                                        <p:attrNameLst>
                                          <p:attrName>ppt_x</p:attrName>
                                        </p:attrNameLst>
                                      </p:cBhvr>
                                      <p:tavLst>
                                        <p:tav tm="0">
                                          <p:val>
                                            <p:strVal val="1+#ppt_w/2"/>
                                          </p:val>
                                        </p:tav>
                                        <p:tav tm="100000">
                                          <p:val>
                                            <p:strVal val="#ppt_x"/>
                                          </p:val>
                                        </p:tav>
                                      </p:tavLst>
                                    </p:anim>
                                    <p:anim calcmode="lin" valueType="num">
                                      <p:cBhvr additive="base">
                                        <p:cTn id="35" dur="700" fill="hold"/>
                                        <p:tgtEl>
                                          <p:spTgt spid="31"/>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3500"/>
                                  </p:stCondLst>
                                  <p:childTnLst>
                                    <p:set>
                                      <p:cBhvr>
                                        <p:cTn id="37" dur="1" fill="hold">
                                          <p:stCondLst>
                                            <p:cond delay="0"/>
                                          </p:stCondLst>
                                        </p:cTn>
                                        <p:tgtEl>
                                          <p:spTgt spid="35"/>
                                        </p:tgtEl>
                                        <p:attrNameLst>
                                          <p:attrName>style.visibility</p:attrName>
                                        </p:attrNameLst>
                                      </p:cBhvr>
                                      <p:to>
                                        <p:strVal val="visible"/>
                                      </p:to>
                                    </p:set>
                                    <p:anim calcmode="lin" valueType="num">
                                      <p:cBhvr additive="base">
                                        <p:cTn id="38" dur="700" fill="hold"/>
                                        <p:tgtEl>
                                          <p:spTgt spid="35"/>
                                        </p:tgtEl>
                                        <p:attrNameLst>
                                          <p:attrName>ppt_x</p:attrName>
                                        </p:attrNameLst>
                                      </p:cBhvr>
                                      <p:tavLst>
                                        <p:tav tm="0">
                                          <p:val>
                                            <p:strVal val="1+#ppt_w/2"/>
                                          </p:val>
                                        </p:tav>
                                        <p:tav tm="100000">
                                          <p:val>
                                            <p:strVal val="#ppt_x"/>
                                          </p:val>
                                        </p:tav>
                                      </p:tavLst>
                                    </p:anim>
                                    <p:anim calcmode="lin" valueType="num">
                                      <p:cBhvr additive="base">
                                        <p:cTn id="39" dur="700" fill="hold"/>
                                        <p:tgtEl>
                                          <p:spTgt spid="35"/>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4000"/>
                                  </p:stCondLst>
                                  <p:childTnLst>
                                    <p:set>
                                      <p:cBhvr>
                                        <p:cTn id="41" dur="1" fill="hold">
                                          <p:stCondLst>
                                            <p:cond delay="0"/>
                                          </p:stCondLst>
                                        </p:cTn>
                                        <p:tgtEl>
                                          <p:spTgt spid="39"/>
                                        </p:tgtEl>
                                        <p:attrNameLst>
                                          <p:attrName>style.visibility</p:attrName>
                                        </p:attrNameLst>
                                      </p:cBhvr>
                                      <p:to>
                                        <p:strVal val="visible"/>
                                      </p:to>
                                    </p:set>
                                    <p:anim calcmode="lin" valueType="num">
                                      <p:cBhvr additive="base">
                                        <p:cTn id="42" dur="700" fill="hold"/>
                                        <p:tgtEl>
                                          <p:spTgt spid="39"/>
                                        </p:tgtEl>
                                        <p:attrNameLst>
                                          <p:attrName>ppt_x</p:attrName>
                                        </p:attrNameLst>
                                      </p:cBhvr>
                                      <p:tavLst>
                                        <p:tav tm="0">
                                          <p:val>
                                            <p:strVal val="1+#ppt_w/2"/>
                                          </p:val>
                                        </p:tav>
                                        <p:tav tm="100000">
                                          <p:val>
                                            <p:strVal val="#ppt_x"/>
                                          </p:val>
                                        </p:tav>
                                      </p:tavLst>
                                    </p:anim>
                                    <p:anim calcmode="lin" valueType="num">
                                      <p:cBhvr additive="base">
                                        <p:cTn id="43" dur="7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 6"/>
          <p:cNvSpPr txBox="1">
            <a:spLocks noChangeArrowheads="1"/>
          </p:cNvSpPr>
          <p:nvPr>
            <p:custDataLst>
              <p:tags r:id="rId1"/>
            </p:custDataLst>
          </p:nvPr>
        </p:nvSpPr>
        <p:spPr bwMode="auto">
          <a:xfrm>
            <a:off x="983615" y="981075"/>
            <a:ext cx="10360660" cy="5661660"/>
          </a:xfrm>
          <a:prstGeom prst="rect">
            <a:avLst/>
          </a:prstGeom>
          <a:noFill/>
          <a:ln w="9525">
            <a:noFill/>
            <a:miter lim="800000"/>
          </a:ln>
        </p:spPr>
        <p:txBody>
          <a:bodyPr wrap="square">
            <a:normAutofit/>
          </a:bodyPr>
          <a:lstStyle/>
          <a:p>
            <a:pPr indent="504190" algn="just" eaLnBrk="1" fontAlgn="auto" hangingPunct="1">
              <a:lnSpc>
                <a:spcPct val="150000"/>
              </a:lnSpc>
              <a:spcBef>
                <a:spcPts val="0"/>
              </a:spcBef>
              <a:spcAft>
                <a:spcPts val="0"/>
              </a:spcAft>
              <a:defRPr/>
            </a:pPr>
            <a:r>
              <a:rPr lang="zh-CN" altLang="en-US" sz="2400" kern="0" dirty="0">
                <a:solidFill>
                  <a:schemeClr val="dk1"/>
                </a:solidFill>
                <a:latin typeface="+mn-lt"/>
              </a:rPr>
              <a:t>肌电图（</a:t>
            </a:r>
            <a:r>
              <a:rPr lang="en-US" altLang="zh-CN" sz="2400" kern="0" dirty="0">
                <a:solidFill>
                  <a:schemeClr val="dk1"/>
                </a:solidFill>
                <a:latin typeface="+mn-lt"/>
              </a:rPr>
              <a:t>electromyography</a:t>
            </a:r>
            <a:r>
              <a:rPr lang="zh-CN" altLang="en-US" sz="2400" kern="0" dirty="0">
                <a:solidFill>
                  <a:schemeClr val="dk1"/>
                </a:solidFill>
                <a:latin typeface="+mn-lt"/>
              </a:rPr>
              <a:t>，</a:t>
            </a:r>
            <a:r>
              <a:rPr lang="en-US" altLang="zh-CN" sz="2400" kern="0" dirty="0">
                <a:solidFill>
                  <a:schemeClr val="dk1"/>
                </a:solidFill>
                <a:latin typeface="+mn-lt"/>
              </a:rPr>
              <a:t>EMG</a:t>
            </a:r>
            <a:r>
              <a:rPr lang="zh-CN" altLang="en-US" sz="2400" kern="0" dirty="0">
                <a:solidFill>
                  <a:schemeClr val="dk1"/>
                </a:solidFill>
                <a:latin typeface="+mn-lt"/>
              </a:rPr>
              <a:t>）是一种记录神经和肌肉病变的电生理诊断技术，它通过检测和研究肌肉生物电活动，来了解神经、肌肉系统的机能变化，临床上利用它诊断和鉴别诊断中枢神经系统和周围神经系统疾病和障碍。</a:t>
            </a:r>
            <a:endParaRPr lang="zh-CN" altLang="en-US" sz="2400" kern="0" dirty="0">
              <a:solidFill>
                <a:schemeClr val="dk1"/>
              </a:solidFill>
              <a:latin typeface="+mn-lt"/>
            </a:endParaRPr>
          </a:p>
          <a:p>
            <a:pPr indent="504190" algn="just" eaLnBrk="1" fontAlgn="auto" hangingPunct="1">
              <a:lnSpc>
                <a:spcPct val="150000"/>
              </a:lnSpc>
              <a:spcBef>
                <a:spcPts val="0"/>
              </a:spcBef>
              <a:spcAft>
                <a:spcPts val="0"/>
              </a:spcAft>
              <a:defRPr/>
            </a:pPr>
            <a:r>
              <a:rPr lang="zh-CN" altLang="en-US" sz="2400" kern="0" dirty="0">
                <a:solidFill>
                  <a:schemeClr val="dk1"/>
                </a:solidFill>
                <a:latin typeface="+mn-lt"/>
              </a:rPr>
              <a:t>广义</a:t>
            </a:r>
            <a:r>
              <a:rPr lang="en-US" altLang="zh-CN" sz="2400" kern="0" dirty="0">
                <a:solidFill>
                  <a:schemeClr val="dk1"/>
                </a:solidFill>
                <a:latin typeface="+mn-lt"/>
              </a:rPr>
              <a:t>EMG</a:t>
            </a:r>
            <a:r>
              <a:rPr lang="zh-CN" altLang="en-US" sz="2400" kern="0" dirty="0">
                <a:solidFill>
                  <a:schemeClr val="dk1"/>
                </a:solidFill>
                <a:latin typeface="+mn-lt"/>
              </a:rPr>
              <a:t>包括肌电图、神经传导速度、</a:t>
            </a:r>
            <a:r>
              <a:rPr lang="en-US" altLang="zh-CN" sz="2400" kern="0" dirty="0">
                <a:solidFill>
                  <a:schemeClr val="dk1"/>
                </a:solidFill>
                <a:latin typeface="+mn-lt"/>
              </a:rPr>
              <a:t>H</a:t>
            </a:r>
            <a:r>
              <a:rPr lang="zh-CN" altLang="en-US" sz="2400" kern="0" dirty="0">
                <a:solidFill>
                  <a:schemeClr val="dk1"/>
                </a:solidFill>
                <a:latin typeface="+mn-lt"/>
              </a:rPr>
              <a:t>反射、</a:t>
            </a:r>
            <a:r>
              <a:rPr lang="en-US" altLang="zh-CN" sz="2400" kern="0" dirty="0">
                <a:solidFill>
                  <a:schemeClr val="dk1"/>
                </a:solidFill>
                <a:latin typeface="+mn-lt"/>
              </a:rPr>
              <a:t>F</a:t>
            </a:r>
            <a:r>
              <a:rPr lang="zh-CN" altLang="en-US" sz="2400" kern="0" dirty="0">
                <a:solidFill>
                  <a:schemeClr val="dk1"/>
                </a:solidFill>
                <a:latin typeface="+mn-lt"/>
              </a:rPr>
              <a:t>波以及单纤维肌电图等。</a:t>
            </a:r>
            <a:endParaRPr lang="zh-CN" altLang="en-US" sz="2400" kern="0" dirty="0">
              <a:solidFill>
                <a:schemeClr val="dk1"/>
              </a:solidFill>
              <a:latin typeface="+mn-lt"/>
            </a:endParaRPr>
          </a:p>
          <a:p>
            <a:pPr indent="504190" algn="just" eaLnBrk="1" fontAlgn="auto" hangingPunct="1">
              <a:lnSpc>
                <a:spcPct val="150000"/>
              </a:lnSpc>
              <a:spcBef>
                <a:spcPts val="0"/>
              </a:spcBef>
              <a:spcAft>
                <a:spcPts val="0"/>
              </a:spcAft>
              <a:defRPr/>
            </a:pPr>
            <a:r>
              <a:rPr lang="zh-CN" altLang="en-US" sz="2400" kern="0" dirty="0">
                <a:solidFill>
                  <a:schemeClr val="dk1"/>
                </a:solidFill>
                <a:latin typeface="+mn-lt"/>
              </a:rPr>
              <a:t>狭义</a:t>
            </a:r>
            <a:r>
              <a:rPr lang="en-US" altLang="zh-CN" sz="2400" kern="0" dirty="0">
                <a:solidFill>
                  <a:schemeClr val="dk1"/>
                </a:solidFill>
                <a:latin typeface="+mn-lt"/>
              </a:rPr>
              <a:t>EMG</a:t>
            </a:r>
            <a:r>
              <a:rPr lang="zh-CN" altLang="en-US" sz="2400" kern="0" dirty="0">
                <a:solidFill>
                  <a:schemeClr val="dk1"/>
                </a:solidFill>
                <a:latin typeface="+mn-lt"/>
              </a:rPr>
              <a:t>通常指常规</a:t>
            </a:r>
            <a:r>
              <a:rPr lang="en-US" altLang="zh-CN" sz="2400" kern="0" dirty="0">
                <a:solidFill>
                  <a:schemeClr val="dk1"/>
                </a:solidFill>
                <a:latin typeface="+mn-lt"/>
              </a:rPr>
              <a:t>EMG</a:t>
            </a:r>
            <a:r>
              <a:rPr lang="zh-CN" altLang="en-US" sz="2400" kern="0" dirty="0">
                <a:solidFill>
                  <a:schemeClr val="dk1"/>
                </a:solidFill>
                <a:latin typeface="+mn-lt"/>
              </a:rPr>
              <a:t>或同心针</a:t>
            </a:r>
            <a:r>
              <a:rPr lang="en-US" altLang="zh-CN" sz="2400" kern="0" dirty="0">
                <a:solidFill>
                  <a:schemeClr val="dk1"/>
                </a:solidFill>
                <a:latin typeface="+mn-lt"/>
              </a:rPr>
              <a:t>EMG</a:t>
            </a:r>
            <a:r>
              <a:rPr lang="zh-CN" altLang="en-US" sz="2400" kern="0" dirty="0">
                <a:solidFill>
                  <a:schemeClr val="dk1"/>
                </a:solidFill>
                <a:latin typeface="+mn-lt"/>
              </a:rPr>
              <a:t>，记录肌肉静息和随意收缩的各种电活动特性。</a:t>
            </a:r>
            <a:endParaRPr lang="zh-CN" altLang="en-US" sz="2400" kern="0" dirty="0">
              <a:solidFill>
                <a:schemeClr val="dk1"/>
              </a:solidFill>
              <a:latin typeface="+mn-lt"/>
            </a:endParaRPr>
          </a:p>
          <a:p>
            <a:pPr indent="504190" algn="just" eaLnBrk="1" fontAlgn="auto" hangingPunct="1">
              <a:lnSpc>
                <a:spcPct val="150000"/>
              </a:lnSpc>
              <a:spcBef>
                <a:spcPts val="0"/>
              </a:spcBef>
              <a:spcAft>
                <a:spcPts val="0"/>
              </a:spcAft>
              <a:defRPr/>
            </a:pPr>
            <a:endParaRPr lang="zh-CN" altLang="en-US" sz="2400" kern="0" dirty="0">
              <a:solidFill>
                <a:schemeClr val="dk1"/>
              </a:solidFill>
              <a:latin typeface="+mn-lt"/>
            </a:endParaRPr>
          </a:p>
        </p:txBody>
      </p:sp>
      <p:pic>
        <p:nvPicPr>
          <p:cNvPr id="10244" name="Picture 5" descr="200612418490"/>
          <p:cNvPicPr>
            <a:picLocks noChangeAspect="1" noChangeArrowheads="1"/>
          </p:cNvPicPr>
          <p:nvPr>
            <p:custDataLst>
              <p:tags r:id="rId2"/>
            </p:custDataLst>
          </p:nvPr>
        </p:nvPicPr>
        <p:blipFill>
          <a:blip r:embed="rId3" cstate="print">
            <a:extLst>
              <a:ext uri="{28A0092B-C50C-407E-A947-70E740481C1C}">
                <a14:useLocalDpi xmlns:a14="http://schemas.microsoft.com/office/drawing/2010/main" val="0"/>
              </a:ext>
            </a:extLst>
          </a:blip>
          <a:srcRect/>
          <a:stretch>
            <a:fillRect/>
          </a:stretch>
        </p:blipFill>
        <p:spPr bwMode="auto">
          <a:xfrm>
            <a:off x="9283700" y="4293235"/>
            <a:ext cx="2908300" cy="2560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2"/>
          <p:cNvSpPr>
            <a:spLocks noGrp="1"/>
          </p:cNvSpPr>
          <p:nvPr>
            <p:custDataLst>
              <p:tags r:id="rId4"/>
            </p:custDataLst>
          </p:nvPr>
        </p:nvSpPr>
        <p:spPr>
          <a:xfrm>
            <a:off x="1007745" y="6985"/>
            <a:ext cx="4039870" cy="636270"/>
          </a:xfrm>
          <a:prstGeom prst="rect">
            <a:avLst/>
          </a:prstGeom>
        </p:spPr>
        <p:txBody>
          <a:bodyPr vert="horz" lIns="121920" tIns="60960" rIns="121920" bIns="60960" rtlCol="0" anchor="ctr" anchorCtr="0">
            <a:normAutofit fontScale="90000"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一、肌电图</a:t>
            </a:r>
            <a:endParaRPr lang="zh-CN" altLang="en-US">
              <a:sym typeface="+mn-ea"/>
            </a:endParaRPr>
          </a:p>
        </p:txBody>
      </p:sp>
    </p:spTree>
    <p:custDataLst>
      <p:tags r:id="rId5"/>
    </p:custData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622935" y="1358900"/>
            <a:ext cx="10828655" cy="4352925"/>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indent="504190" algn="just" eaLnBrk="1" fontAlgn="auto" hangingPunct="1">
              <a:lnSpc>
                <a:spcPct val="16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1. </a:t>
            </a:r>
            <a:r>
              <a:rPr lang="zh-CN" altLang="en-US" kern="0" dirty="0">
                <a:solidFill>
                  <a:schemeClr val="dk1"/>
                </a:solidFill>
                <a:latin typeface="+mn-lt"/>
                <a:sym typeface="Calibri" panose="020F0502020204030204" pitchFamily="34" charset="0"/>
              </a:rPr>
              <a:t>肌肉静息状态下的电活动</a:t>
            </a:r>
            <a:endParaRPr lang="en-US" altLang="zh-CN" kern="0" dirty="0">
              <a:solidFill>
                <a:schemeClr val="dk1"/>
              </a:solidFill>
              <a:latin typeface="+mn-lt"/>
              <a:sym typeface="Calibri" panose="020F0502020204030204" pitchFamily="34" charset="0"/>
            </a:endParaRPr>
          </a:p>
          <a:p>
            <a:pPr indent="504190" algn="just" eaLnBrk="1" fontAlgn="auto" hangingPunct="1">
              <a:lnSpc>
                <a:spcPct val="16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1</a:t>
            </a:r>
            <a:r>
              <a:rPr lang="zh-CN" altLang="en-US" kern="0" dirty="0">
                <a:solidFill>
                  <a:schemeClr val="dk1"/>
                </a:solidFill>
                <a:latin typeface="+mn-lt"/>
                <a:sym typeface="Calibri" panose="020F0502020204030204" pitchFamily="34" charset="0"/>
              </a:rPr>
              <a:t>）电静息</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6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当健康肌肉完全松弛时，肌纤维是没有收缩的，因此肌内电极记录不到电活动。这种现象为电静息。</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6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）插入电位</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6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将针电极插入肌肉时，电极针尖对肌纤维的机械刺激所引起的电位变化，为插入电位。</a:t>
            </a:r>
            <a:endParaRPr lang="zh-CN" altLang="en-US"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3" name="标题 2"/>
          <p:cNvSpPr>
            <a:spLocks noGrp="1"/>
          </p:cNvSpPr>
          <p:nvPr>
            <p:custDataLst>
              <p:tags r:id="rId2"/>
            </p:custDataLst>
          </p:nvPr>
        </p:nvSpPr>
        <p:spPr>
          <a:xfrm>
            <a:off x="1007745" y="6985"/>
            <a:ext cx="4039870" cy="636270"/>
          </a:xfrm>
          <a:prstGeom prst="rect">
            <a:avLst/>
          </a:prstGeom>
        </p:spPr>
        <p:txBody>
          <a:bodyPr vert="horz" lIns="121920" tIns="60960" rIns="121920" bIns="60960" rtlCol="0" anchor="ctr" anchorCtr="0">
            <a:normAutofit fontScale="90000"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一、肌电图</a:t>
            </a:r>
            <a:endParaRPr lang="zh-CN" altLang="en-US">
              <a:sym typeface="+mn-ea"/>
            </a:endParaRPr>
          </a:p>
        </p:txBody>
      </p:sp>
      <p:sp>
        <p:nvSpPr>
          <p:cNvPr id="2" name="文本框 1"/>
          <p:cNvSpPr txBox="1"/>
          <p:nvPr/>
        </p:nvSpPr>
        <p:spPr>
          <a:xfrm>
            <a:off x="1007745" y="836930"/>
            <a:ext cx="3557270" cy="583565"/>
          </a:xfrm>
          <a:prstGeom prst="rect">
            <a:avLst/>
          </a:prstGeom>
          <a:noFill/>
        </p:spPr>
        <p:txBody>
          <a:bodyPr wrap="square" rtlCol="0" anchor="t">
            <a:spAutoFit/>
          </a:bodyPr>
          <a:p>
            <a:pPr algn="ctr" eaLnBrk="1" latinLnBrk="1" hangingPunct="1">
              <a:spcBef>
                <a:spcPct val="0"/>
              </a:spcBef>
              <a:buClrTx/>
              <a:buFont typeface="Wingdings" panose="05000000000000000000" pitchFamily="2" charset="2"/>
              <a:buNone/>
            </a:pPr>
            <a:r>
              <a:rPr lang="zh-CN" altLang="en-US" sz="3200">
                <a:latin typeface="+mn-lt"/>
                <a:sym typeface="+mn-ea"/>
              </a:rPr>
              <a:t>（一）正常肌电图</a:t>
            </a:r>
            <a:endParaRPr lang="zh-CN" altLang="en-US" sz="3200">
              <a:latin typeface="+mn-lt"/>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836084" y="1628775"/>
            <a:ext cx="10828867" cy="4717627"/>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indent="504190" algn="just" eaLnBrk="1" fontAlgn="auto" hangingPunct="1">
              <a:lnSpc>
                <a:spcPct val="16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1. </a:t>
            </a:r>
            <a:r>
              <a:rPr lang="zh-CN" altLang="en-US" kern="0" dirty="0">
                <a:solidFill>
                  <a:schemeClr val="dk1"/>
                </a:solidFill>
                <a:latin typeface="+mn-lt"/>
                <a:sym typeface="Calibri" panose="020F0502020204030204" pitchFamily="34" charset="0"/>
              </a:rPr>
              <a:t>肌肉静息状态下的电活动</a:t>
            </a:r>
            <a:endParaRPr lang="en-US" altLang="zh-CN" kern="0" dirty="0">
              <a:solidFill>
                <a:schemeClr val="dk1"/>
              </a:solidFill>
              <a:latin typeface="+mn-lt"/>
              <a:sym typeface="Calibri" panose="020F0502020204030204" pitchFamily="34" charset="0"/>
            </a:endParaRPr>
          </a:p>
          <a:p>
            <a:pPr indent="504190" algn="just" eaLnBrk="1" fontAlgn="auto" hangingPunct="1">
              <a:lnSpc>
                <a:spcPct val="16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3</a:t>
            </a:r>
            <a:r>
              <a:rPr lang="zh-CN" altLang="en-US" kern="0" dirty="0">
                <a:solidFill>
                  <a:schemeClr val="dk1"/>
                </a:solidFill>
                <a:latin typeface="+mn-lt"/>
                <a:sym typeface="Calibri" panose="020F0502020204030204" pitchFamily="34" charset="0"/>
              </a:rPr>
              <a:t>）终板区的电活动</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6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①终板噪音：当针电极插入运动终板及附近时，可出现低电压（</a:t>
            </a:r>
            <a:r>
              <a:rPr lang="en-US" altLang="zh-CN" kern="0" dirty="0">
                <a:solidFill>
                  <a:schemeClr val="dk1"/>
                </a:solidFill>
                <a:latin typeface="+mn-lt"/>
                <a:sym typeface="Calibri" panose="020F0502020204030204" pitchFamily="34" charset="0"/>
              </a:rPr>
              <a:t>100p v</a:t>
            </a:r>
            <a:r>
              <a:rPr lang="zh-CN" altLang="en-US" kern="0" dirty="0">
                <a:solidFill>
                  <a:schemeClr val="dk1"/>
                </a:solidFill>
                <a:latin typeface="+mn-lt"/>
                <a:sym typeface="Calibri" panose="020F0502020204030204" pitchFamily="34" charset="0"/>
              </a:rPr>
              <a:t>左右）、短时程（</a:t>
            </a:r>
            <a:r>
              <a:rPr lang="en-US" altLang="zh-CN" kern="0" dirty="0">
                <a:solidFill>
                  <a:schemeClr val="dk1"/>
                </a:solidFill>
                <a:latin typeface="+mn-lt"/>
                <a:sym typeface="Calibri" panose="020F0502020204030204" pitchFamily="34" charset="0"/>
              </a:rPr>
              <a:t>0.5-20ms</a:t>
            </a:r>
            <a:r>
              <a:rPr lang="zh-CN" altLang="en-US" kern="0" dirty="0">
                <a:solidFill>
                  <a:schemeClr val="dk1"/>
                </a:solidFill>
                <a:latin typeface="+mn-lt"/>
                <a:sym typeface="Calibri" panose="020F0502020204030204" pitchFamily="34" charset="0"/>
              </a:rPr>
              <a:t>）的负相电位。</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6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②终板电位：为针电极插入瞬间突然发生的一连串</a:t>
            </a:r>
            <a:r>
              <a:rPr lang="en-US" altLang="zh-CN" kern="0" dirty="0">
                <a:solidFill>
                  <a:schemeClr val="dk1"/>
                </a:solidFill>
                <a:latin typeface="+mn-lt"/>
                <a:sym typeface="Calibri" panose="020F0502020204030204" pitchFamily="34" charset="0"/>
              </a:rPr>
              <a:t>30-150Hz</a:t>
            </a:r>
            <a:r>
              <a:rPr lang="zh-CN" altLang="en-US" kern="0" dirty="0">
                <a:solidFill>
                  <a:schemeClr val="dk1"/>
                </a:solidFill>
                <a:latin typeface="+mn-lt"/>
                <a:sym typeface="Calibri" panose="020F0502020204030204" pitchFamily="34" charset="0"/>
              </a:rPr>
              <a:t>的电位，电压</a:t>
            </a:r>
            <a:r>
              <a:rPr lang="en-US" altLang="zh-CN" kern="0" dirty="0">
                <a:solidFill>
                  <a:schemeClr val="dk1"/>
                </a:solidFill>
                <a:latin typeface="+mn-lt"/>
                <a:sym typeface="Calibri" panose="020F0502020204030204" pitchFamily="34" charset="0"/>
              </a:rPr>
              <a:t>200μV</a:t>
            </a:r>
            <a:r>
              <a:rPr lang="zh-CN" altLang="en-US" kern="0" dirty="0">
                <a:solidFill>
                  <a:schemeClr val="dk1"/>
                </a:solidFill>
                <a:latin typeface="+mn-lt"/>
                <a:sym typeface="Calibri" panose="020F0502020204030204" pitchFamily="34" charset="0"/>
              </a:rPr>
              <a:t>左右，时程在</a:t>
            </a:r>
            <a:r>
              <a:rPr lang="en-US" altLang="zh-CN" kern="0" dirty="0">
                <a:solidFill>
                  <a:schemeClr val="dk1"/>
                </a:solidFill>
                <a:latin typeface="+mn-lt"/>
                <a:sym typeface="Calibri" panose="020F0502020204030204" pitchFamily="34" charset="0"/>
              </a:rPr>
              <a:t>2ms</a:t>
            </a:r>
            <a:r>
              <a:rPr lang="zh-CN" altLang="en-US" kern="0" dirty="0">
                <a:solidFill>
                  <a:schemeClr val="dk1"/>
                </a:solidFill>
                <a:latin typeface="+mn-lt"/>
                <a:sym typeface="Calibri" panose="020F0502020204030204" pitchFamily="34" charset="0"/>
              </a:rPr>
              <a:t>内，第一相为较高振幅的负相电位，第二相为振幅偏低的正相电位，伴痛感，移动电极波形消失。</a:t>
            </a:r>
            <a:endParaRPr lang="zh-CN" altLang="en-US"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3" name="标题 2"/>
          <p:cNvSpPr>
            <a:spLocks noGrp="1"/>
          </p:cNvSpPr>
          <p:nvPr>
            <p:custDataLst>
              <p:tags r:id="rId2"/>
            </p:custDataLst>
          </p:nvPr>
        </p:nvSpPr>
        <p:spPr>
          <a:xfrm>
            <a:off x="1007745" y="6985"/>
            <a:ext cx="4039870" cy="636270"/>
          </a:xfrm>
          <a:prstGeom prst="rect">
            <a:avLst/>
          </a:prstGeom>
        </p:spPr>
        <p:txBody>
          <a:bodyPr vert="horz" lIns="121920" tIns="60960" rIns="121920" bIns="60960" rtlCol="0" anchor="ctr" anchorCtr="0">
            <a:normAutofit fontScale="90000"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一、肌电图</a:t>
            </a:r>
            <a:endParaRPr lang="zh-CN" altLang="en-US">
              <a:sym typeface="+mn-ea"/>
            </a:endParaRPr>
          </a:p>
        </p:txBody>
      </p:sp>
      <p:sp>
        <p:nvSpPr>
          <p:cNvPr id="2" name="文本框 1"/>
          <p:cNvSpPr txBox="1"/>
          <p:nvPr/>
        </p:nvSpPr>
        <p:spPr>
          <a:xfrm>
            <a:off x="1007745" y="836930"/>
            <a:ext cx="3557270" cy="583565"/>
          </a:xfrm>
          <a:prstGeom prst="rect">
            <a:avLst/>
          </a:prstGeom>
          <a:noFill/>
        </p:spPr>
        <p:txBody>
          <a:bodyPr wrap="square" rtlCol="0" anchor="t">
            <a:spAutoFit/>
          </a:bodyPr>
          <a:p>
            <a:pPr algn="ctr" eaLnBrk="1" latinLnBrk="1" hangingPunct="1">
              <a:spcBef>
                <a:spcPct val="0"/>
              </a:spcBef>
              <a:buClrTx/>
              <a:buFont typeface="Wingdings" panose="05000000000000000000" pitchFamily="2" charset="2"/>
              <a:buNone/>
            </a:pPr>
            <a:r>
              <a:rPr lang="zh-CN" altLang="en-US" sz="3200">
                <a:latin typeface="+mn-lt"/>
                <a:sym typeface="+mn-ea"/>
              </a:rPr>
              <a:t>（一）正常肌电图</a:t>
            </a:r>
            <a:endParaRPr lang="zh-CN" altLang="en-US" sz="3200">
              <a:latin typeface="+mn-lt"/>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终板电位"/>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bwMode="auto">
          <a:xfrm>
            <a:off x="2656417" y="1742017"/>
            <a:ext cx="7162800" cy="3939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idx="4294967295"/>
            <p:custDataLst>
              <p:tags r:id="rId3"/>
            </p:custDataLst>
          </p:nvPr>
        </p:nvSpPr>
        <p:spPr>
          <a:xfrm>
            <a:off x="1007745" y="-99695"/>
            <a:ext cx="10800080" cy="960120"/>
          </a:xfrm>
        </p:spPr>
        <p:txBody>
          <a:bodyPr vert="horz" lIns="121920" tIns="60960" rIns="121920" bIns="60960" rtlCol="0" anchor="ctr">
            <a:normAutofit/>
          </a:bodyPr>
          <a:lstStyle/>
          <a:p>
            <a:pPr lvl="0" algn="l">
              <a:buClrTx/>
              <a:buSzTx/>
              <a:buFontTx/>
            </a:pPr>
            <a:r>
              <a:rPr lang="zh-CN" altLang="en-US" sz="3200">
                <a:sym typeface="+mn-ea"/>
              </a:rPr>
              <a:t>终板电位</a:t>
            </a:r>
            <a:endParaRPr lang="zh-CN" altLang="en-US" sz="3200">
              <a:sym typeface="+mn-ea"/>
            </a:endParaRPr>
          </a:p>
        </p:txBody>
      </p:sp>
    </p:spTree>
    <p:custDataLst>
      <p:tags r:id="rId4"/>
    </p:custData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836084" y="1358900"/>
            <a:ext cx="10828867" cy="4717627"/>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indent="504190" algn="just" eaLnBrk="1" fontAlgn="auto" hangingPunct="1">
              <a:lnSpc>
                <a:spcPct val="16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2. </a:t>
            </a:r>
            <a:r>
              <a:rPr lang="zh-CN" altLang="en-US" kern="0" dirty="0">
                <a:solidFill>
                  <a:schemeClr val="dk1"/>
                </a:solidFill>
                <a:latin typeface="+mn-lt"/>
                <a:sym typeface="Calibri" panose="020F0502020204030204" pitchFamily="34" charset="0"/>
              </a:rPr>
              <a:t>轻收缩时的肌电图</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6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正常肌肉在轻微主动收缩时，出现的动作电位称为运动单位电位，它表示一个脊髓前角细胞及其轴突所支配的肌纤维的综合电位或亚运动单位的综合电位。其相关参数包括：</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6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1</a:t>
            </a:r>
            <a:r>
              <a:rPr lang="zh-CN" altLang="en-US" kern="0" dirty="0">
                <a:solidFill>
                  <a:schemeClr val="dk1"/>
                </a:solidFill>
                <a:latin typeface="+mn-lt"/>
                <a:sym typeface="Calibri" panose="020F0502020204030204" pitchFamily="34" charset="0"/>
              </a:rPr>
              <a:t>）位相：指波峰通过基线的偏转次数。</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6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）时限：指动作电位总持续时间，以</a:t>
            </a:r>
            <a:r>
              <a:rPr lang="en-US" altLang="zh-CN" kern="0" dirty="0" err="1">
                <a:solidFill>
                  <a:schemeClr val="dk1"/>
                </a:solidFill>
                <a:latin typeface="+mn-lt"/>
                <a:sym typeface="Calibri" panose="020F0502020204030204" pitchFamily="34" charset="0"/>
              </a:rPr>
              <a:t>ms</a:t>
            </a:r>
            <a:r>
              <a:rPr lang="zh-CN" altLang="en-US" kern="0" dirty="0">
                <a:solidFill>
                  <a:schemeClr val="dk1"/>
                </a:solidFill>
                <a:latin typeface="+mn-lt"/>
                <a:sym typeface="Calibri" panose="020F0502020204030204" pitchFamily="34" charset="0"/>
              </a:rPr>
              <a:t>表示。</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6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3</a:t>
            </a:r>
            <a:r>
              <a:rPr lang="zh-CN" altLang="en-US" kern="0" dirty="0">
                <a:solidFill>
                  <a:schemeClr val="dk1"/>
                </a:solidFill>
                <a:latin typeface="+mn-lt"/>
                <a:sym typeface="Calibri" panose="020F0502020204030204" pitchFamily="34" charset="0"/>
              </a:rPr>
              <a:t>）波幅：为正负波最高偏转点的差。</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40000"/>
              </a:lnSpc>
              <a:spcBef>
                <a:spcPct val="0"/>
              </a:spcBef>
              <a:spcAft>
                <a:spcPts val="0"/>
              </a:spcAft>
              <a:buClrTx/>
              <a:buFontTx/>
              <a:buNone/>
              <a:defRPr/>
            </a:pPr>
            <a:endParaRPr lang="zh-CN" altLang="en-US"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3" name="标题 2"/>
          <p:cNvSpPr>
            <a:spLocks noGrp="1"/>
          </p:cNvSpPr>
          <p:nvPr>
            <p:custDataLst>
              <p:tags r:id="rId2"/>
            </p:custDataLst>
          </p:nvPr>
        </p:nvSpPr>
        <p:spPr>
          <a:xfrm>
            <a:off x="1007745" y="6985"/>
            <a:ext cx="4039870" cy="636270"/>
          </a:xfrm>
          <a:prstGeom prst="rect">
            <a:avLst/>
          </a:prstGeom>
        </p:spPr>
        <p:txBody>
          <a:bodyPr vert="horz" lIns="121920" tIns="60960" rIns="121920" bIns="60960" rtlCol="0" anchor="ctr" anchorCtr="0">
            <a:normAutofit fontScale="90000"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一、肌电图</a:t>
            </a:r>
            <a:endParaRPr lang="zh-CN" altLang="en-US">
              <a:sym typeface="+mn-ea"/>
            </a:endParaRPr>
          </a:p>
        </p:txBody>
      </p:sp>
      <p:sp>
        <p:nvSpPr>
          <p:cNvPr id="2" name="文本框 1"/>
          <p:cNvSpPr txBox="1"/>
          <p:nvPr/>
        </p:nvSpPr>
        <p:spPr>
          <a:xfrm>
            <a:off x="1007745" y="836930"/>
            <a:ext cx="3557270" cy="583565"/>
          </a:xfrm>
          <a:prstGeom prst="rect">
            <a:avLst/>
          </a:prstGeom>
          <a:noFill/>
        </p:spPr>
        <p:txBody>
          <a:bodyPr wrap="square" rtlCol="0" anchor="t">
            <a:spAutoFit/>
          </a:bodyPr>
          <a:p>
            <a:pPr algn="ctr" eaLnBrk="1" latinLnBrk="1" hangingPunct="1">
              <a:spcBef>
                <a:spcPct val="0"/>
              </a:spcBef>
              <a:buClrTx/>
              <a:buFont typeface="Wingdings" panose="05000000000000000000" pitchFamily="2" charset="2"/>
              <a:buNone/>
            </a:pPr>
            <a:r>
              <a:rPr lang="zh-CN" altLang="en-US" sz="3200">
                <a:latin typeface="+mn-lt"/>
                <a:sym typeface="+mn-ea"/>
              </a:rPr>
              <a:t>（一）正常肌电图</a:t>
            </a:r>
            <a:endParaRPr lang="zh-CN" altLang="en-US" sz="3200">
              <a:latin typeface="+mn-lt"/>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Grp="1" noChangeArrowheads="1"/>
          </p:cNvSpPr>
          <p:nvPr>
            <p:custDataLst>
              <p:tags r:id="rId1"/>
            </p:custDataLst>
          </p:nvPr>
        </p:nvSpPr>
        <p:spPr>
          <a:xfrm>
            <a:off x="914400" y="1498600"/>
            <a:ext cx="5080000" cy="5486400"/>
          </a:xfrm>
          <a:prstGeom prst="rect">
            <a:avLst/>
          </a:prstGeom>
          <a:noFill/>
          <a:ln w="9525">
            <a:noFill/>
            <a:miter lim="800000"/>
          </a:ln>
        </p:spPr>
        <p:txBody>
          <a:bodyPr vert="horz" wrap="square" lIns="121920" tIns="60960" rIns="121920" bIns="60960" numCol="1" anchor="t" anchorCtr="0" compatLnSpc="1">
            <a:norm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eaLnBrk="1" hangingPunct="1"/>
            <a:r>
              <a:rPr lang="zh-CN" altLang="en-US" sz="2665" b="0">
                <a:solidFill>
                  <a:schemeClr val="dk1"/>
                </a:solidFill>
              </a:rPr>
              <a:t>波幅</a:t>
            </a:r>
            <a:endParaRPr lang="zh-CN" altLang="en-US" sz="2665" b="0">
              <a:solidFill>
                <a:schemeClr val="dk1"/>
              </a:solidFill>
            </a:endParaRPr>
          </a:p>
          <a:p>
            <a:pPr eaLnBrk="1" hangingPunct="1"/>
            <a:r>
              <a:rPr lang="zh-CN" altLang="en-US" sz="2665" b="0">
                <a:solidFill>
                  <a:schemeClr val="dk1"/>
                </a:solidFill>
              </a:rPr>
              <a:t>时限</a:t>
            </a:r>
            <a:endParaRPr lang="zh-CN" altLang="en-US" sz="2665" b="0">
              <a:solidFill>
                <a:schemeClr val="dk1"/>
              </a:solidFill>
            </a:endParaRPr>
          </a:p>
        </p:txBody>
      </p:sp>
      <p:pic>
        <p:nvPicPr>
          <p:cNvPr id="2" name="联机映像占位符 8"/>
          <p:cNvPicPr>
            <a:picLocks noGrp="1" noChangeAspect="1" noChangeArrowheads="1"/>
          </p:cNvPicPr>
          <p:nvPr>
            <p:custDataLst>
              <p:tags r:id="rId2"/>
            </p:custDataLst>
          </p:nvPr>
        </p:nvPicPr>
        <p:blipFill>
          <a:blip r:embed="rId3" cstate="print">
            <a:extLst>
              <a:ext uri="{28A0092B-C50C-407E-A947-70E740481C1C}">
                <a14:useLocalDpi xmlns:a14="http://schemas.microsoft.com/office/drawing/2010/main" val="0"/>
              </a:ext>
            </a:extLst>
          </a:blip>
          <a:srcRect/>
          <a:stretch>
            <a:fillRect/>
          </a:stretch>
        </p:blipFill>
        <p:spPr>
          <a:xfrm>
            <a:off x="3600451" y="1316567"/>
            <a:ext cx="5757333" cy="4953000"/>
          </a:xfrm>
          <a:prstGeom prst="rect">
            <a:avLst/>
          </a:prstGeom>
          <a:noFill/>
          <a:ln w="9525">
            <a:noFill/>
            <a:miter lim="800000"/>
            <a:headEnd/>
            <a:tailEnd/>
          </a:ln>
        </p:spPr>
      </p:pic>
      <p:sp>
        <p:nvSpPr>
          <p:cNvPr id="6" name="标题 5"/>
          <p:cNvSpPr>
            <a:spLocks noGrp="1"/>
          </p:cNvSpPr>
          <p:nvPr>
            <p:ph type="title" idx="4294967295"/>
            <p:custDataLst>
              <p:tags r:id="rId4"/>
            </p:custDataLst>
          </p:nvPr>
        </p:nvSpPr>
        <p:spPr>
          <a:xfrm>
            <a:off x="1007745" y="-99695"/>
            <a:ext cx="10800080" cy="960120"/>
          </a:xfrm>
        </p:spPr>
        <p:txBody>
          <a:bodyPr vert="horz" lIns="121920" tIns="60960" rIns="121920" bIns="60960" rtlCol="0" anchor="ctr">
            <a:normAutofit/>
          </a:bodyPr>
          <a:lstStyle/>
          <a:p>
            <a:pPr lvl="0" algn="l">
              <a:buClrTx/>
              <a:buSzTx/>
              <a:buFontTx/>
            </a:pPr>
            <a:r>
              <a:rPr lang="zh-CN" altLang="en-US" sz="3200">
                <a:sym typeface="+mn-ea"/>
              </a:rPr>
              <a:t>运动单位电位</a:t>
            </a:r>
            <a:endParaRPr lang="zh-CN" altLang="en-US" sz="3200">
              <a:sym typeface="+mn-ea"/>
            </a:endParaRPr>
          </a:p>
        </p:txBody>
      </p:sp>
    </p:spTree>
    <p:custDataLst>
      <p:tags r:id="rId5"/>
    </p:custDataLst>
  </p:cSld>
  <p:clrMapOvr>
    <a:masterClrMapping/>
  </p:clrMapOvr>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911014" y="1561465"/>
            <a:ext cx="10828867" cy="5866553"/>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indent="504190" algn="just" eaLnBrk="1" fontAlgn="auto" hangingPunct="1">
              <a:lnSpc>
                <a:spcPct val="14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3. </a:t>
            </a:r>
            <a:r>
              <a:rPr lang="zh-CN" altLang="en-US" kern="0" dirty="0">
                <a:solidFill>
                  <a:schemeClr val="dk1"/>
                </a:solidFill>
                <a:latin typeface="+mn-lt"/>
                <a:sym typeface="Calibri" panose="020F0502020204030204" pitchFamily="34" charset="0"/>
              </a:rPr>
              <a:t>重收缩时的肌电图</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肌肉进行重收缩时引出的电位，不同程度用力收缩时，参加收缩的运动单位数目频率不一，出现各种的波形：</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1</a:t>
            </a:r>
            <a:r>
              <a:rPr lang="zh-CN" altLang="en-US" kern="0" dirty="0">
                <a:solidFill>
                  <a:schemeClr val="dk1"/>
                </a:solidFill>
                <a:latin typeface="+mn-lt"/>
                <a:sym typeface="Calibri" panose="020F0502020204030204" pitchFamily="34" charset="0"/>
              </a:rPr>
              <a:t>）单纯相：轻度用力收缩时，只出现几个运动单位电位相互分离的波型。</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）混合相：中度用力收缩时</a:t>
            </a:r>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有些区域电位密集不能分集，部分区域内可见单个运动单位电位。</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3</a:t>
            </a:r>
            <a:r>
              <a:rPr lang="zh-CN" altLang="en-US" kern="0" dirty="0">
                <a:solidFill>
                  <a:schemeClr val="dk1"/>
                </a:solidFill>
                <a:latin typeface="+mn-lt"/>
                <a:sym typeface="Calibri" panose="020F0502020204030204" pitchFamily="34" charset="0"/>
              </a:rPr>
              <a:t>）干扰相：肌肉重收缩时，运动单位电位相互重叠，不能分离出单个运动单位电位。</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40000"/>
              </a:lnSpc>
              <a:spcBef>
                <a:spcPct val="0"/>
              </a:spcBef>
              <a:spcAft>
                <a:spcPts val="0"/>
              </a:spcAft>
              <a:buClrTx/>
              <a:buFontTx/>
              <a:buNone/>
              <a:defRPr/>
            </a:pPr>
            <a:endParaRPr lang="zh-CN" altLang="en-US"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3" name="标题 2"/>
          <p:cNvSpPr>
            <a:spLocks noGrp="1"/>
          </p:cNvSpPr>
          <p:nvPr>
            <p:custDataLst>
              <p:tags r:id="rId2"/>
            </p:custDataLst>
          </p:nvPr>
        </p:nvSpPr>
        <p:spPr>
          <a:xfrm>
            <a:off x="1007745" y="6985"/>
            <a:ext cx="4039870" cy="636270"/>
          </a:xfrm>
          <a:prstGeom prst="rect">
            <a:avLst/>
          </a:prstGeom>
        </p:spPr>
        <p:txBody>
          <a:bodyPr vert="horz" lIns="121920" tIns="60960" rIns="121920" bIns="60960" rtlCol="0" anchor="ctr" anchorCtr="0">
            <a:normAutofit fontScale="90000"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一、肌电图</a:t>
            </a:r>
            <a:endParaRPr lang="zh-CN" altLang="en-US">
              <a:sym typeface="+mn-ea"/>
            </a:endParaRPr>
          </a:p>
        </p:txBody>
      </p:sp>
      <p:sp>
        <p:nvSpPr>
          <p:cNvPr id="2" name="文本框 1"/>
          <p:cNvSpPr txBox="1"/>
          <p:nvPr/>
        </p:nvSpPr>
        <p:spPr>
          <a:xfrm>
            <a:off x="1007745" y="836930"/>
            <a:ext cx="3557270" cy="583565"/>
          </a:xfrm>
          <a:prstGeom prst="rect">
            <a:avLst/>
          </a:prstGeom>
          <a:noFill/>
        </p:spPr>
        <p:txBody>
          <a:bodyPr wrap="square" rtlCol="0" anchor="t">
            <a:spAutoFit/>
          </a:bodyPr>
          <a:p>
            <a:pPr algn="ctr" eaLnBrk="1" latinLnBrk="1" hangingPunct="1">
              <a:spcBef>
                <a:spcPct val="0"/>
              </a:spcBef>
              <a:buClrTx/>
              <a:buFont typeface="Wingdings" panose="05000000000000000000" pitchFamily="2" charset="2"/>
              <a:buNone/>
            </a:pPr>
            <a:r>
              <a:rPr lang="zh-CN" altLang="en-US" sz="3200">
                <a:latin typeface="+mn-lt"/>
                <a:sym typeface="+mn-ea"/>
              </a:rPr>
              <a:t>（一）正常肌电图</a:t>
            </a:r>
            <a:endParaRPr lang="zh-CN" altLang="en-US" sz="3200">
              <a:latin typeface="+mn-lt"/>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Grp="1" noChangeArrowheads="1"/>
          </p:cNvSpPr>
          <p:nvPr>
            <p:custDataLst>
              <p:tags r:id="rId1"/>
            </p:custDataLst>
          </p:nvPr>
        </p:nvSpPr>
        <p:spPr>
          <a:xfrm>
            <a:off x="2446867" y="1508760"/>
            <a:ext cx="5080000" cy="5486400"/>
          </a:xfrm>
          <a:prstGeom prst="rect">
            <a:avLst/>
          </a:prstGeom>
          <a:noFill/>
          <a:ln w="9525">
            <a:noFill/>
            <a:miter lim="800000"/>
          </a:ln>
        </p:spPr>
        <p:txBody>
          <a:bodyPr vert="horz" wrap="square" lIns="121920" tIns="60960" rIns="121920" bIns="60960" numCol="1" anchor="t" anchorCtr="0" compatLnSpc="1">
            <a:normAutofit/>
          </a:bodyPr>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eaLnBrk="1" hangingPunct="1">
              <a:lnSpc>
                <a:spcPct val="150000"/>
              </a:lnSpc>
            </a:pPr>
            <a:r>
              <a:rPr lang="zh-CN" altLang="en-US" sz="2665" b="0">
                <a:solidFill>
                  <a:schemeClr val="dk1"/>
                </a:solidFill>
              </a:rPr>
              <a:t>单纯相</a:t>
            </a:r>
            <a:endParaRPr lang="zh-CN" altLang="en-US" sz="2665" b="0">
              <a:solidFill>
                <a:schemeClr val="dk1"/>
              </a:solidFill>
            </a:endParaRPr>
          </a:p>
          <a:p>
            <a:pPr eaLnBrk="1" hangingPunct="1">
              <a:lnSpc>
                <a:spcPct val="150000"/>
              </a:lnSpc>
            </a:pPr>
            <a:endParaRPr lang="zh-CN" altLang="en-US" sz="2665" b="0">
              <a:solidFill>
                <a:schemeClr val="dk1"/>
              </a:solidFill>
            </a:endParaRPr>
          </a:p>
          <a:p>
            <a:pPr eaLnBrk="1" hangingPunct="1">
              <a:lnSpc>
                <a:spcPct val="150000"/>
              </a:lnSpc>
            </a:pPr>
            <a:endParaRPr lang="en-US" altLang="zh-CN" sz="2665" b="0">
              <a:solidFill>
                <a:schemeClr val="dk1"/>
              </a:solidFill>
            </a:endParaRPr>
          </a:p>
          <a:p>
            <a:pPr eaLnBrk="1" hangingPunct="1">
              <a:lnSpc>
                <a:spcPct val="150000"/>
              </a:lnSpc>
            </a:pPr>
            <a:r>
              <a:rPr lang="zh-CN" altLang="en-US" sz="2665" b="0">
                <a:solidFill>
                  <a:schemeClr val="dk1"/>
                </a:solidFill>
              </a:rPr>
              <a:t>混合相</a:t>
            </a:r>
            <a:endParaRPr lang="zh-CN" altLang="en-US" sz="2665" b="0">
              <a:solidFill>
                <a:schemeClr val="dk1"/>
              </a:solidFill>
            </a:endParaRPr>
          </a:p>
          <a:p>
            <a:pPr eaLnBrk="1" hangingPunct="1">
              <a:lnSpc>
                <a:spcPct val="150000"/>
              </a:lnSpc>
            </a:pPr>
            <a:endParaRPr lang="zh-CN" altLang="en-US" sz="2665" b="0">
              <a:solidFill>
                <a:schemeClr val="dk1"/>
              </a:solidFill>
            </a:endParaRPr>
          </a:p>
          <a:p>
            <a:pPr eaLnBrk="1" hangingPunct="1">
              <a:lnSpc>
                <a:spcPct val="150000"/>
              </a:lnSpc>
            </a:pPr>
            <a:endParaRPr lang="en-US" altLang="zh-CN" sz="2665" b="0">
              <a:solidFill>
                <a:schemeClr val="dk1"/>
              </a:solidFill>
            </a:endParaRPr>
          </a:p>
          <a:p>
            <a:pPr eaLnBrk="1" hangingPunct="1">
              <a:lnSpc>
                <a:spcPct val="150000"/>
              </a:lnSpc>
            </a:pPr>
            <a:r>
              <a:rPr lang="zh-CN" altLang="en-US" sz="2665" b="0">
                <a:solidFill>
                  <a:schemeClr val="dk1"/>
                </a:solidFill>
              </a:rPr>
              <a:t>干扰相</a:t>
            </a:r>
            <a:endParaRPr lang="zh-CN" altLang="en-US" sz="2665" b="0">
              <a:solidFill>
                <a:schemeClr val="dk1"/>
              </a:solidFill>
            </a:endParaRPr>
          </a:p>
        </p:txBody>
      </p:sp>
      <p:pic>
        <p:nvPicPr>
          <p:cNvPr id="2" name="联机映像占位符 4"/>
          <p:cNvPicPr>
            <a:picLocks noGrp="1" noChangeAspect="1" noChangeArrowheads="1"/>
          </p:cNvPicPr>
          <p:nvPr>
            <p:custDataLst>
              <p:tags r:id="rId2"/>
            </p:custDataLst>
          </p:nvPr>
        </p:nvPicPr>
        <p:blipFill>
          <a:blip r:embed="rId3" cstate="print">
            <a:extLst>
              <a:ext uri="{28A0092B-C50C-407E-A947-70E740481C1C}">
                <a14:useLocalDpi xmlns:a14="http://schemas.microsoft.com/office/drawing/2010/main" val="0"/>
              </a:ext>
            </a:extLst>
          </a:blip>
          <a:srcRect r="31895" b="36378"/>
          <a:stretch>
            <a:fillRect/>
          </a:stretch>
        </p:blipFill>
        <p:spPr>
          <a:xfrm>
            <a:off x="5092700" y="5090584"/>
            <a:ext cx="3382433" cy="1602316"/>
          </a:xfrm>
          <a:prstGeom prst="rect">
            <a:avLst/>
          </a:prstGeom>
          <a:noFill/>
          <a:ln w="9525">
            <a:noFill/>
            <a:miter lim="800000"/>
            <a:headEnd/>
            <a:tailEnd/>
          </a:ln>
        </p:spPr>
      </p:pic>
      <p:pic>
        <p:nvPicPr>
          <p:cNvPr id="17413" name="图片 6"/>
          <p:cNvPicPr>
            <a:picLocks noChangeAspect="1" noChangeArrowheads="1"/>
          </p:cNvPicPr>
          <p:nvPr>
            <p:custDataLst>
              <p:tags r:id="rId4"/>
            </p:custDataLst>
          </p:nvPr>
        </p:nvPicPr>
        <p:blipFill>
          <a:blip r:embed="rId5" cstate="print">
            <a:extLst>
              <a:ext uri="{28A0092B-C50C-407E-A947-70E740481C1C}">
                <a14:useLocalDpi xmlns:a14="http://schemas.microsoft.com/office/drawing/2010/main" val="0"/>
              </a:ext>
            </a:extLst>
          </a:blip>
          <a:srcRect t="7642" r="25899" b="40839"/>
          <a:stretch>
            <a:fillRect/>
          </a:stretch>
        </p:blipFill>
        <p:spPr bwMode="auto">
          <a:xfrm>
            <a:off x="5092700" y="3369733"/>
            <a:ext cx="3382433" cy="1477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图片 8"/>
          <p:cNvPicPr>
            <a:picLocks noChangeAspect="1" noChangeArrowheads="1"/>
          </p:cNvPicPr>
          <p:nvPr>
            <p:custDataLst>
              <p:tags r:id="rId6"/>
            </p:custDataLst>
          </p:nvPr>
        </p:nvPicPr>
        <p:blipFill>
          <a:blip r:embed="rId7" cstate="print">
            <a:extLst>
              <a:ext uri="{28A0092B-C50C-407E-A947-70E740481C1C}">
                <a14:useLocalDpi xmlns:a14="http://schemas.microsoft.com/office/drawing/2010/main" val="0"/>
              </a:ext>
            </a:extLst>
          </a:blip>
          <a:srcRect/>
          <a:stretch>
            <a:fillRect/>
          </a:stretch>
        </p:blipFill>
        <p:spPr bwMode="auto">
          <a:xfrm>
            <a:off x="5092700" y="1576917"/>
            <a:ext cx="3382433" cy="1547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标题 5"/>
          <p:cNvSpPr>
            <a:spLocks noGrp="1"/>
          </p:cNvSpPr>
          <p:nvPr>
            <p:ph type="title" idx="4294967295"/>
            <p:custDataLst>
              <p:tags r:id="rId8"/>
            </p:custDataLst>
          </p:nvPr>
        </p:nvSpPr>
        <p:spPr>
          <a:xfrm>
            <a:off x="1007110" y="-99060"/>
            <a:ext cx="10800080" cy="960120"/>
          </a:xfrm>
        </p:spPr>
        <p:txBody>
          <a:bodyPr vert="horz" lIns="121920" tIns="60960" rIns="121920" bIns="60960" rtlCol="0" anchor="ctr">
            <a:normAutofit/>
          </a:bodyPr>
          <a:lstStyle/>
          <a:p>
            <a:pPr lvl="0" algn="l">
              <a:buClrTx/>
              <a:buSzTx/>
              <a:buFontTx/>
            </a:pPr>
            <a:r>
              <a:rPr lang="zh-CN" altLang="en-US" sz="3200">
                <a:sym typeface="+mn-ea"/>
              </a:rPr>
              <a:t>重收缩时的肌电图</a:t>
            </a:r>
            <a:endParaRPr lang="zh-CN" altLang="en-US" sz="3200">
              <a:sym typeface="+mn-ea"/>
            </a:endParaRPr>
          </a:p>
        </p:txBody>
      </p:sp>
    </p:spTree>
    <p:custDataLst>
      <p:tags r:id="rId9"/>
    </p:custDataLst>
  </p:cSld>
  <p:clrMapOvr>
    <a:masterClrMapping/>
  </p:clrMapOvr>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836295" y="1557020"/>
            <a:ext cx="10487025" cy="2984500"/>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indent="504190" algn="just" eaLnBrk="1" fontAlgn="auto" hangingPunct="1">
              <a:lnSpc>
                <a:spcPct val="14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1. </a:t>
            </a:r>
            <a:r>
              <a:rPr lang="zh-CN" altLang="en-US" kern="0" dirty="0">
                <a:solidFill>
                  <a:schemeClr val="dk1"/>
                </a:solidFill>
                <a:latin typeface="+mn-lt"/>
                <a:sym typeface="Calibri" panose="020F0502020204030204" pitchFamily="34" charset="0"/>
              </a:rPr>
              <a:t>插入电活动</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1</a:t>
            </a:r>
            <a:r>
              <a:rPr lang="zh-CN" altLang="en-US" kern="0" dirty="0">
                <a:solidFill>
                  <a:schemeClr val="dk1"/>
                </a:solidFill>
                <a:latin typeface="+mn-lt"/>
                <a:sym typeface="Calibri" panose="020F0502020204030204" pitchFamily="34" charset="0"/>
              </a:rPr>
              <a:t>）插入电位延长和插入电位减少</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插人电位延长，系肌膜对机械刺激兴奋极度增高所致，提示肌肉易激惹，或者肌膜不稳定。这种情况往往与失神经状态、肌强直或者肌炎相关联。</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插入电位减弱或消失，提示肌纤维数量减少，如严重肌萎缩和肌肉纤维化。</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40000"/>
              </a:lnSpc>
              <a:spcBef>
                <a:spcPct val="0"/>
              </a:spcBef>
              <a:spcAft>
                <a:spcPts val="0"/>
              </a:spcAft>
              <a:buClrTx/>
              <a:buFontTx/>
              <a:buNone/>
              <a:defRPr/>
            </a:pPr>
            <a:endParaRPr lang="zh-CN" altLang="en-US"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3" name="标题 2"/>
          <p:cNvSpPr>
            <a:spLocks noGrp="1"/>
          </p:cNvSpPr>
          <p:nvPr>
            <p:custDataLst>
              <p:tags r:id="rId2"/>
            </p:custDataLst>
          </p:nvPr>
        </p:nvSpPr>
        <p:spPr>
          <a:xfrm>
            <a:off x="1007745" y="6985"/>
            <a:ext cx="4039870" cy="636270"/>
          </a:xfrm>
          <a:prstGeom prst="rect">
            <a:avLst/>
          </a:prstGeom>
        </p:spPr>
        <p:txBody>
          <a:bodyPr vert="horz" lIns="121920" tIns="60960" rIns="121920" bIns="60960" rtlCol="0" anchor="ctr" anchorCtr="0">
            <a:normAutofit fontScale="90000"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一、肌电图</a:t>
            </a:r>
            <a:endParaRPr lang="zh-CN" altLang="en-US">
              <a:sym typeface="+mn-ea"/>
            </a:endParaRPr>
          </a:p>
        </p:txBody>
      </p:sp>
      <p:sp>
        <p:nvSpPr>
          <p:cNvPr id="2" name="文本框 1"/>
          <p:cNvSpPr txBox="1"/>
          <p:nvPr/>
        </p:nvSpPr>
        <p:spPr>
          <a:xfrm>
            <a:off x="1007745" y="836930"/>
            <a:ext cx="3557270" cy="583565"/>
          </a:xfrm>
          <a:prstGeom prst="rect">
            <a:avLst/>
          </a:prstGeom>
          <a:noFill/>
        </p:spPr>
        <p:txBody>
          <a:bodyPr wrap="square" rtlCol="0" anchor="t">
            <a:spAutoFit/>
          </a:bodyPr>
          <a:p>
            <a:pPr algn="ctr" eaLnBrk="1" latinLnBrk="1" hangingPunct="1">
              <a:spcBef>
                <a:spcPct val="0"/>
              </a:spcBef>
              <a:buClrTx/>
              <a:buFont typeface="Wingdings" panose="05000000000000000000" pitchFamily="2" charset="2"/>
              <a:buNone/>
            </a:pPr>
            <a:r>
              <a:rPr lang="zh-CN" altLang="en-US" sz="3200">
                <a:latin typeface="+mn-lt"/>
                <a:sym typeface="+mn-ea"/>
              </a:rPr>
              <a:t>（二）异常肌电图</a:t>
            </a:r>
            <a:endParaRPr lang="zh-CN" altLang="en-US" sz="3200">
              <a:latin typeface="+mn-lt"/>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1271270" y="2060575"/>
            <a:ext cx="9515475" cy="2122805"/>
          </a:xfrm>
          <a:prstGeom prst="rect">
            <a:avLst/>
          </a:prstGeom>
          <a:solidFill>
            <a:schemeClr val="accent1">
              <a:alpha val="0"/>
            </a:schemeClr>
          </a:solidFill>
          <a:ln>
            <a:noFill/>
          </a:ln>
        </p:spPr>
        <p:txBody>
          <a:bodyPr wrap="square" rtlCol="0" anchor="t">
            <a:spAutoFit/>
          </a:bodyPr>
          <a:lstStyle/>
          <a:p>
            <a:pPr algn="ctr"/>
            <a:r>
              <a:rPr lang="zh-CN" altLang="en-US" sz="6600" b="1" dirty="0" smtClean="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sym typeface="+mn-ea"/>
              </a:rPr>
              <a:t>任务二</a:t>
            </a:r>
            <a:endParaRPr lang="zh-CN" altLang="en-US" sz="6600" b="1" dirty="0" smtClean="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endParaRPr>
          </a:p>
          <a:p>
            <a:pPr algn="ctr"/>
            <a:r>
              <a:rPr lang="zh-CN" altLang="en-US" sz="6600" b="1" dirty="0" smtClean="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sym typeface="+mn-ea"/>
              </a:rPr>
              <a:t>康复评定的目的和内容</a:t>
            </a:r>
            <a:endParaRPr lang="zh-CN" altLang="en-US" sz="6600" b="1" dirty="0" smtClean="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bldLvl="0" animBg="1"/>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1007534" y="1772920"/>
            <a:ext cx="10828867" cy="3568700"/>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indent="504190" algn="just" eaLnBrk="1" fontAlgn="auto" hangingPunct="1">
              <a:lnSpc>
                <a:spcPct val="160000"/>
              </a:lnSpc>
              <a:spcBef>
                <a:spcPct val="0"/>
              </a:spcBef>
              <a:spcAft>
                <a:spcPts val="0"/>
              </a:spcAft>
              <a:buClrTx/>
              <a:buFontTx/>
              <a:buNone/>
              <a:defRPr/>
            </a:pP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1. </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插入电活动</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indent="504190" algn="just" eaLnBrk="1" fontAlgn="auto" hangingPunct="1">
              <a:lnSpc>
                <a:spcPct val="160000"/>
              </a:lnSpc>
              <a:spcBef>
                <a:spcPct val="0"/>
              </a:spcBef>
              <a:spcAft>
                <a:spcPts val="0"/>
              </a:spcAft>
              <a:buClrTx/>
              <a:buFontTx/>
              <a:buNone/>
              <a:defRPr/>
            </a:pP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2</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）肌强直放电</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indent="504190" algn="just" eaLnBrk="1" fontAlgn="auto" hangingPunct="1">
              <a:lnSpc>
                <a:spcPct val="160000"/>
              </a:lnSpc>
              <a:spcBef>
                <a:spcPct val="0"/>
              </a:spcBef>
              <a:spcAft>
                <a:spcPts val="0"/>
              </a:spcAft>
              <a:buClrTx/>
              <a:buFontTx/>
              <a:buNone/>
              <a:defRPr/>
            </a:pP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肌电图上出现一组在插入或者动针时激发的节律性电位发放并持续相当长一段时间，其波幅和频率先大后小逐渐衰减。</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indent="504190" algn="just" eaLnBrk="1" fontAlgn="auto" hangingPunct="1">
              <a:lnSpc>
                <a:spcPct val="160000"/>
              </a:lnSpc>
              <a:spcBef>
                <a:spcPct val="0"/>
              </a:spcBef>
              <a:spcAft>
                <a:spcPts val="0"/>
              </a:spcAft>
              <a:buClrTx/>
              <a:buFontTx/>
              <a:buNone/>
              <a:defRPr/>
            </a:pP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扬声器上可闻及轰炸机俯冲或摩托车发动机样特征性的声音。</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indent="504190" algn="just" eaLnBrk="1" fontAlgn="auto" hangingPunct="1">
              <a:lnSpc>
                <a:spcPct val="140000"/>
              </a:lnSpc>
              <a:spcBef>
                <a:spcPct val="0"/>
              </a:spcBef>
              <a:spcAft>
                <a:spcPts val="0"/>
              </a:spcAft>
              <a:buClrTx/>
              <a:buFontTx/>
              <a:buNone/>
              <a:defRPr/>
            </a:pP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3" name="标题 2"/>
          <p:cNvSpPr>
            <a:spLocks noGrp="1"/>
          </p:cNvSpPr>
          <p:nvPr>
            <p:custDataLst>
              <p:tags r:id="rId2"/>
            </p:custDataLst>
          </p:nvPr>
        </p:nvSpPr>
        <p:spPr>
          <a:xfrm>
            <a:off x="1007745" y="6985"/>
            <a:ext cx="4039870" cy="636270"/>
          </a:xfrm>
          <a:prstGeom prst="rect">
            <a:avLst/>
          </a:prstGeom>
        </p:spPr>
        <p:txBody>
          <a:bodyPr vert="horz" lIns="121920" tIns="60960" rIns="121920" bIns="60960" rtlCol="0" anchor="ctr" anchorCtr="0">
            <a:normAutofit fontScale="90000"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一、肌电图</a:t>
            </a:r>
            <a:endParaRPr lang="zh-CN" altLang="en-US">
              <a:sym typeface="+mn-ea"/>
            </a:endParaRPr>
          </a:p>
        </p:txBody>
      </p:sp>
      <p:sp>
        <p:nvSpPr>
          <p:cNvPr id="2" name="文本框 1"/>
          <p:cNvSpPr txBox="1"/>
          <p:nvPr/>
        </p:nvSpPr>
        <p:spPr>
          <a:xfrm>
            <a:off x="1007745" y="836930"/>
            <a:ext cx="3557270" cy="583565"/>
          </a:xfrm>
          <a:prstGeom prst="rect">
            <a:avLst/>
          </a:prstGeom>
          <a:noFill/>
        </p:spPr>
        <p:txBody>
          <a:bodyPr wrap="square" rtlCol="0" anchor="t">
            <a:spAutoFit/>
          </a:bodyPr>
          <a:p>
            <a:pPr algn="ctr" eaLnBrk="1" latinLnBrk="1" hangingPunct="1">
              <a:spcBef>
                <a:spcPct val="0"/>
              </a:spcBef>
              <a:buClrTx/>
              <a:buFont typeface="Wingdings" panose="05000000000000000000" pitchFamily="2" charset="2"/>
              <a:buNone/>
            </a:pPr>
            <a:r>
              <a:rPr lang="zh-CN" altLang="en-US" sz="3200">
                <a:latin typeface="+mn-lt"/>
                <a:sym typeface="+mn-ea"/>
              </a:rPr>
              <a:t>（二）异常肌电图</a:t>
            </a:r>
            <a:endParaRPr lang="zh-CN" altLang="en-US" sz="3200">
              <a:latin typeface="+mn-lt"/>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1007534" y="2132965"/>
            <a:ext cx="10828867" cy="2419773"/>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indent="504190" algn="just" eaLnBrk="1" fontAlgn="auto" hangingPunct="1">
              <a:lnSpc>
                <a:spcPct val="16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1. </a:t>
            </a:r>
            <a:r>
              <a:rPr lang="zh-CN" altLang="en-US" kern="0" dirty="0">
                <a:solidFill>
                  <a:schemeClr val="dk1"/>
                </a:solidFill>
                <a:latin typeface="+mn-lt"/>
                <a:sym typeface="Calibri" panose="020F0502020204030204" pitchFamily="34" charset="0"/>
              </a:rPr>
              <a:t>插入电活动</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6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3</a:t>
            </a:r>
            <a:r>
              <a:rPr lang="zh-CN" altLang="en-US" kern="0" dirty="0">
                <a:solidFill>
                  <a:schemeClr val="dk1"/>
                </a:solidFill>
                <a:latin typeface="+mn-lt"/>
                <a:sym typeface="Calibri" panose="020F0502020204030204" pitchFamily="34" charset="0"/>
              </a:rPr>
              <a:t>）自发电位</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6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自发电位包括纤颤电位、正锐波、束颤电位等。</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40000"/>
              </a:lnSpc>
              <a:spcBef>
                <a:spcPct val="0"/>
              </a:spcBef>
              <a:spcAft>
                <a:spcPts val="0"/>
              </a:spcAft>
              <a:buClrTx/>
              <a:buFontTx/>
              <a:buNone/>
              <a:defRPr/>
            </a:pPr>
            <a:endParaRPr lang="zh-CN" altLang="en-US"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3" name="标题 2"/>
          <p:cNvSpPr>
            <a:spLocks noGrp="1"/>
          </p:cNvSpPr>
          <p:nvPr>
            <p:custDataLst>
              <p:tags r:id="rId2"/>
            </p:custDataLst>
          </p:nvPr>
        </p:nvSpPr>
        <p:spPr>
          <a:xfrm>
            <a:off x="1007745" y="6985"/>
            <a:ext cx="4039870" cy="636270"/>
          </a:xfrm>
          <a:prstGeom prst="rect">
            <a:avLst/>
          </a:prstGeom>
        </p:spPr>
        <p:txBody>
          <a:bodyPr vert="horz" lIns="121920" tIns="60960" rIns="121920" bIns="60960" rtlCol="0" anchor="ctr" anchorCtr="0">
            <a:normAutofit fontScale="90000"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一、肌电图</a:t>
            </a:r>
            <a:endParaRPr lang="zh-CN" altLang="en-US">
              <a:sym typeface="+mn-ea"/>
            </a:endParaRPr>
          </a:p>
        </p:txBody>
      </p:sp>
      <p:sp>
        <p:nvSpPr>
          <p:cNvPr id="2" name="文本框 1"/>
          <p:cNvSpPr txBox="1"/>
          <p:nvPr/>
        </p:nvSpPr>
        <p:spPr>
          <a:xfrm>
            <a:off x="1007745" y="836930"/>
            <a:ext cx="3557270" cy="583565"/>
          </a:xfrm>
          <a:prstGeom prst="rect">
            <a:avLst/>
          </a:prstGeom>
          <a:noFill/>
        </p:spPr>
        <p:txBody>
          <a:bodyPr wrap="square" rtlCol="0" anchor="t">
            <a:spAutoFit/>
          </a:bodyPr>
          <a:p>
            <a:pPr algn="ctr" eaLnBrk="1" latinLnBrk="1" hangingPunct="1">
              <a:spcBef>
                <a:spcPct val="0"/>
              </a:spcBef>
              <a:buClrTx/>
              <a:buFont typeface="Wingdings" panose="05000000000000000000" pitchFamily="2" charset="2"/>
              <a:buNone/>
            </a:pPr>
            <a:r>
              <a:rPr lang="zh-CN" altLang="en-US" sz="3200">
                <a:latin typeface="+mn-lt"/>
                <a:sym typeface="+mn-ea"/>
              </a:rPr>
              <a:t>（二）异常肌电图</a:t>
            </a:r>
            <a:endParaRPr lang="zh-CN" altLang="en-US" sz="3200">
              <a:latin typeface="+mn-lt"/>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1006264" y="1560195"/>
            <a:ext cx="10828867" cy="4486275"/>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indent="504190" algn="just" eaLnBrk="1" fontAlgn="auto" hangingPunct="1">
              <a:lnSpc>
                <a:spcPct val="15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1. </a:t>
            </a:r>
            <a:r>
              <a:rPr lang="zh-CN" altLang="en-US" kern="0" dirty="0">
                <a:solidFill>
                  <a:schemeClr val="dk1"/>
                </a:solidFill>
                <a:latin typeface="+mn-lt"/>
                <a:sym typeface="Calibri" panose="020F0502020204030204" pitchFamily="34" charset="0"/>
              </a:rPr>
              <a:t>插入电活动</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5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3</a:t>
            </a:r>
            <a:r>
              <a:rPr lang="zh-CN" altLang="en-US" kern="0" dirty="0">
                <a:solidFill>
                  <a:schemeClr val="dk1"/>
                </a:solidFill>
                <a:latin typeface="+mn-lt"/>
                <a:sym typeface="Calibri" panose="020F0502020204030204" pitchFamily="34" charset="0"/>
              </a:rPr>
              <a:t>）自发电位</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5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1</a:t>
            </a:r>
            <a:r>
              <a:rPr lang="zh-CN" altLang="en-US" kern="0" dirty="0">
                <a:solidFill>
                  <a:schemeClr val="dk1"/>
                </a:solidFill>
                <a:latin typeface="+mn-lt"/>
                <a:sym typeface="Calibri" panose="020F0502020204030204" pitchFamily="34" charset="0"/>
              </a:rPr>
              <a:t>）纤颤电位：为肌纤维对乙酰胆碱或机械刺激敏感而出现的自发电活动。纤颤电位是短时限低振幅的自发性小电位，时限范围是</a:t>
            </a:r>
            <a:r>
              <a:rPr lang="en-US" altLang="zh-CN" kern="0" dirty="0">
                <a:solidFill>
                  <a:schemeClr val="dk1"/>
                </a:solidFill>
                <a:latin typeface="+mn-lt"/>
                <a:sym typeface="Calibri" panose="020F0502020204030204" pitchFamily="34" charset="0"/>
              </a:rPr>
              <a:t>1-5ms</a:t>
            </a:r>
            <a:r>
              <a:rPr lang="zh-CN" altLang="en-US" kern="0" dirty="0">
                <a:solidFill>
                  <a:schemeClr val="dk1"/>
                </a:solidFill>
                <a:latin typeface="+mn-lt"/>
                <a:sym typeface="Calibri" panose="020F0502020204030204" pitchFamily="34" charset="0"/>
              </a:rPr>
              <a:t>，波幅为</a:t>
            </a:r>
            <a:r>
              <a:rPr lang="en-US" altLang="zh-CN" kern="0" dirty="0">
                <a:solidFill>
                  <a:schemeClr val="dk1"/>
                </a:solidFill>
                <a:latin typeface="+mn-lt"/>
                <a:sym typeface="Calibri" panose="020F0502020204030204" pitchFamily="34" charset="0"/>
              </a:rPr>
              <a:t>20-200μV</a:t>
            </a:r>
            <a:r>
              <a:rPr lang="zh-CN" altLang="en-US" kern="0" dirty="0">
                <a:solidFill>
                  <a:schemeClr val="dk1"/>
                </a:solidFill>
                <a:latin typeface="+mn-lt"/>
                <a:sym typeface="Calibri" panose="020F0502020204030204" pitchFamily="34" charset="0"/>
              </a:rPr>
              <a:t>。一般是两相或三相，起始为正相，后随一个负向。一块肌肉有两处以上出现者则认为异常，在下运动神经元疾病，纤颤电位是肌纤维失神经支配的有价值指征。一般失神经支配</a:t>
            </a:r>
            <a:r>
              <a:rPr lang="en-US" altLang="zh-CN" kern="0" dirty="0">
                <a:solidFill>
                  <a:schemeClr val="dk1"/>
                </a:solidFill>
                <a:latin typeface="+mn-lt"/>
                <a:sym typeface="Calibri" panose="020F0502020204030204" pitchFamily="34" charset="0"/>
              </a:rPr>
              <a:t>2-3</a:t>
            </a:r>
            <a:r>
              <a:rPr lang="zh-CN" altLang="en-US" kern="0" dirty="0">
                <a:solidFill>
                  <a:schemeClr val="dk1"/>
                </a:solidFill>
                <a:latin typeface="+mn-lt"/>
                <a:sym typeface="Calibri" panose="020F0502020204030204" pitchFamily="34" charset="0"/>
              </a:rPr>
              <a:t>周后出现这种电位。</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40000"/>
              </a:lnSpc>
              <a:spcBef>
                <a:spcPct val="0"/>
              </a:spcBef>
              <a:spcAft>
                <a:spcPts val="0"/>
              </a:spcAft>
              <a:buClrTx/>
              <a:buFontTx/>
              <a:buNone/>
              <a:defRPr/>
            </a:pPr>
            <a:endParaRPr lang="zh-CN" altLang="en-US"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3" name="标题 2"/>
          <p:cNvSpPr>
            <a:spLocks noGrp="1"/>
          </p:cNvSpPr>
          <p:nvPr>
            <p:custDataLst>
              <p:tags r:id="rId2"/>
            </p:custDataLst>
          </p:nvPr>
        </p:nvSpPr>
        <p:spPr>
          <a:xfrm>
            <a:off x="1007745" y="6985"/>
            <a:ext cx="4039870" cy="636270"/>
          </a:xfrm>
          <a:prstGeom prst="rect">
            <a:avLst/>
          </a:prstGeom>
        </p:spPr>
        <p:txBody>
          <a:bodyPr vert="horz" lIns="121920" tIns="60960" rIns="121920" bIns="60960" rtlCol="0" anchor="ctr" anchorCtr="0">
            <a:normAutofit fontScale="90000"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一、肌电图</a:t>
            </a:r>
            <a:endParaRPr lang="zh-CN" altLang="en-US">
              <a:sym typeface="+mn-ea"/>
            </a:endParaRPr>
          </a:p>
        </p:txBody>
      </p:sp>
      <p:sp>
        <p:nvSpPr>
          <p:cNvPr id="2" name="文本框 1"/>
          <p:cNvSpPr txBox="1"/>
          <p:nvPr/>
        </p:nvSpPr>
        <p:spPr>
          <a:xfrm>
            <a:off x="1007745" y="836930"/>
            <a:ext cx="3557270" cy="583565"/>
          </a:xfrm>
          <a:prstGeom prst="rect">
            <a:avLst/>
          </a:prstGeom>
          <a:noFill/>
        </p:spPr>
        <p:txBody>
          <a:bodyPr wrap="square" rtlCol="0" anchor="t">
            <a:spAutoFit/>
          </a:bodyPr>
          <a:p>
            <a:pPr algn="ctr" eaLnBrk="1" latinLnBrk="1" hangingPunct="1">
              <a:spcBef>
                <a:spcPct val="0"/>
              </a:spcBef>
              <a:buClrTx/>
              <a:buFont typeface="Wingdings" panose="05000000000000000000" pitchFamily="2" charset="2"/>
              <a:buNone/>
            </a:pPr>
            <a:r>
              <a:rPr lang="zh-CN" altLang="en-US" sz="3200">
                <a:latin typeface="+mn-lt"/>
                <a:sym typeface="+mn-ea"/>
              </a:rPr>
              <a:t>（二）异常肌电图</a:t>
            </a:r>
            <a:endParaRPr lang="zh-CN" altLang="en-US" sz="3200">
              <a:latin typeface="+mn-lt"/>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983404" y="1447165"/>
            <a:ext cx="10828867" cy="4717627"/>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indent="504190" algn="just" eaLnBrk="1" fontAlgn="auto" hangingPunct="1">
              <a:lnSpc>
                <a:spcPct val="150000"/>
              </a:lnSpc>
              <a:spcBef>
                <a:spcPct val="0"/>
              </a:spcBef>
              <a:spcAft>
                <a:spcPts val="0"/>
              </a:spcAft>
              <a:buClrTx/>
              <a:buFontTx/>
              <a:buNone/>
              <a:defRPr/>
            </a:pP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1. </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插入电活动</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indent="504190" algn="just" eaLnBrk="1" fontAlgn="auto" hangingPunct="1">
              <a:lnSpc>
                <a:spcPct val="150000"/>
              </a:lnSpc>
              <a:spcBef>
                <a:spcPct val="0"/>
              </a:spcBef>
              <a:spcAft>
                <a:spcPts val="0"/>
              </a:spcAft>
              <a:buClrTx/>
              <a:buFontTx/>
              <a:buNone/>
              <a:defRPr/>
            </a:pP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3</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）自发电位</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indent="504190" algn="just" eaLnBrk="1" fontAlgn="auto" hangingPunct="1">
              <a:lnSpc>
                <a:spcPct val="150000"/>
              </a:lnSpc>
              <a:spcBef>
                <a:spcPct val="0"/>
              </a:spcBef>
              <a:spcAft>
                <a:spcPts val="0"/>
              </a:spcAft>
              <a:buClrTx/>
              <a:buFontTx/>
              <a:buNone/>
              <a:defRPr/>
            </a:pP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2</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）正锐波</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indent="504190" algn="just" eaLnBrk="1" fontAlgn="auto" hangingPunct="1">
              <a:lnSpc>
                <a:spcPct val="150000"/>
              </a:lnSpc>
              <a:spcBef>
                <a:spcPct val="0"/>
              </a:spcBef>
              <a:spcAft>
                <a:spcPts val="0"/>
              </a:spcAft>
              <a:buClrTx/>
              <a:buFontTx/>
              <a:buNone/>
              <a:defRPr/>
            </a:pP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呈锯齿样，初始为正相，后伴有一个时限较宽、波幅较低的负相，其宽度大约</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2-5ms</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，其幅度大约</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100-200 </a:t>
            </a:r>
            <a:r>
              <a:rPr lang="en-US" altLang="zh-CN" kern="0" dirty="0" err="1">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uV</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，一块肌肉有两处以上者为异常，多在失神经支配</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10-14</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天出现。此波见于失神经支配的肌肉，是肌纤维对机械刺激敏感的表现，也出现在神经应激状态。</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indent="504190" algn="just" eaLnBrk="1" fontAlgn="auto" hangingPunct="1">
              <a:lnSpc>
                <a:spcPct val="140000"/>
              </a:lnSpc>
              <a:spcBef>
                <a:spcPct val="0"/>
              </a:spcBef>
              <a:spcAft>
                <a:spcPts val="0"/>
              </a:spcAft>
              <a:buClrTx/>
              <a:buFontTx/>
              <a:buNone/>
              <a:defRPr/>
            </a:pP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3" name="标题 2"/>
          <p:cNvSpPr>
            <a:spLocks noGrp="1"/>
          </p:cNvSpPr>
          <p:nvPr>
            <p:custDataLst>
              <p:tags r:id="rId2"/>
            </p:custDataLst>
          </p:nvPr>
        </p:nvSpPr>
        <p:spPr>
          <a:xfrm>
            <a:off x="1007745" y="6985"/>
            <a:ext cx="4039870" cy="636270"/>
          </a:xfrm>
          <a:prstGeom prst="rect">
            <a:avLst/>
          </a:prstGeom>
        </p:spPr>
        <p:txBody>
          <a:bodyPr vert="horz" lIns="121920" tIns="60960" rIns="121920" bIns="60960" rtlCol="0" anchor="ctr" anchorCtr="0">
            <a:normAutofit fontScale="90000"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一、肌电图</a:t>
            </a:r>
            <a:endParaRPr lang="zh-CN" altLang="en-US">
              <a:sym typeface="+mn-ea"/>
            </a:endParaRPr>
          </a:p>
        </p:txBody>
      </p:sp>
      <p:sp>
        <p:nvSpPr>
          <p:cNvPr id="2" name="文本框 1"/>
          <p:cNvSpPr txBox="1"/>
          <p:nvPr/>
        </p:nvSpPr>
        <p:spPr>
          <a:xfrm>
            <a:off x="1007745" y="836930"/>
            <a:ext cx="3557270" cy="583565"/>
          </a:xfrm>
          <a:prstGeom prst="rect">
            <a:avLst/>
          </a:prstGeom>
          <a:noFill/>
        </p:spPr>
        <p:txBody>
          <a:bodyPr wrap="square" rtlCol="0" anchor="t">
            <a:spAutoFit/>
          </a:bodyPr>
          <a:p>
            <a:pPr algn="ctr" eaLnBrk="1" latinLnBrk="1" hangingPunct="1">
              <a:spcBef>
                <a:spcPct val="0"/>
              </a:spcBef>
              <a:buClrTx/>
              <a:buFont typeface="Wingdings" panose="05000000000000000000" pitchFamily="2" charset="2"/>
              <a:buNone/>
            </a:pPr>
            <a:r>
              <a:rPr lang="zh-CN" altLang="en-US" sz="3200">
                <a:latin typeface="+mn-lt"/>
                <a:sym typeface="+mn-ea"/>
              </a:rPr>
              <a:t>（二）异常肌电图</a:t>
            </a:r>
            <a:endParaRPr lang="zh-CN" altLang="en-US" sz="3200">
              <a:latin typeface="+mn-lt"/>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1007534" y="1845310"/>
            <a:ext cx="10828867" cy="2748280"/>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indent="504190" algn="just" eaLnBrk="1" fontAlgn="auto" hangingPunct="1">
              <a:lnSpc>
                <a:spcPct val="18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1. </a:t>
            </a:r>
            <a:r>
              <a:rPr lang="zh-CN" altLang="en-US" kern="0" dirty="0">
                <a:solidFill>
                  <a:schemeClr val="dk1"/>
                </a:solidFill>
                <a:latin typeface="+mn-lt"/>
                <a:sym typeface="Calibri" panose="020F0502020204030204" pitchFamily="34" charset="0"/>
              </a:rPr>
              <a:t>插入电活动</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8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3</a:t>
            </a:r>
            <a:r>
              <a:rPr lang="zh-CN" altLang="en-US" kern="0" dirty="0">
                <a:solidFill>
                  <a:schemeClr val="dk1"/>
                </a:solidFill>
                <a:latin typeface="+mn-lt"/>
                <a:sym typeface="Calibri" panose="020F0502020204030204" pitchFamily="34" charset="0"/>
              </a:rPr>
              <a:t>）自发电位</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8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3</a:t>
            </a:r>
            <a:r>
              <a:rPr lang="zh-CN" altLang="en-US" kern="0" dirty="0">
                <a:solidFill>
                  <a:schemeClr val="dk1"/>
                </a:solidFill>
                <a:latin typeface="+mn-lt"/>
                <a:sym typeface="Calibri" panose="020F0502020204030204" pitchFamily="34" charset="0"/>
              </a:rPr>
              <a:t>）束颤电位：单个或多个运动单位的全部或部分肌纤维自发放电。</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80000"/>
              </a:lnSpc>
              <a:spcBef>
                <a:spcPct val="0"/>
              </a:spcBef>
              <a:spcAft>
                <a:spcPts val="0"/>
              </a:spcAft>
              <a:buClrTx/>
              <a:buFontTx/>
              <a:buNone/>
              <a:defRPr/>
            </a:pPr>
            <a:endParaRPr lang="zh-CN" altLang="en-US"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3" name="标题 2"/>
          <p:cNvSpPr>
            <a:spLocks noGrp="1"/>
          </p:cNvSpPr>
          <p:nvPr>
            <p:custDataLst>
              <p:tags r:id="rId2"/>
            </p:custDataLst>
          </p:nvPr>
        </p:nvSpPr>
        <p:spPr>
          <a:xfrm>
            <a:off x="1007745" y="6985"/>
            <a:ext cx="4039870" cy="636270"/>
          </a:xfrm>
          <a:prstGeom prst="rect">
            <a:avLst/>
          </a:prstGeom>
        </p:spPr>
        <p:txBody>
          <a:bodyPr vert="horz" lIns="121920" tIns="60960" rIns="121920" bIns="60960" rtlCol="0" anchor="ctr" anchorCtr="0">
            <a:normAutofit fontScale="90000"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一、肌电图</a:t>
            </a:r>
            <a:endParaRPr lang="zh-CN" altLang="en-US">
              <a:sym typeface="+mn-ea"/>
            </a:endParaRPr>
          </a:p>
        </p:txBody>
      </p:sp>
      <p:sp>
        <p:nvSpPr>
          <p:cNvPr id="2" name="文本框 1"/>
          <p:cNvSpPr txBox="1"/>
          <p:nvPr/>
        </p:nvSpPr>
        <p:spPr>
          <a:xfrm>
            <a:off x="1007745" y="836930"/>
            <a:ext cx="3557270" cy="583565"/>
          </a:xfrm>
          <a:prstGeom prst="rect">
            <a:avLst/>
          </a:prstGeom>
          <a:noFill/>
        </p:spPr>
        <p:txBody>
          <a:bodyPr wrap="square" rtlCol="0" anchor="t">
            <a:spAutoFit/>
          </a:bodyPr>
          <a:p>
            <a:pPr algn="ctr" eaLnBrk="1" latinLnBrk="1" hangingPunct="1">
              <a:spcBef>
                <a:spcPct val="0"/>
              </a:spcBef>
              <a:buClrTx/>
              <a:buFont typeface="Wingdings" panose="05000000000000000000" pitchFamily="2" charset="2"/>
              <a:buNone/>
            </a:pPr>
            <a:r>
              <a:rPr lang="zh-CN" altLang="en-US" sz="3200">
                <a:latin typeface="+mn-lt"/>
                <a:sym typeface="+mn-ea"/>
              </a:rPr>
              <a:t>（二）异常肌电图</a:t>
            </a:r>
            <a:endParaRPr lang="zh-CN" altLang="en-US" sz="3200">
              <a:latin typeface="+mn-lt"/>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正相 纤颤"/>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bwMode="auto">
          <a:xfrm>
            <a:off x="1991995" y="764964"/>
            <a:ext cx="8877300" cy="5913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AutoShape 5"/>
          <p:cNvSpPr>
            <a:spLocks noChangeArrowheads="1"/>
          </p:cNvSpPr>
          <p:nvPr>
            <p:custDataLst>
              <p:tags r:id="rId3"/>
            </p:custDataLst>
          </p:nvPr>
        </p:nvSpPr>
        <p:spPr bwMode="auto">
          <a:xfrm>
            <a:off x="8496300" y="3524251"/>
            <a:ext cx="609600" cy="304800"/>
          </a:xfrm>
          <a:prstGeom prst="rightArrow">
            <a:avLst>
              <a:gd name="adj1" fmla="val 50000"/>
              <a:gd name="adj2" fmla="val 50000"/>
            </a:avLst>
          </a:prstGeom>
          <a:solidFill>
            <a:schemeClr val="accent1"/>
          </a:solidFill>
          <a:ln w="9525">
            <a:solidFill>
              <a:schemeClr val="tx1"/>
            </a:solidFill>
            <a:miter lim="800000"/>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sz="2800">
              <a:ea typeface="宋体" panose="02010600030101010101" pitchFamily="2" charset="-122"/>
            </a:endParaRPr>
          </a:p>
        </p:txBody>
      </p:sp>
      <p:sp>
        <p:nvSpPr>
          <p:cNvPr id="24581" name="AutoShape 6"/>
          <p:cNvSpPr>
            <a:spLocks noChangeArrowheads="1"/>
          </p:cNvSpPr>
          <p:nvPr>
            <p:custDataLst>
              <p:tags r:id="rId4"/>
            </p:custDataLst>
          </p:nvPr>
        </p:nvSpPr>
        <p:spPr bwMode="auto">
          <a:xfrm>
            <a:off x="5422900" y="1989667"/>
            <a:ext cx="762000" cy="228600"/>
          </a:xfrm>
          <a:prstGeom prst="leftArrow">
            <a:avLst>
              <a:gd name="adj1" fmla="val 50000"/>
              <a:gd name="adj2" fmla="val 83225"/>
            </a:avLst>
          </a:prstGeom>
          <a:solidFill>
            <a:schemeClr val="tx2"/>
          </a:solidFill>
          <a:ln w="9525">
            <a:solidFill>
              <a:schemeClr val="tx1"/>
            </a:solidFill>
            <a:miter lim="800000"/>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sz="2800">
              <a:ea typeface="宋体" panose="02010600030101010101" pitchFamily="2" charset="-122"/>
            </a:endParaRPr>
          </a:p>
        </p:txBody>
      </p:sp>
      <p:sp>
        <p:nvSpPr>
          <p:cNvPr id="2" name="标题 1"/>
          <p:cNvSpPr>
            <a:spLocks noGrp="1"/>
          </p:cNvSpPr>
          <p:nvPr>
            <p:ph type="title" idx="4294967295"/>
            <p:custDataLst>
              <p:tags r:id="rId5"/>
            </p:custDataLst>
          </p:nvPr>
        </p:nvSpPr>
        <p:spPr>
          <a:xfrm>
            <a:off x="983615" y="-99695"/>
            <a:ext cx="10800080" cy="960120"/>
          </a:xfrm>
        </p:spPr>
        <p:txBody>
          <a:bodyPr vert="horz" lIns="121920" tIns="60960" rIns="121920" bIns="60960" rtlCol="0" anchor="ctr">
            <a:normAutofit/>
          </a:bodyPr>
          <a:lstStyle/>
          <a:p>
            <a:pPr lvl="0" algn="l">
              <a:buClrTx/>
              <a:buSzTx/>
              <a:buFontTx/>
            </a:pPr>
            <a:r>
              <a:rPr lang="zh-CN" altLang="en-US" sz="3200">
                <a:sym typeface="+mn-ea"/>
              </a:rPr>
              <a:t>正锐波和纤颤电位</a:t>
            </a:r>
            <a:endParaRPr lang="zh-CN" altLang="en-US" sz="3200">
              <a:sym typeface="+mn-ea"/>
            </a:endParaRPr>
          </a:p>
        </p:txBody>
      </p:sp>
    </p:spTree>
    <p:custDataLst>
      <p:tags r:id="rId6"/>
    </p:custData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束颤电位"/>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bwMode="auto">
          <a:xfrm>
            <a:off x="2735580" y="1291167"/>
            <a:ext cx="7239000" cy="4976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idx="4294967295"/>
            <p:custDataLst>
              <p:tags r:id="rId3"/>
            </p:custDataLst>
          </p:nvPr>
        </p:nvSpPr>
        <p:spPr>
          <a:xfrm>
            <a:off x="1007110" y="-99695"/>
            <a:ext cx="10800080" cy="960120"/>
          </a:xfrm>
        </p:spPr>
        <p:txBody>
          <a:bodyPr vert="horz" lIns="121920" tIns="60960" rIns="121920" bIns="60960" rtlCol="0" anchor="ctr">
            <a:normAutofit/>
          </a:bodyPr>
          <a:lstStyle/>
          <a:p>
            <a:pPr lvl="0" algn="l">
              <a:buClrTx/>
              <a:buSzTx/>
              <a:buFontTx/>
            </a:pPr>
            <a:r>
              <a:rPr lang="zh-CN" altLang="en-US" sz="3200">
                <a:sym typeface="+mn-ea"/>
              </a:rPr>
              <a:t>束颤电位</a:t>
            </a:r>
            <a:endParaRPr lang="zh-CN" altLang="en-US" sz="3200">
              <a:sym typeface="+mn-ea"/>
            </a:endParaRPr>
          </a:p>
        </p:txBody>
      </p:sp>
    </p:spTree>
    <p:custDataLst>
      <p:tags r:id="rId4"/>
    </p:custData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983404" y="1485265"/>
            <a:ext cx="10828867" cy="5259070"/>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indent="504190" algn="just" eaLnBrk="1" fontAlgn="auto" hangingPunct="1">
              <a:lnSpc>
                <a:spcPct val="14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2. </a:t>
            </a:r>
            <a:r>
              <a:rPr lang="zh-CN" altLang="en-US" kern="0" dirty="0">
                <a:solidFill>
                  <a:schemeClr val="dk1"/>
                </a:solidFill>
                <a:latin typeface="+mn-lt"/>
                <a:sym typeface="Calibri" panose="020F0502020204030204" pitchFamily="34" charset="0"/>
              </a:rPr>
              <a:t>轻收缩时的肌电图</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一个运动单位电位主要分析波幅、时限、上升时限、多相波百分比、稳定性和范围等不同的指标。可以通过各指标的异常组成而分辨出肌源性和神经源性病损。</a:t>
            </a:r>
            <a:endParaRPr lang="en-US" altLang="zh-CN" kern="0" dirty="0">
              <a:solidFill>
                <a:schemeClr val="dk1"/>
              </a:solidFill>
              <a:latin typeface="+mn-lt"/>
              <a:sym typeface="Calibri" panose="020F0502020204030204" pitchFamily="34" charset="0"/>
            </a:endParaRPr>
          </a:p>
          <a:p>
            <a:pPr indent="504190"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1</a:t>
            </a:r>
            <a:r>
              <a:rPr lang="zh-CN" altLang="en-US" kern="0" dirty="0">
                <a:solidFill>
                  <a:schemeClr val="dk1"/>
                </a:solidFill>
                <a:latin typeface="+mn-lt"/>
                <a:sym typeface="Calibri" panose="020F0502020204030204" pitchFamily="34" charset="0"/>
              </a:rPr>
              <a:t>）神经源性损害</a:t>
            </a:r>
            <a:r>
              <a:rPr lang="en-US" altLang="zh-CN"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表现为运动单位电位时限增宽、波幅增高、多相波百分比增多，它是由运动单位范围增大所致，为轴索芽生支配肌纤维的新生轴索长度和传导时间的变异。 </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）肌源性损害</a:t>
            </a:r>
            <a:r>
              <a:rPr lang="en-US" altLang="zh-CN"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运动单位电位时限缩短、波幅降低、多相波百分比增多，与运动单位的部分肌纤维丧失或失去功能有关。</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40000"/>
              </a:lnSpc>
              <a:spcBef>
                <a:spcPct val="0"/>
              </a:spcBef>
              <a:spcAft>
                <a:spcPts val="0"/>
              </a:spcAft>
              <a:buClrTx/>
              <a:buFontTx/>
              <a:buNone/>
              <a:defRPr/>
            </a:pPr>
            <a:endParaRPr lang="zh-CN" altLang="en-US"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3" name="标题 2"/>
          <p:cNvSpPr>
            <a:spLocks noGrp="1"/>
          </p:cNvSpPr>
          <p:nvPr>
            <p:custDataLst>
              <p:tags r:id="rId2"/>
            </p:custDataLst>
          </p:nvPr>
        </p:nvSpPr>
        <p:spPr>
          <a:xfrm>
            <a:off x="1007745" y="6985"/>
            <a:ext cx="4039870" cy="636270"/>
          </a:xfrm>
          <a:prstGeom prst="rect">
            <a:avLst/>
          </a:prstGeom>
        </p:spPr>
        <p:txBody>
          <a:bodyPr vert="horz" lIns="121920" tIns="60960" rIns="121920" bIns="60960" rtlCol="0" anchor="ctr" anchorCtr="0">
            <a:normAutofit fontScale="90000"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一、肌电图</a:t>
            </a:r>
            <a:endParaRPr lang="zh-CN" altLang="en-US">
              <a:sym typeface="+mn-ea"/>
            </a:endParaRPr>
          </a:p>
        </p:txBody>
      </p:sp>
      <p:sp>
        <p:nvSpPr>
          <p:cNvPr id="2" name="文本框 1"/>
          <p:cNvSpPr txBox="1"/>
          <p:nvPr/>
        </p:nvSpPr>
        <p:spPr>
          <a:xfrm>
            <a:off x="1007745" y="836930"/>
            <a:ext cx="3557270" cy="583565"/>
          </a:xfrm>
          <a:prstGeom prst="rect">
            <a:avLst/>
          </a:prstGeom>
          <a:noFill/>
        </p:spPr>
        <p:txBody>
          <a:bodyPr wrap="square" rtlCol="0" anchor="t">
            <a:spAutoFit/>
          </a:bodyPr>
          <a:p>
            <a:pPr algn="ctr" eaLnBrk="1" latinLnBrk="1" hangingPunct="1">
              <a:spcBef>
                <a:spcPct val="0"/>
              </a:spcBef>
              <a:buClrTx/>
              <a:buFont typeface="Wingdings" panose="05000000000000000000" pitchFamily="2" charset="2"/>
              <a:buNone/>
            </a:pPr>
            <a:r>
              <a:rPr lang="zh-CN" altLang="en-US" sz="3200">
                <a:latin typeface="+mn-lt"/>
                <a:sym typeface="+mn-ea"/>
              </a:rPr>
              <a:t>（二）异常肌电图</a:t>
            </a:r>
            <a:endParaRPr lang="zh-CN" altLang="en-US" sz="3200">
              <a:latin typeface="+mn-lt"/>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1" name="图片 3"/>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bwMode="auto">
          <a:xfrm>
            <a:off x="1486535" y="932180"/>
            <a:ext cx="9040495" cy="5751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idx="4294967295"/>
            <p:custDataLst>
              <p:tags r:id="rId3"/>
            </p:custDataLst>
          </p:nvPr>
        </p:nvSpPr>
        <p:spPr>
          <a:xfrm>
            <a:off x="983615" y="-99695"/>
            <a:ext cx="10800080" cy="960120"/>
          </a:xfrm>
        </p:spPr>
        <p:txBody>
          <a:bodyPr vert="horz" lIns="121920" tIns="60960" rIns="121920" bIns="60960" rtlCol="0" anchor="ctr">
            <a:normAutofit/>
          </a:bodyPr>
          <a:lstStyle/>
          <a:p>
            <a:pPr lvl="0" algn="just">
              <a:buClrTx/>
              <a:buSzTx/>
              <a:buFontTx/>
            </a:pPr>
            <a:r>
              <a:rPr lang="zh-CN" altLang="en-US" sz="3200">
                <a:sym typeface="+mn-ea"/>
              </a:rPr>
              <a:t>神经源性损害肌电图</a:t>
            </a:r>
            <a:endParaRPr lang="zh-CN" altLang="en-US" sz="3200">
              <a:sym typeface="+mn-ea"/>
            </a:endParaRPr>
          </a:p>
        </p:txBody>
      </p:sp>
    </p:spTree>
    <p:custDataLst>
      <p:tags r:id="rId4"/>
    </p:custData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5" name="图片 2"/>
          <p:cNvPicPr>
            <a:picLocks noChangeAspect="1" noChangeArrowheads="1"/>
          </p:cNvPicPr>
          <p:nvPr>
            <p:custDataLst>
              <p:tags r:id="rId1"/>
            </p:custDataLst>
          </p:nvPr>
        </p:nvPicPr>
        <p:blipFill>
          <a:blip r:embed="rId2" cstate="print">
            <a:grayscl/>
            <a:extLst>
              <a:ext uri="{28A0092B-C50C-407E-A947-70E740481C1C}">
                <a14:useLocalDpi xmlns:a14="http://schemas.microsoft.com/office/drawing/2010/main" val="0"/>
              </a:ext>
            </a:extLst>
          </a:blip>
          <a:srcRect/>
          <a:stretch>
            <a:fillRect/>
          </a:stretch>
        </p:blipFill>
        <p:spPr bwMode="auto">
          <a:xfrm>
            <a:off x="1438275" y="931545"/>
            <a:ext cx="9315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idx="4294967295"/>
            <p:custDataLst>
              <p:tags r:id="rId3"/>
            </p:custDataLst>
          </p:nvPr>
        </p:nvSpPr>
        <p:spPr>
          <a:xfrm>
            <a:off x="1006475" y="-99695"/>
            <a:ext cx="10800080" cy="960120"/>
          </a:xfrm>
        </p:spPr>
        <p:txBody>
          <a:bodyPr vert="horz" lIns="121920" tIns="60960" rIns="121920" bIns="60960" rtlCol="0" anchor="ctr">
            <a:normAutofit/>
          </a:bodyPr>
          <a:lstStyle/>
          <a:p>
            <a:pPr lvl="0" algn="l">
              <a:buClrTx/>
              <a:buSzTx/>
              <a:buFontTx/>
            </a:pPr>
            <a:r>
              <a:rPr lang="zh-CN" altLang="en-US" sz="3200">
                <a:sym typeface="+mn-ea"/>
              </a:rPr>
              <a:t>肌源性损害肌电图</a:t>
            </a:r>
            <a:endParaRPr lang="zh-CN" altLang="en-US" sz="3200">
              <a:sym typeface="+mn-ea"/>
            </a:endParaRPr>
          </a:p>
        </p:txBody>
      </p:sp>
    </p:spTree>
    <p:custDataLst>
      <p:tags r:id="rId4"/>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bwMode="auto">
          <a:xfrm>
            <a:off x="1007533" y="1928284"/>
            <a:ext cx="9893300" cy="1477433"/>
            <a:chOff x="768350" y="2002473"/>
            <a:chExt cx="7419975" cy="1108075"/>
          </a:xfrm>
        </p:grpSpPr>
        <p:grpSp>
          <p:nvGrpSpPr>
            <p:cNvPr id="3" name="组合 57"/>
            <p:cNvGrpSpPr/>
            <p:nvPr/>
          </p:nvGrpSpPr>
          <p:grpSpPr bwMode="auto">
            <a:xfrm>
              <a:off x="781050" y="2002473"/>
              <a:ext cx="2279650" cy="508952"/>
              <a:chOff x="64524" y="91306"/>
              <a:chExt cx="2279315" cy="508916"/>
            </a:xfrm>
          </p:grpSpPr>
          <p:sp>
            <p:nvSpPr>
              <p:cNvPr id="12" name="Rectangle 220"/>
              <p:cNvSpPr>
                <a:spLocks noChangeArrowheads="1"/>
              </p:cNvSpPr>
              <p:nvPr/>
            </p:nvSpPr>
            <p:spPr bwMode="auto">
              <a:xfrm>
                <a:off x="64524" y="530377"/>
                <a:ext cx="2206301" cy="69845"/>
              </a:xfrm>
              <a:prstGeom prst="rect">
                <a:avLst/>
              </a:prstGeom>
              <a:solidFill>
                <a:schemeClr val="accent1"/>
              </a:solidFill>
              <a:ln w="9525">
                <a:solidFill>
                  <a:schemeClr val="accent2"/>
                </a:solidFill>
                <a:miter lim="800000"/>
              </a:ln>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eaLnBrk="1" fontAlgn="auto" latinLnBrk="1" hangingPunct="1">
                  <a:spcBef>
                    <a:spcPct val="0"/>
                  </a:spcBef>
                  <a:spcAft>
                    <a:spcPts val="0"/>
                  </a:spcAft>
                  <a:buFontTx/>
                  <a:buNone/>
                  <a:defRPr/>
                </a:pPr>
                <a:endParaRPr lang="ko-KR" altLang="en-US" sz="2400" b="1" kern="0">
                  <a:solidFill>
                    <a:srgbClr val="000000"/>
                  </a:solidFill>
                  <a:latin typeface="+mn-lt"/>
                  <a:ea typeface="+mn-ea"/>
                </a:endParaRPr>
              </a:p>
            </p:txBody>
          </p:sp>
          <p:sp>
            <p:nvSpPr>
              <p:cNvPr id="13" name="Rectangle 235"/>
              <p:cNvSpPr>
                <a:spLocks noChangeArrowheads="1"/>
              </p:cNvSpPr>
              <p:nvPr>
                <p:custDataLst>
                  <p:tags r:id="rId1"/>
                </p:custDataLst>
              </p:nvPr>
            </p:nvSpPr>
            <p:spPr bwMode="auto">
              <a:xfrm>
                <a:off x="615306" y="91306"/>
                <a:ext cx="1728533" cy="400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eaLnBrk="1" fontAlgn="auto" latinLnBrk="1" hangingPunct="1">
                  <a:lnSpc>
                    <a:spcPct val="90000"/>
                  </a:lnSpc>
                  <a:spcBef>
                    <a:spcPct val="0"/>
                  </a:spcBef>
                  <a:spcAft>
                    <a:spcPts val="0"/>
                  </a:spcAft>
                  <a:buFontTx/>
                  <a:buNone/>
                  <a:defRPr/>
                </a:pPr>
                <a:r>
                  <a:rPr lang="zh-CN" altLang="en-US" b="1" kern="0" dirty="0">
                    <a:solidFill>
                      <a:schemeClr val="tx1"/>
                    </a:solidFill>
                    <a:latin typeface="+mn-lt"/>
                    <a:ea typeface="+mn-ea"/>
                  </a:rPr>
                  <a:t> 学习任务</a:t>
                </a:r>
                <a:endParaRPr lang="zh-CN" altLang="en-US" b="1" kern="0" dirty="0">
                  <a:solidFill>
                    <a:schemeClr val="tx1"/>
                  </a:solidFill>
                  <a:latin typeface="+mn-lt"/>
                  <a:ea typeface="+mn-ea"/>
                </a:endParaRPr>
              </a:p>
            </p:txBody>
          </p:sp>
        </p:grpSp>
        <p:sp>
          <p:nvSpPr>
            <p:cNvPr id="10" name="TextBox 88"/>
            <p:cNvSpPr txBox="1">
              <a:spLocks noChangeArrowheads="1"/>
            </p:cNvSpPr>
            <p:nvPr>
              <p:custDataLst>
                <p:tags r:id="rId2"/>
              </p:custDataLst>
            </p:nvPr>
          </p:nvSpPr>
          <p:spPr bwMode="auto">
            <a:xfrm>
              <a:off x="768350" y="2557463"/>
              <a:ext cx="7419975" cy="553085"/>
            </a:xfrm>
            <a:prstGeom prst="rect">
              <a:avLst/>
            </a:prstGeom>
            <a:solidFill>
              <a:schemeClr val="accent3">
                <a:alpha val="52940"/>
              </a:schemeClr>
            </a:solidFill>
            <a:ln w="19050">
              <a:solidFill>
                <a:schemeClr val="accent1"/>
              </a:solidFill>
              <a:prstDash val="dash"/>
              <a:miter lim="800000"/>
            </a:ln>
          </p:spPr>
          <p:txBody>
            <a:bodyPr wrap="square">
              <a:norm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eaLnBrk="1" fontAlgn="auto" hangingPunct="1">
                <a:lnSpc>
                  <a:spcPct val="150000"/>
                </a:lnSpc>
                <a:spcBef>
                  <a:spcPct val="0"/>
                </a:spcBef>
                <a:spcAft>
                  <a:spcPts val="0"/>
                </a:spcAft>
                <a:buNone/>
                <a:defRPr/>
              </a:pPr>
              <a:r>
                <a:rPr lang="zh-CN" altLang="en-US" sz="2665" kern="0" dirty="0">
                  <a:solidFill>
                    <a:schemeClr val="dk1"/>
                  </a:solidFill>
                  <a:latin typeface="+mn-lt"/>
                  <a:ea typeface="+mn-ea"/>
                </a:rPr>
                <a:t>       康复评定的目的；康复评定的内容和工作流程。</a:t>
              </a:r>
              <a:endParaRPr lang="zh-CN" altLang="en-US" sz="2665" kern="0" dirty="0">
                <a:solidFill>
                  <a:schemeClr val="dk1"/>
                </a:solidFill>
                <a:latin typeface="+mn-lt"/>
                <a:ea typeface="+mn-ea"/>
              </a:endParaRPr>
            </a:p>
          </p:txBody>
        </p:sp>
      </p:grpSp>
      <p:pic>
        <p:nvPicPr>
          <p:cNvPr id="5126" name="图片 4" descr="www_tuweimei_comComp_20959516_NXZN4HGAKVcBQY5qTkn3lVG7v0MU5QWJ.jpg"/>
          <p:cNvPicPr>
            <a:picLocks noGrp="1" noChangeAspect="1" noChangeArrowheads="1"/>
          </p:cNvPicPr>
          <p:nvPr>
            <p:custDataLst>
              <p:tags r:id="rId3"/>
            </p:custDataLst>
          </p:nvPr>
        </p:nvPicPr>
        <p:blipFill>
          <a:blip r:embed="rId4" cstate="print">
            <a:clrChange>
              <a:clrFrom>
                <a:srgbClr val="FFFFFF"/>
              </a:clrFrom>
              <a:clrTo>
                <a:srgbClr val="FFFFFF">
                  <a:alpha val="0"/>
                </a:srgbClr>
              </a:clrTo>
            </a:clrChange>
          </a:blip>
          <a:srcRect/>
          <a:stretch>
            <a:fillRect/>
          </a:stretch>
        </p:blipFill>
        <p:spPr bwMode="auto">
          <a:xfrm>
            <a:off x="1041400" y="1028277"/>
            <a:ext cx="1051984" cy="1405467"/>
          </a:xfrm>
          <a:prstGeom prst="rect">
            <a:avLst/>
          </a:prstGeom>
          <a:noFill/>
          <a:ln w="9525">
            <a:noFill/>
            <a:miter lim="800000"/>
            <a:headEnd/>
            <a:tailEnd/>
          </a:ln>
        </p:spPr>
      </p:pic>
      <p:sp>
        <p:nvSpPr>
          <p:cNvPr id="6" name="标题 5"/>
          <p:cNvSpPr>
            <a:spLocks noGrp="1"/>
          </p:cNvSpPr>
          <p:nvPr>
            <p:ph type="title" idx="4294967295"/>
            <p:custDataLst>
              <p:tags r:id="rId5"/>
            </p:custDataLst>
          </p:nvPr>
        </p:nvSpPr>
        <p:spPr>
          <a:xfrm>
            <a:off x="983615" y="47625"/>
            <a:ext cx="9424670" cy="746125"/>
          </a:xfrm>
        </p:spPr>
        <p:txBody>
          <a:bodyPr vert="horz" lIns="121920" tIns="60960" rIns="121920" bIns="60960" rtlCol="0" anchor="ctr">
            <a:normAutofit/>
          </a:bodyPr>
          <a:lstStyle/>
          <a:p>
            <a:pPr lvl="0" algn="l">
              <a:buClrTx/>
              <a:buSzTx/>
              <a:buFontTx/>
            </a:pPr>
            <a:r>
              <a:rPr lang="zh-CN" altLang="en-US" sz="3200">
                <a:sym typeface="+mn-ea"/>
              </a:rPr>
              <a:t>任务二  康复评定的目的和内容</a:t>
            </a:r>
            <a:endParaRPr lang="zh-CN" altLang="en-US" sz="3200">
              <a:sym typeface="+mn-ea"/>
            </a:endParaRPr>
          </a:p>
        </p:txBody>
      </p:sp>
    </p:spTree>
    <p:custDataLst>
      <p:tags r:id="rId6"/>
    </p:custData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836084" y="1358900"/>
            <a:ext cx="10828867" cy="4143587"/>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indent="504190" eaLnBrk="1" fontAlgn="auto" hangingPunct="1">
              <a:lnSpc>
                <a:spcPct val="150000"/>
              </a:lnSpc>
              <a:spcBef>
                <a:spcPct val="0"/>
              </a:spcBef>
              <a:spcAft>
                <a:spcPts val="0"/>
              </a:spcAft>
              <a:buClrTx/>
              <a:buFontTx/>
              <a:buNone/>
              <a:defRPr/>
            </a:pPr>
            <a:r>
              <a:rPr lang="en-US" altLang="zh-CN"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3. </a:t>
            </a:r>
            <a:r>
              <a:rPr lang="zh-CN"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重收缩时的肌电图</a:t>
            </a:r>
            <a:endParaRPr lang="zh-CN"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lang="zh-CN"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肌肉重收缩时的波形改变，直接反映运动单位数量和频率变化，根据病变性质与程度，肌肉重收缩时的波形可分为：</a:t>
            </a:r>
            <a:endParaRPr lang="zh-CN"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indent="504190" algn="just" eaLnBrk="1" fontAlgn="auto" hangingPunct="1">
              <a:lnSpc>
                <a:spcPct val="150000"/>
              </a:lnSpc>
              <a:spcBef>
                <a:spcPct val="0"/>
              </a:spcBef>
              <a:spcAft>
                <a:spcPts val="0"/>
              </a:spcAft>
              <a:buClrTx/>
              <a:buFontTx/>
              <a:buNone/>
              <a:defRPr/>
            </a:pPr>
            <a:r>
              <a:rPr lang="zh-CN"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zh-CN"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1</a:t>
            </a:r>
            <a:r>
              <a:rPr lang="zh-CN"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）单纯相：运动单位数量减少，见于神经源性病变。</a:t>
            </a:r>
            <a:endParaRPr lang="zh-CN"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lang="zh-CN"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zh-CN"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2</a:t>
            </a:r>
            <a:r>
              <a:rPr lang="zh-CN"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）混合相：肌肉重收缩时，出现较正常干扰相为弱的电活动形式，此种状态相当于正常肌肉作中等程度随意收缩时的动作电位。 </a:t>
            </a:r>
            <a:endParaRPr lang="zh-CN"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indent="504190" eaLnBrk="1" fontAlgn="auto" hangingPunct="1">
              <a:lnSpc>
                <a:spcPct val="140000"/>
              </a:lnSpc>
              <a:spcBef>
                <a:spcPct val="0"/>
              </a:spcBef>
              <a:spcAft>
                <a:spcPts val="0"/>
              </a:spcAft>
              <a:buClrTx/>
              <a:buFontTx/>
              <a:buNone/>
              <a:defRPr/>
            </a:pPr>
            <a:endParaRPr lang="zh-CN"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3" name="标题 2"/>
          <p:cNvSpPr>
            <a:spLocks noGrp="1"/>
          </p:cNvSpPr>
          <p:nvPr>
            <p:custDataLst>
              <p:tags r:id="rId2"/>
            </p:custDataLst>
          </p:nvPr>
        </p:nvSpPr>
        <p:spPr>
          <a:xfrm>
            <a:off x="1007745" y="6985"/>
            <a:ext cx="4039870" cy="636270"/>
          </a:xfrm>
          <a:prstGeom prst="rect">
            <a:avLst/>
          </a:prstGeom>
        </p:spPr>
        <p:txBody>
          <a:bodyPr vert="horz" lIns="121920" tIns="60960" rIns="121920" bIns="60960" rtlCol="0" anchor="ctr" anchorCtr="0">
            <a:normAutofit fontScale="90000"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一、肌电图</a:t>
            </a:r>
            <a:endParaRPr lang="zh-CN" altLang="en-US">
              <a:sym typeface="+mn-ea"/>
            </a:endParaRPr>
          </a:p>
        </p:txBody>
      </p:sp>
      <p:sp>
        <p:nvSpPr>
          <p:cNvPr id="4" name="文本框 3"/>
          <p:cNvSpPr txBox="1"/>
          <p:nvPr/>
        </p:nvSpPr>
        <p:spPr>
          <a:xfrm>
            <a:off x="1007745" y="836930"/>
            <a:ext cx="3557270" cy="583565"/>
          </a:xfrm>
          <a:prstGeom prst="rect">
            <a:avLst/>
          </a:prstGeom>
          <a:noFill/>
        </p:spPr>
        <p:txBody>
          <a:bodyPr wrap="square" rtlCol="0" anchor="t">
            <a:spAutoFit/>
          </a:bodyPr>
          <a:p>
            <a:pPr algn="ctr" eaLnBrk="1" latinLnBrk="1" hangingPunct="1">
              <a:spcBef>
                <a:spcPct val="0"/>
              </a:spcBef>
              <a:buClrTx/>
              <a:buFont typeface="Wingdings" panose="05000000000000000000" pitchFamily="2" charset="2"/>
              <a:buNone/>
            </a:pPr>
            <a:r>
              <a:rPr lang="zh-CN" altLang="en-US" sz="3200">
                <a:latin typeface="+mn-lt"/>
                <a:sym typeface="+mn-ea"/>
              </a:rPr>
              <a:t>（二）异常肌电图</a:t>
            </a:r>
            <a:endParaRPr lang="zh-CN" altLang="en-US" sz="3200">
              <a:latin typeface="+mn-lt"/>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836084" y="1574165"/>
            <a:ext cx="10828867" cy="5866553"/>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indent="504190" algn="just" eaLnBrk="1" fontAlgn="auto" hangingPunct="1">
              <a:lnSpc>
                <a:spcPct val="15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3. </a:t>
            </a:r>
            <a:r>
              <a:rPr lang="zh-CN" altLang="en-US" kern="0" dirty="0">
                <a:solidFill>
                  <a:schemeClr val="dk1"/>
                </a:solidFill>
                <a:latin typeface="+mn-lt"/>
                <a:sym typeface="Calibri" panose="020F0502020204030204" pitchFamily="34" charset="0"/>
              </a:rPr>
              <a:t>重收缩时的肌电图</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5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3</a:t>
            </a:r>
            <a:r>
              <a:rPr lang="zh-CN" altLang="en-US" kern="0" dirty="0">
                <a:solidFill>
                  <a:schemeClr val="dk1"/>
                </a:solidFill>
                <a:latin typeface="+mn-lt"/>
                <a:sym typeface="Calibri" panose="020F0502020204030204" pitchFamily="34" charset="0"/>
              </a:rPr>
              <a:t>）病理干扰相</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5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波形细碎密集</a:t>
            </a:r>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波幅低，扬声器上出现碎裂的高音调，称病理干扰相。运动单位数量正常，但肌纤维变性坏死，使每个轴突所支配的肌纤维数目减少而造成，见于肌源性病变。</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5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4</a:t>
            </a:r>
            <a:r>
              <a:rPr lang="zh-CN" altLang="en-US" kern="0" dirty="0">
                <a:solidFill>
                  <a:schemeClr val="dk1"/>
                </a:solidFill>
                <a:latin typeface="+mn-lt"/>
                <a:sym typeface="Calibri" panose="020F0502020204030204" pitchFamily="34" charset="0"/>
              </a:rPr>
              <a:t>）无运动单位电位</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5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完全瘫痪的肌肉，使之随意用力，并无任何动作电位出现，肌电图上电静息状态，称无随意运动，也称为病理性电静息，见于严重的神经肌肉病变及癔病性瘫痪。</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40000"/>
              </a:lnSpc>
              <a:spcBef>
                <a:spcPct val="0"/>
              </a:spcBef>
              <a:spcAft>
                <a:spcPts val="0"/>
              </a:spcAft>
              <a:buClrTx/>
              <a:buFontTx/>
              <a:buNone/>
              <a:defRPr/>
            </a:pPr>
            <a:endParaRPr lang="zh-CN" altLang="en-US"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3" name="标题 2"/>
          <p:cNvSpPr>
            <a:spLocks noGrp="1"/>
          </p:cNvSpPr>
          <p:nvPr>
            <p:custDataLst>
              <p:tags r:id="rId2"/>
            </p:custDataLst>
          </p:nvPr>
        </p:nvSpPr>
        <p:spPr>
          <a:xfrm>
            <a:off x="1007745" y="6985"/>
            <a:ext cx="4039870" cy="636270"/>
          </a:xfrm>
          <a:prstGeom prst="rect">
            <a:avLst/>
          </a:prstGeom>
        </p:spPr>
        <p:txBody>
          <a:bodyPr vert="horz" lIns="121920" tIns="60960" rIns="121920" bIns="60960" rtlCol="0" anchor="ctr" anchorCtr="0">
            <a:normAutofit fontScale="90000"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一、肌电图</a:t>
            </a:r>
            <a:endParaRPr lang="zh-CN" altLang="en-US">
              <a:sym typeface="+mn-ea"/>
            </a:endParaRPr>
          </a:p>
        </p:txBody>
      </p:sp>
      <p:sp>
        <p:nvSpPr>
          <p:cNvPr id="4" name="文本框 3"/>
          <p:cNvSpPr txBox="1"/>
          <p:nvPr/>
        </p:nvSpPr>
        <p:spPr>
          <a:xfrm>
            <a:off x="1007745" y="836930"/>
            <a:ext cx="3557270" cy="583565"/>
          </a:xfrm>
          <a:prstGeom prst="rect">
            <a:avLst/>
          </a:prstGeom>
          <a:noFill/>
        </p:spPr>
        <p:txBody>
          <a:bodyPr wrap="square" rtlCol="0" anchor="t">
            <a:spAutoFit/>
          </a:bodyPr>
          <a:p>
            <a:pPr algn="ctr" eaLnBrk="1" latinLnBrk="1" hangingPunct="1">
              <a:spcBef>
                <a:spcPct val="0"/>
              </a:spcBef>
              <a:buClrTx/>
              <a:buFont typeface="Wingdings" panose="05000000000000000000" pitchFamily="2" charset="2"/>
              <a:buNone/>
            </a:pPr>
            <a:r>
              <a:rPr lang="zh-CN" altLang="en-US" sz="3200">
                <a:latin typeface="+mn-lt"/>
                <a:sym typeface="+mn-ea"/>
              </a:rPr>
              <a:t>（二）异常肌电图</a:t>
            </a:r>
            <a:endParaRPr lang="zh-CN" altLang="en-US" sz="3200">
              <a:latin typeface="+mn-lt"/>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1012825" y="1628775"/>
            <a:ext cx="10065385" cy="2994025"/>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indent="504190" algn="just" eaLnBrk="1" fontAlgn="auto" hangingPunct="1">
              <a:lnSpc>
                <a:spcPct val="140000"/>
              </a:lnSpc>
              <a:spcBef>
                <a:spcPct val="0"/>
              </a:spcBef>
              <a:spcAft>
                <a:spcPts val="0"/>
              </a:spcAft>
              <a:buClrTx/>
              <a:buFontTx/>
              <a:buNone/>
              <a:defRPr/>
            </a:pPr>
            <a:r>
              <a:rPr lang="zh-CN" altLang="en-US" sz="2665" kern="0" dirty="0">
                <a:solidFill>
                  <a:schemeClr val="dk1"/>
                </a:solidFill>
                <a:latin typeface="+mn-lt"/>
                <a:sym typeface="Calibri" panose="020F0502020204030204" pitchFamily="34" charset="0"/>
              </a:rPr>
              <a:t>神经传导速度是测定周围神经传导功能的一种检查方法，它是利用电流刺激神经引起激发电位，从中计算兴奋冲动沿神经传导的速度。</a:t>
            </a:r>
            <a:endParaRPr lang="zh-CN" altLang="en-US" sz="2665" kern="0" dirty="0">
              <a:solidFill>
                <a:schemeClr val="dk1"/>
              </a:solidFill>
              <a:latin typeface="+mn-lt"/>
              <a:sym typeface="Calibri" panose="020F0502020204030204" pitchFamily="34" charset="0"/>
            </a:endParaRPr>
          </a:p>
          <a:p>
            <a:pPr indent="504190" algn="just" eaLnBrk="1" fontAlgn="auto" hangingPunct="1">
              <a:lnSpc>
                <a:spcPct val="140000"/>
              </a:lnSpc>
              <a:spcBef>
                <a:spcPct val="0"/>
              </a:spcBef>
              <a:spcAft>
                <a:spcPts val="0"/>
              </a:spcAft>
              <a:buClrTx/>
              <a:buFontTx/>
              <a:buNone/>
              <a:defRPr/>
            </a:pPr>
            <a:r>
              <a:rPr lang="zh-CN" altLang="en-US" sz="2665" kern="0" dirty="0">
                <a:solidFill>
                  <a:schemeClr val="dk1"/>
                </a:solidFill>
                <a:latin typeface="+mn-lt"/>
                <a:sym typeface="Calibri" panose="020F0502020204030204" pitchFamily="34" charset="0"/>
              </a:rPr>
              <a:t>包括运动神经传导速度（</a:t>
            </a:r>
            <a:r>
              <a:rPr lang="en-US" altLang="zh-CN" sz="2665" kern="0" dirty="0">
                <a:solidFill>
                  <a:schemeClr val="dk1"/>
                </a:solidFill>
                <a:latin typeface="+mn-lt"/>
                <a:sym typeface="Calibri" panose="020F0502020204030204" pitchFamily="34" charset="0"/>
              </a:rPr>
              <a:t>MCV</a:t>
            </a:r>
            <a:r>
              <a:rPr lang="zh-CN" altLang="en-US" sz="2665" kern="0" dirty="0">
                <a:solidFill>
                  <a:schemeClr val="dk1"/>
                </a:solidFill>
                <a:latin typeface="+mn-lt"/>
                <a:sym typeface="Calibri" panose="020F0502020204030204" pitchFamily="34" charset="0"/>
              </a:rPr>
              <a:t>）和感觉神经传导速度（</a:t>
            </a:r>
            <a:r>
              <a:rPr lang="en-US" altLang="zh-CN" sz="2665" kern="0" dirty="0">
                <a:solidFill>
                  <a:schemeClr val="dk1"/>
                </a:solidFill>
                <a:latin typeface="+mn-lt"/>
                <a:sym typeface="Calibri" panose="020F0502020204030204" pitchFamily="34" charset="0"/>
              </a:rPr>
              <a:t>SCV</a:t>
            </a:r>
            <a:r>
              <a:rPr lang="zh-CN" altLang="en-US" sz="2665" kern="0" dirty="0">
                <a:solidFill>
                  <a:schemeClr val="dk1"/>
                </a:solidFill>
                <a:latin typeface="+mn-lt"/>
                <a:sym typeface="Calibri" panose="020F0502020204030204" pitchFamily="34" charset="0"/>
              </a:rPr>
              <a:t>）测定。</a:t>
            </a:r>
            <a:endParaRPr lang="zh-CN" altLang="en-US" sz="2665" kern="0" dirty="0">
              <a:solidFill>
                <a:schemeClr val="dk1"/>
              </a:solidFill>
              <a:latin typeface="+mn-lt"/>
              <a:sym typeface="Calibri" panose="020F0502020204030204" pitchFamily="34" charset="0"/>
            </a:endParaRPr>
          </a:p>
          <a:p>
            <a:pPr indent="504190" algn="just" eaLnBrk="1" fontAlgn="auto" hangingPunct="1">
              <a:lnSpc>
                <a:spcPct val="140000"/>
              </a:lnSpc>
              <a:spcBef>
                <a:spcPct val="0"/>
              </a:spcBef>
              <a:spcAft>
                <a:spcPts val="0"/>
              </a:spcAft>
              <a:buClrTx/>
              <a:buFontTx/>
              <a:buNone/>
              <a:defRPr/>
            </a:pPr>
            <a:endParaRPr lang="zh-CN" altLang="en-US" sz="2665"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3" name="标题 2"/>
          <p:cNvSpPr>
            <a:spLocks noGrp="1"/>
          </p:cNvSpPr>
          <p:nvPr>
            <p:custDataLst>
              <p:tags r:id="rId2"/>
            </p:custDataLst>
          </p:nvPr>
        </p:nvSpPr>
        <p:spPr>
          <a:xfrm>
            <a:off x="1007745" y="6985"/>
            <a:ext cx="4039870" cy="636270"/>
          </a:xfrm>
          <a:prstGeom prst="rect">
            <a:avLst/>
          </a:prstGeom>
        </p:spPr>
        <p:txBody>
          <a:bodyPr vert="horz" lIns="121920" tIns="60960" rIns="121920" bIns="60960" rtlCol="0" anchor="ctr" anchorCtr="0">
            <a:normAutofit fontScale="90000"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一、肌电图</a:t>
            </a:r>
            <a:endParaRPr lang="zh-CN" altLang="en-US">
              <a:sym typeface="+mn-ea"/>
            </a:endParaRPr>
          </a:p>
        </p:txBody>
      </p:sp>
      <p:sp>
        <p:nvSpPr>
          <p:cNvPr id="4" name="文本框 3"/>
          <p:cNvSpPr txBox="1"/>
          <p:nvPr/>
        </p:nvSpPr>
        <p:spPr>
          <a:xfrm>
            <a:off x="983615" y="764540"/>
            <a:ext cx="4457065" cy="1076325"/>
          </a:xfrm>
          <a:prstGeom prst="rect">
            <a:avLst/>
          </a:prstGeom>
          <a:noFill/>
        </p:spPr>
        <p:txBody>
          <a:bodyPr wrap="square" rtlCol="0" anchor="t">
            <a:spAutoFit/>
          </a:bodyPr>
          <a:p>
            <a:pPr algn="ctr" eaLnBrk="1" latinLnBrk="1" hangingPunct="1">
              <a:spcBef>
                <a:spcPct val="0"/>
              </a:spcBef>
              <a:buClrTx/>
              <a:buFont typeface="Wingdings" panose="05000000000000000000" pitchFamily="2" charset="2"/>
              <a:buNone/>
            </a:pPr>
            <a:r>
              <a:rPr lang="zh-CN" altLang="en-US" sz="3200">
                <a:latin typeface="+mn-lt"/>
                <a:sym typeface="+mn-ea"/>
              </a:rPr>
              <a:t>（三）</a:t>
            </a:r>
            <a:r>
              <a:rPr lang="zh-CN" altLang="en-US" sz="3200">
                <a:latin typeface="+mn-lt"/>
                <a:sym typeface="+mn-ea"/>
              </a:rPr>
              <a:t>神经传导速度</a:t>
            </a:r>
            <a:endParaRPr lang="zh-CN" altLang="en-US" sz="3200">
              <a:solidFill>
                <a:schemeClr val="tx1"/>
              </a:solidFill>
              <a:latin typeface="+mn-lt"/>
            </a:endParaRPr>
          </a:p>
          <a:p>
            <a:pPr algn="ctr" eaLnBrk="1" latinLnBrk="1" hangingPunct="1">
              <a:spcBef>
                <a:spcPct val="0"/>
              </a:spcBef>
              <a:buClrTx/>
              <a:buFont typeface="Wingdings" panose="05000000000000000000" pitchFamily="2" charset="2"/>
              <a:buNone/>
            </a:pPr>
            <a:endParaRPr lang="zh-CN" altLang="en-US" sz="3200">
              <a:latin typeface="+mn-lt"/>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836084" y="1358900"/>
            <a:ext cx="10828867" cy="5259070"/>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indent="504190" algn="just" eaLnBrk="1" fontAlgn="auto" hangingPunct="1">
              <a:lnSpc>
                <a:spcPct val="14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1. </a:t>
            </a:r>
            <a:r>
              <a:rPr lang="zh-CN" altLang="en-US" kern="0" dirty="0">
                <a:solidFill>
                  <a:schemeClr val="dk1"/>
                </a:solidFill>
                <a:latin typeface="+mn-lt"/>
                <a:sym typeface="Calibri" panose="020F0502020204030204" pitchFamily="34" charset="0"/>
              </a:rPr>
              <a:t>检查方法</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 （</a:t>
            </a:r>
            <a:r>
              <a:rPr lang="en-US" altLang="zh-CN" kern="0" dirty="0">
                <a:solidFill>
                  <a:schemeClr val="dk1"/>
                </a:solidFill>
                <a:latin typeface="+mn-lt"/>
                <a:sym typeface="Calibri" panose="020F0502020204030204" pitchFamily="34" charset="0"/>
              </a:rPr>
              <a:t>1</a:t>
            </a:r>
            <a:r>
              <a:rPr lang="zh-CN" altLang="en-US" kern="0" dirty="0">
                <a:solidFill>
                  <a:schemeClr val="dk1"/>
                </a:solidFill>
                <a:latin typeface="+mn-lt"/>
                <a:sym typeface="Calibri" panose="020F0502020204030204" pitchFamily="34" charset="0"/>
              </a:rPr>
              <a:t>）运动神经传导检查</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沿神经走行在两点或多点刺激运动神经，在其支配的肌肉上记录激发电位，可确定刺激点间的传导速度、潜伏期和波幅。</a:t>
            </a:r>
            <a:endParaRPr lang="en-US" altLang="zh-CN" kern="0" dirty="0">
              <a:solidFill>
                <a:schemeClr val="dk1"/>
              </a:solidFill>
              <a:latin typeface="+mn-lt"/>
              <a:sym typeface="Calibri" panose="020F0502020204030204" pitchFamily="34" charset="0"/>
            </a:endParaRPr>
          </a:p>
          <a:p>
            <a:pPr indent="504190"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运动传导速度：两点距</a:t>
            </a:r>
            <a:r>
              <a:rPr lang="en-US" altLang="zh-CN" kern="0" dirty="0">
                <a:solidFill>
                  <a:schemeClr val="dk1"/>
                </a:solidFill>
                <a:latin typeface="+mn-lt"/>
                <a:sym typeface="Calibri" panose="020F0502020204030204" pitchFamily="34" charset="0"/>
              </a:rPr>
              <a:t>(mm)/</a:t>
            </a:r>
            <a:r>
              <a:rPr lang="zh-CN" altLang="en-US" kern="0" dirty="0">
                <a:solidFill>
                  <a:schemeClr val="dk1"/>
                </a:solidFill>
                <a:latin typeface="+mn-lt"/>
                <a:sym typeface="Calibri" panose="020F0502020204030204" pitchFamily="34" charset="0"/>
              </a:rPr>
              <a:t>两点间潜伏期差</a:t>
            </a:r>
            <a:r>
              <a:rPr lang="en-US" altLang="zh-CN" kern="0" dirty="0">
                <a:solidFill>
                  <a:schemeClr val="dk1"/>
                </a:solidFill>
                <a:latin typeface="+mn-lt"/>
                <a:sym typeface="Calibri" panose="020F0502020204030204" pitchFamily="34" charset="0"/>
              </a:rPr>
              <a:t>(</a:t>
            </a:r>
            <a:r>
              <a:rPr lang="en-US" altLang="zh-CN" kern="0" dirty="0" err="1">
                <a:solidFill>
                  <a:schemeClr val="dk1"/>
                </a:solidFill>
                <a:latin typeface="+mn-lt"/>
                <a:sym typeface="Calibri" panose="020F0502020204030204" pitchFamily="34" charset="0"/>
              </a:rPr>
              <a:t>ms</a:t>
            </a:r>
            <a:r>
              <a:rPr lang="en-US" altLang="zh-CN"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）感觉神经传导检查</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以电流刺激感觉神经纤维的远端部。在神经近端进行记录激发电位，来确定其传导速度和动作电位波幅。</a:t>
            </a:r>
            <a:endParaRPr lang="en-US" altLang="zh-CN" kern="0" dirty="0">
              <a:solidFill>
                <a:schemeClr val="dk1"/>
              </a:solidFill>
              <a:latin typeface="+mn-lt"/>
              <a:sym typeface="Calibri" panose="020F0502020204030204" pitchFamily="34" charset="0"/>
            </a:endParaRPr>
          </a:p>
          <a:p>
            <a:pPr indent="504190"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感觉传导速度：刺激点至记录点距离</a:t>
            </a:r>
            <a:r>
              <a:rPr lang="en-US" altLang="zh-CN" kern="0" dirty="0">
                <a:solidFill>
                  <a:schemeClr val="dk1"/>
                </a:solidFill>
                <a:latin typeface="+mn-lt"/>
                <a:sym typeface="Calibri" panose="020F0502020204030204" pitchFamily="34" charset="0"/>
              </a:rPr>
              <a:t>(mm)/</a:t>
            </a:r>
            <a:r>
              <a:rPr lang="zh-CN" altLang="en-US" kern="0" dirty="0">
                <a:solidFill>
                  <a:schemeClr val="dk1"/>
                </a:solidFill>
                <a:latin typeface="+mn-lt"/>
                <a:sym typeface="Calibri" panose="020F0502020204030204" pitchFamily="34" charset="0"/>
              </a:rPr>
              <a:t>潜伏期</a:t>
            </a:r>
            <a:r>
              <a:rPr lang="en-US" altLang="zh-CN" kern="0" dirty="0">
                <a:solidFill>
                  <a:schemeClr val="dk1"/>
                </a:solidFill>
                <a:latin typeface="+mn-lt"/>
                <a:sym typeface="Calibri" panose="020F0502020204030204" pitchFamily="34" charset="0"/>
              </a:rPr>
              <a:t>(</a:t>
            </a:r>
            <a:r>
              <a:rPr lang="en-US" altLang="zh-CN" kern="0" dirty="0" err="1">
                <a:solidFill>
                  <a:schemeClr val="dk1"/>
                </a:solidFill>
                <a:latin typeface="+mn-lt"/>
                <a:sym typeface="Calibri" panose="020F0502020204030204" pitchFamily="34" charset="0"/>
              </a:rPr>
              <a:t>ms</a:t>
            </a:r>
            <a:r>
              <a:rPr lang="en-US" altLang="zh-CN" kern="0" dirty="0">
                <a:solidFill>
                  <a:schemeClr val="dk1"/>
                </a:solidFill>
                <a:latin typeface="+mn-lt"/>
                <a:sym typeface="Calibri" panose="020F0502020204030204" pitchFamily="34" charset="0"/>
              </a:rPr>
              <a:t>)</a:t>
            </a:r>
            <a:endParaRPr lang="en-US" altLang="zh-CN" kern="0" dirty="0">
              <a:solidFill>
                <a:schemeClr val="dk1"/>
              </a:solidFill>
              <a:latin typeface="+mn-lt"/>
              <a:sym typeface="Calibri" panose="020F0502020204030204" pitchFamily="34" charset="0"/>
            </a:endParaRPr>
          </a:p>
          <a:p>
            <a:pPr indent="504190" algn="just" eaLnBrk="1" fontAlgn="auto" hangingPunct="1">
              <a:lnSpc>
                <a:spcPct val="140000"/>
              </a:lnSpc>
              <a:spcBef>
                <a:spcPct val="0"/>
              </a:spcBef>
              <a:spcAft>
                <a:spcPts val="0"/>
              </a:spcAft>
              <a:buClrTx/>
              <a:buFontTx/>
              <a:buNone/>
              <a:defRPr/>
            </a:pPr>
            <a:endParaRPr lang="en-US" altLang="zh-CN"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3" name="标题 2"/>
          <p:cNvSpPr>
            <a:spLocks noGrp="1"/>
          </p:cNvSpPr>
          <p:nvPr>
            <p:custDataLst>
              <p:tags r:id="rId2"/>
            </p:custDataLst>
          </p:nvPr>
        </p:nvSpPr>
        <p:spPr>
          <a:xfrm>
            <a:off x="1007745" y="6985"/>
            <a:ext cx="4039870" cy="636270"/>
          </a:xfrm>
          <a:prstGeom prst="rect">
            <a:avLst/>
          </a:prstGeom>
        </p:spPr>
        <p:txBody>
          <a:bodyPr vert="horz" lIns="121920" tIns="60960" rIns="121920" bIns="60960" rtlCol="0" anchor="ctr" anchorCtr="0">
            <a:normAutofit fontScale="90000"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一、肌电图</a:t>
            </a:r>
            <a:endParaRPr lang="zh-CN" altLang="en-US">
              <a:sym typeface="+mn-ea"/>
            </a:endParaRPr>
          </a:p>
        </p:txBody>
      </p:sp>
      <p:sp>
        <p:nvSpPr>
          <p:cNvPr id="4" name="文本框 3"/>
          <p:cNvSpPr txBox="1"/>
          <p:nvPr/>
        </p:nvSpPr>
        <p:spPr>
          <a:xfrm>
            <a:off x="983615" y="764540"/>
            <a:ext cx="4457065" cy="594360"/>
          </a:xfrm>
          <a:prstGeom prst="rect">
            <a:avLst/>
          </a:prstGeom>
          <a:noFill/>
        </p:spPr>
        <p:txBody>
          <a:bodyPr wrap="square" rtlCol="0" anchor="t">
            <a:noAutofit/>
          </a:bodyPr>
          <a:p>
            <a:pPr algn="ctr" eaLnBrk="1" latinLnBrk="1" hangingPunct="1">
              <a:spcBef>
                <a:spcPct val="0"/>
              </a:spcBef>
              <a:buClrTx/>
              <a:buFont typeface="Wingdings" panose="05000000000000000000" pitchFamily="2" charset="2"/>
              <a:buNone/>
            </a:pPr>
            <a:r>
              <a:rPr lang="zh-CN" altLang="en-US" sz="3200">
                <a:latin typeface="+mn-lt"/>
                <a:sym typeface="+mn-ea"/>
              </a:rPr>
              <a:t>（三）</a:t>
            </a:r>
            <a:r>
              <a:rPr lang="zh-CN" altLang="en-US" sz="3200">
                <a:latin typeface="+mn-lt"/>
                <a:sym typeface="+mn-ea"/>
              </a:rPr>
              <a:t>神经传导速度</a:t>
            </a:r>
            <a:endParaRPr lang="zh-CN" altLang="en-US" sz="3200">
              <a:solidFill>
                <a:schemeClr val="tx1"/>
              </a:solidFill>
              <a:latin typeface="+mn-lt"/>
            </a:endParaRPr>
          </a:p>
          <a:p>
            <a:pPr algn="ctr" eaLnBrk="1" latinLnBrk="1" hangingPunct="1">
              <a:spcBef>
                <a:spcPct val="0"/>
              </a:spcBef>
              <a:buClrTx/>
              <a:buFont typeface="Wingdings" panose="05000000000000000000" pitchFamily="2" charset="2"/>
              <a:buNone/>
            </a:pPr>
            <a:endParaRPr lang="zh-CN" altLang="en-US" sz="3200">
              <a:latin typeface="+mn-lt"/>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正中刺激"/>
          <p:cNvPicPr>
            <a:picLocks noGrp="1"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a:xfrm>
            <a:off x="6192520" y="2276687"/>
            <a:ext cx="3812117" cy="2616200"/>
          </a:xfrm>
          <a:prstGeom prst="rect">
            <a:avLst/>
          </a:prstGeom>
          <a:noFill/>
          <a:ln w="9525">
            <a:noFill/>
            <a:miter lim="800000"/>
            <a:headEnd/>
            <a:tailEnd/>
          </a:ln>
        </p:spPr>
      </p:pic>
      <p:sp>
        <p:nvSpPr>
          <p:cNvPr id="3" name="Rectangle 3"/>
          <p:cNvSpPr>
            <a:spLocks noGrp="1" noChangeArrowheads="1"/>
          </p:cNvSpPr>
          <p:nvPr>
            <p:custDataLst>
              <p:tags r:id="rId3"/>
            </p:custDataLst>
          </p:nvPr>
        </p:nvSpPr>
        <p:spPr>
          <a:xfrm>
            <a:off x="914400" y="1498600"/>
            <a:ext cx="5080000" cy="5486400"/>
          </a:xfrm>
          <a:prstGeom prst="rect">
            <a:avLst/>
          </a:prstGeom>
          <a:noFill/>
          <a:ln w="9525">
            <a:noFill/>
            <a:miter lim="800000"/>
          </a:ln>
        </p:spPr>
        <p:txBody>
          <a:bodyPr vert="horz" wrap="square" lIns="121920" tIns="60960" rIns="121920" bIns="60960" numCol="1" anchor="t" anchorCtr="0" compatLnSpc="1"/>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ea typeface="+mn-ea"/>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eaLnBrk="1" hangingPunct="1">
              <a:defRPr/>
            </a:pPr>
            <a:r>
              <a:rPr lang="zh-CN" altLang="en-US" sz="2665" b="0" dirty="0">
                <a:solidFill>
                  <a:schemeClr val="dk1"/>
                </a:solidFill>
              </a:rPr>
              <a:t>记录电极（黑）</a:t>
            </a:r>
            <a:endParaRPr lang="zh-CN" altLang="en-US" sz="2665" b="0" dirty="0">
              <a:solidFill>
                <a:schemeClr val="dk1"/>
              </a:solidFill>
            </a:endParaRPr>
          </a:p>
          <a:p>
            <a:pPr lvl="1" eaLnBrk="1" hangingPunct="1">
              <a:defRPr/>
            </a:pPr>
            <a:r>
              <a:rPr lang="zh-CN" altLang="en-US" sz="2665" dirty="0">
                <a:solidFill>
                  <a:schemeClr val="dk1"/>
                </a:solidFill>
                <a:cs typeface="+mn-cs"/>
              </a:rPr>
              <a:t>拇短展肌肌腹</a:t>
            </a:r>
            <a:endParaRPr lang="zh-CN" altLang="en-US" sz="2665" dirty="0">
              <a:solidFill>
                <a:schemeClr val="dk1"/>
              </a:solidFill>
              <a:cs typeface="+mn-cs"/>
            </a:endParaRPr>
          </a:p>
          <a:p>
            <a:pPr eaLnBrk="1" hangingPunct="1">
              <a:defRPr/>
            </a:pPr>
            <a:r>
              <a:rPr lang="zh-CN" altLang="en-US" sz="2665" b="0" dirty="0">
                <a:solidFill>
                  <a:schemeClr val="dk1"/>
                </a:solidFill>
              </a:rPr>
              <a:t>参考电极（红）</a:t>
            </a:r>
            <a:endParaRPr lang="zh-CN" altLang="en-US" sz="2665" b="0" dirty="0">
              <a:solidFill>
                <a:schemeClr val="dk1"/>
              </a:solidFill>
            </a:endParaRPr>
          </a:p>
          <a:p>
            <a:pPr lvl="1" eaLnBrk="1" hangingPunct="1">
              <a:defRPr/>
            </a:pPr>
            <a:r>
              <a:rPr lang="zh-CN" altLang="en-US" sz="2665" dirty="0">
                <a:solidFill>
                  <a:schemeClr val="dk1"/>
                </a:solidFill>
                <a:cs typeface="+mn-cs"/>
              </a:rPr>
              <a:t>掌指关节</a:t>
            </a:r>
            <a:endParaRPr lang="zh-CN" altLang="en-US" sz="2665" dirty="0">
              <a:solidFill>
                <a:schemeClr val="dk1"/>
              </a:solidFill>
              <a:cs typeface="+mn-cs"/>
            </a:endParaRPr>
          </a:p>
          <a:p>
            <a:pPr eaLnBrk="1" hangingPunct="1">
              <a:defRPr/>
            </a:pPr>
            <a:r>
              <a:rPr lang="zh-CN" altLang="en-US" sz="2665" b="0" dirty="0">
                <a:solidFill>
                  <a:schemeClr val="dk1"/>
                </a:solidFill>
              </a:rPr>
              <a:t>地线（绿）</a:t>
            </a:r>
            <a:endParaRPr lang="zh-CN" altLang="en-US" sz="2665" b="0" dirty="0">
              <a:solidFill>
                <a:schemeClr val="dk1"/>
              </a:solidFill>
            </a:endParaRPr>
          </a:p>
          <a:p>
            <a:pPr eaLnBrk="1" hangingPunct="1">
              <a:defRPr/>
            </a:pPr>
            <a:r>
              <a:rPr lang="zh-CN" altLang="en-US" sz="2665" b="0" dirty="0">
                <a:solidFill>
                  <a:schemeClr val="dk1"/>
                </a:solidFill>
              </a:rPr>
              <a:t>刺激电极</a:t>
            </a:r>
            <a:endParaRPr lang="zh-CN" altLang="en-US" sz="2665" b="0" dirty="0">
              <a:solidFill>
                <a:schemeClr val="dk1"/>
              </a:solidFill>
            </a:endParaRPr>
          </a:p>
          <a:p>
            <a:pPr lvl="1" eaLnBrk="1" hangingPunct="1">
              <a:defRPr/>
            </a:pPr>
            <a:r>
              <a:rPr lang="zh-CN" altLang="en-US" sz="2665" dirty="0">
                <a:solidFill>
                  <a:schemeClr val="dk1"/>
                </a:solidFill>
                <a:cs typeface="+mn-cs"/>
              </a:rPr>
              <a:t>腕部正中横纹上</a:t>
            </a:r>
            <a:r>
              <a:rPr lang="en-US" altLang="zh-CN" sz="2665" dirty="0">
                <a:solidFill>
                  <a:schemeClr val="dk1"/>
                </a:solidFill>
                <a:cs typeface="+mn-cs"/>
              </a:rPr>
              <a:t>2cm</a:t>
            </a:r>
            <a:endParaRPr lang="en-US" altLang="zh-CN" sz="2665" dirty="0">
              <a:solidFill>
                <a:schemeClr val="dk1"/>
              </a:solidFill>
              <a:cs typeface="+mn-cs"/>
            </a:endParaRPr>
          </a:p>
        </p:txBody>
      </p:sp>
      <p:sp>
        <p:nvSpPr>
          <p:cNvPr id="4" name="Rectangle 2"/>
          <p:cNvSpPr>
            <a:spLocks noGrp="1" noChangeArrowheads="1"/>
          </p:cNvSpPr>
          <p:nvPr>
            <p:custDataLst>
              <p:tags r:id="rId4"/>
            </p:custDataLst>
          </p:nvPr>
        </p:nvSpPr>
        <p:spPr>
          <a:xfrm>
            <a:off x="989965" y="-387350"/>
            <a:ext cx="3089910" cy="1524000"/>
          </a:xfrm>
          <a:prstGeom prst="rect">
            <a:avLst/>
          </a:prstGeom>
          <a:noFill/>
          <a:ln w="9525">
            <a:noFill/>
            <a:miter lim="800000"/>
          </a:ln>
        </p:spPr>
        <p:txBody>
          <a:bodyPr vert="horz" wrap="square" lIns="121920" tIns="60960" rIns="121920" bIns="60960" numCol="1" anchor="ctr" anchorCtr="0" compatLnSpc="1"/>
          <a:lst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Arial" panose="020B0604020202020204" pitchFamily="34" charset="0"/>
              </a:defRPr>
            </a:lvl2pPr>
            <a:lvl3pPr algn="r" rtl="0" eaLnBrk="0" fontAlgn="base" hangingPunct="0">
              <a:spcBef>
                <a:spcPct val="0"/>
              </a:spcBef>
              <a:spcAft>
                <a:spcPct val="0"/>
              </a:spcAft>
              <a:defRPr sz="3600" b="1">
                <a:solidFill>
                  <a:schemeClr val="bg1"/>
                </a:solidFill>
                <a:latin typeface="Arial" panose="020B0604020202020204" pitchFamily="34" charset="0"/>
              </a:defRPr>
            </a:lvl3pPr>
            <a:lvl4pPr algn="r" rtl="0" eaLnBrk="0" fontAlgn="base" hangingPunct="0">
              <a:spcBef>
                <a:spcPct val="0"/>
              </a:spcBef>
              <a:spcAft>
                <a:spcPct val="0"/>
              </a:spcAft>
              <a:defRPr sz="3600" b="1">
                <a:solidFill>
                  <a:schemeClr val="bg1"/>
                </a:solidFill>
                <a:latin typeface="Arial" panose="020B0604020202020204" pitchFamily="34" charset="0"/>
              </a:defRPr>
            </a:lvl4pPr>
            <a:lvl5pPr algn="r" rtl="0" eaLnBrk="0" fontAlgn="base" hangingPunct="0">
              <a:spcBef>
                <a:spcPct val="0"/>
              </a:spcBef>
              <a:spcAft>
                <a:spcPct val="0"/>
              </a:spcAft>
              <a:defRPr sz="3600" b="1">
                <a:solidFill>
                  <a:schemeClr val="bg1"/>
                </a:solidFill>
                <a:latin typeface="Arial" panose="020B0604020202020204" pitchFamily="34" charset="0"/>
              </a:defRPr>
            </a:lvl5pPr>
            <a:lvl6pPr marL="457200" algn="r" rtl="0" fontAlgn="base">
              <a:spcBef>
                <a:spcPct val="0"/>
              </a:spcBef>
              <a:spcAft>
                <a:spcPct val="0"/>
              </a:spcAft>
              <a:defRPr sz="3600" b="1">
                <a:solidFill>
                  <a:schemeClr val="bg1"/>
                </a:solidFill>
                <a:latin typeface="Arial" panose="020B0604020202020204" pitchFamily="34" charset="0"/>
              </a:defRPr>
            </a:lvl6pPr>
            <a:lvl7pPr marL="914400" algn="r" rtl="0" fontAlgn="base">
              <a:spcBef>
                <a:spcPct val="0"/>
              </a:spcBef>
              <a:spcAft>
                <a:spcPct val="0"/>
              </a:spcAft>
              <a:defRPr sz="3600" b="1">
                <a:solidFill>
                  <a:schemeClr val="bg1"/>
                </a:solidFill>
                <a:latin typeface="Arial" panose="020B0604020202020204" pitchFamily="34" charset="0"/>
              </a:defRPr>
            </a:lvl7pPr>
            <a:lvl8pPr marL="1371600" algn="r" rtl="0" fontAlgn="base">
              <a:spcBef>
                <a:spcPct val="0"/>
              </a:spcBef>
              <a:spcAft>
                <a:spcPct val="0"/>
              </a:spcAft>
              <a:defRPr sz="3600" b="1">
                <a:solidFill>
                  <a:schemeClr val="bg1"/>
                </a:solidFill>
                <a:latin typeface="Arial" panose="020B0604020202020204" pitchFamily="34" charset="0"/>
              </a:defRPr>
            </a:lvl8pPr>
            <a:lvl9pPr marL="1828800" algn="r" rtl="0" fontAlgn="base">
              <a:spcBef>
                <a:spcPct val="0"/>
              </a:spcBef>
              <a:spcAft>
                <a:spcPct val="0"/>
              </a:spcAft>
              <a:defRPr sz="3600" b="1">
                <a:solidFill>
                  <a:schemeClr val="bg1"/>
                </a:solidFill>
                <a:latin typeface="Arial" panose="020B0604020202020204" pitchFamily="34" charset="0"/>
              </a:defRPr>
            </a:lvl9pPr>
          </a:lstStyle>
          <a:p>
            <a:pPr algn="ctr">
              <a:spcBef>
                <a:spcPct val="50000"/>
              </a:spcBef>
              <a:defRPr/>
            </a:pPr>
            <a:r>
              <a:rPr lang="zh-CN" altLang="en-US" sz="3200" kern="1200" dirty="0">
                <a:solidFill>
                  <a:schemeClr val="tx1"/>
                </a:solidFill>
                <a:cs typeface="+mn-cs"/>
              </a:rPr>
              <a:t>正中神经－运动</a:t>
            </a:r>
            <a:endParaRPr lang="zh-CN" altLang="en-US" sz="3200" kern="1200" dirty="0">
              <a:solidFill>
                <a:schemeClr val="tx1"/>
              </a:solidFill>
              <a:cs typeface="+mn-cs"/>
            </a:endParaRPr>
          </a:p>
        </p:txBody>
      </p:sp>
      <p:sp>
        <p:nvSpPr>
          <p:cNvPr id="79876" name="Line 5"/>
          <p:cNvSpPr>
            <a:spLocks noChangeShapeType="1"/>
          </p:cNvSpPr>
          <p:nvPr>
            <p:custDataLst>
              <p:tags r:id="rId5"/>
            </p:custDataLst>
          </p:nvPr>
        </p:nvSpPr>
        <p:spPr bwMode="auto">
          <a:xfrm flipV="1">
            <a:off x="4412827" y="3134360"/>
            <a:ext cx="2567093" cy="1284393"/>
          </a:xfrm>
          <a:prstGeom prst="line">
            <a:avLst/>
          </a:prstGeom>
          <a:noFill/>
          <a:ln w="12700" cap="sq">
            <a:solidFill>
              <a:schemeClr val="tx2"/>
            </a:solidFill>
            <a:round/>
            <a:headEnd type="none" w="sm" len="sm"/>
            <a:tailEnd type="triangle" w="sm" len="sm"/>
          </a:ln>
          <a:extLst>
            <a:ext uri="{909E8E84-426E-40DD-AFC4-6F175D3DCCD1}">
              <a14:hiddenFill xmlns:a14="http://schemas.microsoft.com/office/drawing/2010/main">
                <a:noFill/>
              </a14:hiddenFill>
            </a:ext>
          </a:extLst>
        </p:spPr>
        <p:txBody>
          <a:bodyPr/>
          <a:lstStyle/>
          <a:p>
            <a:pPr>
              <a:defRPr/>
            </a:pPr>
            <a:endParaRPr lang="zh-CN" altLang="en-US" sz="1800"/>
          </a:p>
        </p:txBody>
      </p:sp>
      <p:sp>
        <p:nvSpPr>
          <p:cNvPr id="79877" name="Line 6"/>
          <p:cNvSpPr>
            <a:spLocks noChangeShapeType="1"/>
          </p:cNvSpPr>
          <p:nvPr>
            <p:custDataLst>
              <p:tags r:id="rId6"/>
            </p:custDataLst>
          </p:nvPr>
        </p:nvSpPr>
        <p:spPr bwMode="auto">
          <a:xfrm>
            <a:off x="4080087" y="2276687"/>
            <a:ext cx="3652520" cy="954193"/>
          </a:xfrm>
          <a:prstGeom prst="line">
            <a:avLst/>
          </a:prstGeom>
          <a:noFill/>
          <a:ln w="12700" cap="sq">
            <a:solidFill>
              <a:schemeClr val="tx2"/>
            </a:solidFill>
            <a:round/>
            <a:headEnd type="none" w="sm" len="sm"/>
            <a:tailEnd type="triangle" w="sm" len="sm"/>
          </a:ln>
          <a:extLst>
            <a:ext uri="{909E8E84-426E-40DD-AFC4-6F175D3DCCD1}">
              <a14:hiddenFill xmlns:a14="http://schemas.microsoft.com/office/drawing/2010/main">
                <a:noFill/>
              </a14:hiddenFill>
            </a:ext>
          </a:extLst>
        </p:spPr>
        <p:txBody>
          <a:bodyPr/>
          <a:lstStyle/>
          <a:p>
            <a:pPr>
              <a:defRPr/>
            </a:pPr>
            <a:endParaRPr lang="zh-CN" altLang="en-US" sz="1800"/>
          </a:p>
        </p:txBody>
      </p:sp>
    </p:spTree>
    <p:custDataLst>
      <p:tags r:id="rId7"/>
    </p:custDataLst>
  </p:cSld>
  <p:clrMapOvr>
    <a:masterClrMapping/>
  </p:clrMapOvr>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9" name="Picture 3" descr="正中神经波形2"/>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bwMode="auto">
          <a:xfrm>
            <a:off x="2586144" y="1691640"/>
            <a:ext cx="7019713" cy="4680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2"/>
          <p:cNvSpPr>
            <a:spLocks noGrp="1"/>
          </p:cNvSpPr>
          <p:nvPr>
            <p:ph type="title" idx="4294967295"/>
            <p:custDataLst>
              <p:tags r:id="rId3"/>
            </p:custDataLst>
          </p:nvPr>
        </p:nvSpPr>
        <p:spPr>
          <a:xfrm>
            <a:off x="989965" y="-99695"/>
            <a:ext cx="10800080" cy="960120"/>
          </a:xfrm>
        </p:spPr>
        <p:txBody>
          <a:bodyPr vert="horz" lIns="121920" tIns="60960" rIns="121920" bIns="60960" rtlCol="0" anchor="ctr">
            <a:normAutofit/>
          </a:bodyPr>
          <a:lstStyle/>
          <a:p>
            <a:pPr lvl="0" algn="l">
              <a:buClrTx/>
              <a:buSzTx/>
              <a:buFontTx/>
            </a:pPr>
            <a:r>
              <a:rPr lang="zh-CN" altLang="en-US" sz="3200">
                <a:sym typeface="+mn-ea"/>
              </a:rPr>
              <a:t>波形</a:t>
            </a:r>
            <a:endParaRPr lang="zh-CN" altLang="en-US" sz="3200">
              <a:sym typeface="+mn-ea"/>
            </a:endParaRPr>
          </a:p>
        </p:txBody>
      </p:sp>
    </p:spTree>
    <p:custDataLst>
      <p:tags r:id="rId4"/>
    </p:custDataLst>
  </p:cSld>
  <p:clrMapOvr>
    <a:masterClrMapping/>
  </p:clrMapOvr>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运动传导速度"/>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r="18985"/>
          <a:stretch>
            <a:fillRect/>
          </a:stretch>
        </p:blipFill>
        <p:spPr bwMode="auto">
          <a:xfrm>
            <a:off x="3359997" y="1628775"/>
            <a:ext cx="7844367" cy="4095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idx="4294967295"/>
            <p:custDataLst>
              <p:tags r:id="rId3"/>
            </p:custDataLst>
          </p:nvPr>
        </p:nvSpPr>
        <p:spPr>
          <a:xfrm>
            <a:off x="983615" y="-99695"/>
            <a:ext cx="10800080" cy="960120"/>
          </a:xfrm>
        </p:spPr>
        <p:txBody>
          <a:bodyPr vert="horz" lIns="121920" tIns="60960" rIns="121920" bIns="60960" rtlCol="0" anchor="ctr">
            <a:normAutofit/>
          </a:bodyPr>
          <a:lstStyle/>
          <a:p>
            <a:pPr lvl="0" algn="l">
              <a:buClrTx/>
              <a:buSzTx/>
              <a:buFontTx/>
            </a:pPr>
            <a:r>
              <a:rPr lang="zh-CN" altLang="en-US" sz="3200">
                <a:sym typeface="+mn-ea"/>
              </a:rPr>
              <a:t>正常运动传导速度   </a:t>
            </a:r>
            <a:endParaRPr lang="zh-CN" altLang="en-US" sz="3200">
              <a:sym typeface="+mn-ea"/>
            </a:endParaRPr>
          </a:p>
        </p:txBody>
      </p:sp>
      <p:sp>
        <p:nvSpPr>
          <p:cNvPr id="3" name="文本框 2"/>
          <p:cNvSpPr txBox="1"/>
          <p:nvPr/>
        </p:nvSpPr>
        <p:spPr>
          <a:xfrm>
            <a:off x="190923" y="1628563"/>
            <a:ext cx="3194473" cy="911860"/>
          </a:xfrm>
          <a:prstGeom prst="rect">
            <a:avLst/>
          </a:prstGeom>
          <a:noFill/>
        </p:spPr>
        <p:txBody>
          <a:bodyPr wrap="square" rtlCol="0">
            <a:spAutoFit/>
          </a:bodyPr>
          <a:lstStyle/>
          <a:p>
            <a:r>
              <a:rPr lang="zh-CN" altLang="en-US" sz="2665">
                <a:latin typeface="+mj-lt"/>
                <a:ea typeface="+mj-lt"/>
                <a:cs typeface="+mj-lt"/>
                <a:sym typeface="+mn-ea"/>
              </a:rPr>
              <a:t>刺激：腕、肘  </a:t>
            </a:r>
            <a:endParaRPr lang="zh-CN" altLang="en-US" sz="2665">
              <a:latin typeface="+mj-lt"/>
              <a:ea typeface="+mj-lt"/>
              <a:cs typeface="+mj-lt"/>
              <a:sym typeface="+mn-ea"/>
            </a:endParaRPr>
          </a:p>
          <a:p>
            <a:r>
              <a:rPr lang="zh-CN" altLang="en-US" sz="2665">
                <a:latin typeface="+mj-lt"/>
                <a:ea typeface="+mj-lt"/>
                <a:cs typeface="+mj-lt"/>
                <a:sym typeface="+mn-ea"/>
              </a:rPr>
              <a:t>记录：拇短展肌</a:t>
            </a:r>
            <a:endParaRPr lang="zh-CN" altLang="en-US" sz="2665">
              <a:latin typeface="+mj-lt"/>
              <a:ea typeface="+mj-lt"/>
              <a:cs typeface="+mj-lt"/>
              <a:sym typeface="+mn-ea"/>
            </a:endParaRPr>
          </a:p>
        </p:txBody>
      </p:sp>
    </p:spTree>
    <p:custDataLst>
      <p:tags r:id="rId4"/>
    </p:custData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正中刺激"/>
          <p:cNvPicPr>
            <a:picLocks noGrp="1"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a:xfrm>
            <a:off x="6000327" y="1700953"/>
            <a:ext cx="4552951" cy="3124200"/>
          </a:xfrm>
          <a:prstGeom prst="rect">
            <a:avLst/>
          </a:prstGeom>
          <a:noFill/>
          <a:ln w="9525">
            <a:noFill/>
            <a:miter lim="800000"/>
            <a:headEnd/>
            <a:tailEnd/>
          </a:ln>
        </p:spPr>
      </p:pic>
      <p:sp>
        <p:nvSpPr>
          <p:cNvPr id="3" name="Rectangle 3"/>
          <p:cNvSpPr>
            <a:spLocks noGrp="1" noChangeArrowheads="1"/>
          </p:cNvSpPr>
          <p:nvPr>
            <p:custDataLst>
              <p:tags r:id="rId3"/>
            </p:custDataLst>
          </p:nvPr>
        </p:nvSpPr>
        <p:spPr>
          <a:xfrm>
            <a:off x="914400" y="1498600"/>
            <a:ext cx="5080000" cy="5486400"/>
          </a:xfrm>
          <a:prstGeom prst="rect">
            <a:avLst/>
          </a:prstGeom>
          <a:noFill/>
          <a:ln w="9525">
            <a:noFill/>
            <a:miter lim="800000"/>
          </a:ln>
        </p:spPr>
        <p:txBody>
          <a:bodyPr vert="horz" wrap="square" lIns="121920" tIns="60960" rIns="121920" bIns="60960" numCol="1" anchor="t" anchorCtr="0" compatLnSpc="1"/>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ea typeface="+mn-ea"/>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eaLnBrk="1" hangingPunct="1">
              <a:defRPr/>
            </a:pPr>
            <a:r>
              <a:rPr lang="zh-CN" altLang="en-US" sz="2665" b="0" dirty="0">
                <a:solidFill>
                  <a:schemeClr val="dk1"/>
                </a:solidFill>
              </a:rPr>
              <a:t>刺激点</a:t>
            </a:r>
            <a:endParaRPr lang="zh-CN" altLang="en-US" sz="2665" b="0" dirty="0">
              <a:solidFill>
                <a:schemeClr val="dk1"/>
              </a:solidFill>
            </a:endParaRPr>
          </a:p>
          <a:p>
            <a:pPr lvl="1" eaLnBrk="1" hangingPunct="1">
              <a:defRPr/>
            </a:pPr>
            <a:r>
              <a:rPr lang="zh-CN" altLang="en-US" sz="2665" dirty="0">
                <a:solidFill>
                  <a:schemeClr val="dk1"/>
                </a:solidFill>
                <a:cs typeface="+mn-cs"/>
              </a:rPr>
              <a:t>指</a:t>
            </a:r>
            <a:r>
              <a:rPr lang="en-US" altLang="zh-CN" sz="2665" dirty="0">
                <a:solidFill>
                  <a:schemeClr val="dk1"/>
                </a:solidFill>
                <a:cs typeface="+mn-cs"/>
              </a:rPr>
              <a:t>Ⅰ</a:t>
            </a:r>
            <a:r>
              <a:rPr lang="zh-CN" altLang="en-US" sz="2665" dirty="0">
                <a:solidFill>
                  <a:schemeClr val="dk1"/>
                </a:solidFill>
                <a:cs typeface="+mn-cs"/>
              </a:rPr>
              <a:t>指环</a:t>
            </a:r>
            <a:endParaRPr lang="zh-CN" altLang="en-US" sz="2665" dirty="0">
              <a:solidFill>
                <a:schemeClr val="dk1"/>
              </a:solidFill>
              <a:cs typeface="+mn-cs"/>
            </a:endParaRPr>
          </a:p>
          <a:p>
            <a:pPr eaLnBrk="1" hangingPunct="1">
              <a:defRPr/>
            </a:pPr>
            <a:r>
              <a:rPr lang="zh-CN" altLang="en-US" sz="2665" b="0" dirty="0">
                <a:solidFill>
                  <a:schemeClr val="dk1"/>
                </a:solidFill>
              </a:rPr>
              <a:t>记录点</a:t>
            </a:r>
            <a:endParaRPr lang="zh-CN" altLang="en-US" sz="2665" b="0" dirty="0">
              <a:solidFill>
                <a:schemeClr val="dk1"/>
              </a:solidFill>
            </a:endParaRPr>
          </a:p>
          <a:p>
            <a:pPr lvl="1" eaLnBrk="1" hangingPunct="1">
              <a:defRPr/>
            </a:pPr>
            <a:r>
              <a:rPr lang="zh-CN" altLang="en-US" sz="2665" dirty="0">
                <a:solidFill>
                  <a:schemeClr val="dk1"/>
                </a:solidFill>
                <a:cs typeface="+mn-cs"/>
              </a:rPr>
              <a:t>腕部正中横纹上</a:t>
            </a:r>
            <a:r>
              <a:rPr lang="en-US" altLang="zh-CN" sz="2665" dirty="0">
                <a:solidFill>
                  <a:schemeClr val="dk1"/>
                </a:solidFill>
                <a:cs typeface="+mn-cs"/>
              </a:rPr>
              <a:t>2cm</a:t>
            </a:r>
            <a:endParaRPr lang="en-US" altLang="zh-CN" sz="2665" dirty="0">
              <a:solidFill>
                <a:schemeClr val="dk1"/>
              </a:solidFill>
              <a:cs typeface="+mn-cs"/>
            </a:endParaRPr>
          </a:p>
          <a:p>
            <a:pPr eaLnBrk="1" hangingPunct="1">
              <a:defRPr/>
            </a:pPr>
            <a:r>
              <a:rPr lang="zh-CN" altLang="en-US" sz="2665" b="0" dirty="0">
                <a:solidFill>
                  <a:schemeClr val="dk1"/>
                </a:solidFill>
              </a:rPr>
              <a:t>测量距离</a:t>
            </a:r>
            <a:endParaRPr lang="zh-CN" altLang="en-US" sz="2665" b="0" dirty="0">
              <a:solidFill>
                <a:schemeClr val="dk1"/>
              </a:solidFill>
            </a:endParaRPr>
          </a:p>
          <a:p>
            <a:pPr lvl="1" eaLnBrk="1" hangingPunct="1">
              <a:defRPr/>
            </a:pPr>
            <a:r>
              <a:rPr lang="zh-CN" altLang="en-US" sz="2665" dirty="0">
                <a:solidFill>
                  <a:schemeClr val="dk1"/>
                </a:solidFill>
                <a:cs typeface="+mn-cs"/>
              </a:rPr>
              <a:t>刺激点至记录点</a:t>
            </a:r>
            <a:endParaRPr lang="zh-CN" altLang="en-US" sz="2665" dirty="0">
              <a:solidFill>
                <a:schemeClr val="dk1"/>
              </a:solidFill>
              <a:cs typeface="+mn-cs"/>
            </a:endParaRPr>
          </a:p>
        </p:txBody>
      </p:sp>
      <p:sp>
        <p:nvSpPr>
          <p:cNvPr id="4" name="Rectangle 2"/>
          <p:cNvSpPr>
            <a:spLocks noGrp="1" noChangeArrowheads="1"/>
          </p:cNvSpPr>
          <p:nvPr>
            <p:custDataLst>
              <p:tags r:id="rId4"/>
            </p:custDataLst>
          </p:nvPr>
        </p:nvSpPr>
        <p:spPr>
          <a:xfrm>
            <a:off x="983615" y="-387350"/>
            <a:ext cx="5447665" cy="1524000"/>
          </a:xfrm>
          <a:prstGeom prst="rect">
            <a:avLst/>
          </a:prstGeom>
          <a:noFill/>
          <a:ln w="9525">
            <a:noFill/>
            <a:miter lim="800000"/>
          </a:ln>
        </p:spPr>
        <p:txBody>
          <a:bodyPr vert="horz" wrap="square" lIns="121920" tIns="60960" rIns="121920" bIns="60960" numCol="1" anchor="ctr" anchorCtr="0" compatLnSpc="1"/>
          <a:lst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Arial" panose="020B0604020202020204" pitchFamily="34" charset="0"/>
              </a:defRPr>
            </a:lvl2pPr>
            <a:lvl3pPr algn="r" rtl="0" eaLnBrk="0" fontAlgn="base" hangingPunct="0">
              <a:spcBef>
                <a:spcPct val="0"/>
              </a:spcBef>
              <a:spcAft>
                <a:spcPct val="0"/>
              </a:spcAft>
              <a:defRPr sz="3600" b="1">
                <a:solidFill>
                  <a:schemeClr val="bg1"/>
                </a:solidFill>
                <a:latin typeface="Arial" panose="020B0604020202020204" pitchFamily="34" charset="0"/>
              </a:defRPr>
            </a:lvl3pPr>
            <a:lvl4pPr algn="r" rtl="0" eaLnBrk="0" fontAlgn="base" hangingPunct="0">
              <a:spcBef>
                <a:spcPct val="0"/>
              </a:spcBef>
              <a:spcAft>
                <a:spcPct val="0"/>
              </a:spcAft>
              <a:defRPr sz="3600" b="1">
                <a:solidFill>
                  <a:schemeClr val="bg1"/>
                </a:solidFill>
                <a:latin typeface="Arial" panose="020B0604020202020204" pitchFamily="34" charset="0"/>
              </a:defRPr>
            </a:lvl4pPr>
            <a:lvl5pPr algn="r" rtl="0" eaLnBrk="0" fontAlgn="base" hangingPunct="0">
              <a:spcBef>
                <a:spcPct val="0"/>
              </a:spcBef>
              <a:spcAft>
                <a:spcPct val="0"/>
              </a:spcAft>
              <a:defRPr sz="3600" b="1">
                <a:solidFill>
                  <a:schemeClr val="bg1"/>
                </a:solidFill>
                <a:latin typeface="Arial" panose="020B0604020202020204" pitchFamily="34" charset="0"/>
              </a:defRPr>
            </a:lvl5pPr>
            <a:lvl6pPr marL="457200" algn="r" rtl="0" fontAlgn="base">
              <a:spcBef>
                <a:spcPct val="0"/>
              </a:spcBef>
              <a:spcAft>
                <a:spcPct val="0"/>
              </a:spcAft>
              <a:defRPr sz="3600" b="1">
                <a:solidFill>
                  <a:schemeClr val="bg1"/>
                </a:solidFill>
                <a:latin typeface="Arial" panose="020B0604020202020204" pitchFamily="34" charset="0"/>
              </a:defRPr>
            </a:lvl6pPr>
            <a:lvl7pPr marL="914400" algn="r" rtl="0" fontAlgn="base">
              <a:spcBef>
                <a:spcPct val="0"/>
              </a:spcBef>
              <a:spcAft>
                <a:spcPct val="0"/>
              </a:spcAft>
              <a:defRPr sz="3600" b="1">
                <a:solidFill>
                  <a:schemeClr val="bg1"/>
                </a:solidFill>
                <a:latin typeface="Arial" panose="020B0604020202020204" pitchFamily="34" charset="0"/>
              </a:defRPr>
            </a:lvl7pPr>
            <a:lvl8pPr marL="1371600" algn="r" rtl="0" fontAlgn="base">
              <a:spcBef>
                <a:spcPct val="0"/>
              </a:spcBef>
              <a:spcAft>
                <a:spcPct val="0"/>
              </a:spcAft>
              <a:defRPr sz="3600" b="1">
                <a:solidFill>
                  <a:schemeClr val="bg1"/>
                </a:solidFill>
                <a:latin typeface="Arial" panose="020B0604020202020204" pitchFamily="34" charset="0"/>
              </a:defRPr>
            </a:lvl8pPr>
            <a:lvl9pPr marL="1828800" algn="r" rtl="0" fontAlgn="base">
              <a:spcBef>
                <a:spcPct val="0"/>
              </a:spcBef>
              <a:spcAft>
                <a:spcPct val="0"/>
              </a:spcAft>
              <a:defRPr sz="3600" b="1">
                <a:solidFill>
                  <a:schemeClr val="bg1"/>
                </a:solidFill>
                <a:latin typeface="Arial" panose="020B0604020202020204" pitchFamily="34" charset="0"/>
              </a:defRPr>
            </a:lvl9pPr>
          </a:lstStyle>
          <a:p>
            <a:pPr algn="ctr">
              <a:spcBef>
                <a:spcPct val="50000"/>
              </a:spcBef>
              <a:defRPr/>
            </a:pPr>
            <a:r>
              <a:rPr lang="zh-CN" altLang="en-US" sz="3200" kern="1200" dirty="0">
                <a:solidFill>
                  <a:schemeClr val="tx1"/>
                </a:solidFill>
                <a:cs typeface="+mn-cs"/>
              </a:rPr>
              <a:t>正中神经－感觉    指</a:t>
            </a:r>
            <a:r>
              <a:rPr lang="en-US" altLang="zh-CN" sz="3200" kern="1200" dirty="0">
                <a:solidFill>
                  <a:schemeClr val="tx1"/>
                </a:solidFill>
                <a:cs typeface="+mn-cs"/>
              </a:rPr>
              <a:t>Ⅰ</a:t>
            </a:r>
            <a:r>
              <a:rPr lang="zh-CN" altLang="en-US" sz="3200" kern="1200" dirty="0">
                <a:solidFill>
                  <a:schemeClr val="tx1"/>
                </a:solidFill>
                <a:cs typeface="+mn-cs"/>
              </a:rPr>
              <a:t>刺激</a:t>
            </a:r>
            <a:endParaRPr lang="zh-CN" altLang="en-US" sz="3200" kern="1200" dirty="0">
              <a:solidFill>
                <a:schemeClr val="tx1"/>
              </a:solidFill>
              <a:cs typeface="+mn-cs"/>
            </a:endParaRPr>
          </a:p>
        </p:txBody>
      </p:sp>
      <p:sp>
        <p:nvSpPr>
          <p:cNvPr id="82949" name="Line 6"/>
          <p:cNvSpPr>
            <a:spLocks noChangeShapeType="1"/>
          </p:cNvSpPr>
          <p:nvPr>
            <p:custDataLst>
              <p:tags r:id="rId5"/>
            </p:custDataLst>
          </p:nvPr>
        </p:nvSpPr>
        <p:spPr bwMode="auto">
          <a:xfrm flipV="1">
            <a:off x="4752340" y="2620433"/>
            <a:ext cx="2324100" cy="697653"/>
          </a:xfrm>
          <a:prstGeom prst="line">
            <a:avLst/>
          </a:prstGeom>
          <a:noFill/>
          <a:ln w="12700" cap="sq">
            <a:solidFill>
              <a:schemeClr val="tx2"/>
            </a:solidFill>
            <a:round/>
            <a:headEnd type="none" w="sm" len="sm"/>
            <a:tailEnd type="triangle" w="sm" len="sm"/>
          </a:ln>
          <a:extLst>
            <a:ext uri="{909E8E84-426E-40DD-AFC4-6F175D3DCCD1}">
              <a14:hiddenFill xmlns:a14="http://schemas.microsoft.com/office/drawing/2010/main">
                <a:noFill/>
              </a14:hiddenFill>
            </a:ext>
          </a:extLst>
        </p:spPr>
        <p:txBody>
          <a:bodyPr/>
          <a:lstStyle/>
          <a:p>
            <a:pPr>
              <a:defRPr/>
            </a:pPr>
            <a:endParaRPr lang="zh-CN" altLang="en-US" sz="1800"/>
          </a:p>
        </p:txBody>
      </p:sp>
      <p:sp>
        <p:nvSpPr>
          <p:cNvPr id="82948" name="Line 5"/>
          <p:cNvSpPr>
            <a:spLocks noChangeShapeType="1"/>
          </p:cNvSpPr>
          <p:nvPr>
            <p:custDataLst>
              <p:tags r:id="rId6"/>
            </p:custDataLst>
          </p:nvPr>
        </p:nvSpPr>
        <p:spPr bwMode="auto">
          <a:xfrm>
            <a:off x="3503507" y="2276687"/>
            <a:ext cx="5193453" cy="856827"/>
          </a:xfrm>
          <a:prstGeom prst="line">
            <a:avLst/>
          </a:prstGeom>
          <a:noFill/>
          <a:ln w="12700" cap="sq">
            <a:solidFill>
              <a:schemeClr val="tx2"/>
            </a:solidFill>
            <a:round/>
            <a:headEnd type="none" w="sm" len="sm"/>
            <a:tailEnd type="triangle" w="sm" len="sm"/>
          </a:ln>
          <a:extLst>
            <a:ext uri="{909E8E84-426E-40DD-AFC4-6F175D3DCCD1}">
              <a14:hiddenFill xmlns:a14="http://schemas.microsoft.com/office/drawing/2010/main">
                <a:noFill/>
              </a14:hiddenFill>
            </a:ext>
          </a:extLst>
        </p:spPr>
        <p:txBody>
          <a:bodyPr/>
          <a:lstStyle/>
          <a:p>
            <a:pPr>
              <a:defRPr/>
            </a:pPr>
            <a:endParaRPr lang="zh-CN" altLang="en-US" sz="1800"/>
          </a:p>
        </p:txBody>
      </p:sp>
    </p:spTree>
    <p:custDataLst>
      <p:tags r:id="rId7"/>
    </p:custDataLst>
  </p:cSld>
  <p:clrMapOvr>
    <a:masterClrMapping/>
  </p:clrMapOvr>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正中运动"/>
          <p:cNvPicPr>
            <a:picLocks noGrp="1"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a:xfrm>
            <a:off x="5615517" y="1796627"/>
            <a:ext cx="4233333" cy="2908300"/>
          </a:xfrm>
          <a:prstGeom prst="rect">
            <a:avLst/>
          </a:prstGeom>
          <a:noFill/>
          <a:ln w="9525">
            <a:noFill/>
            <a:miter lim="800000"/>
            <a:headEnd/>
            <a:tailEnd/>
          </a:ln>
        </p:spPr>
      </p:pic>
      <p:sp>
        <p:nvSpPr>
          <p:cNvPr id="3" name="Rectangle 3"/>
          <p:cNvSpPr>
            <a:spLocks noGrp="1" noChangeArrowheads="1"/>
          </p:cNvSpPr>
          <p:nvPr>
            <p:custDataLst>
              <p:tags r:id="rId3"/>
            </p:custDataLst>
          </p:nvPr>
        </p:nvSpPr>
        <p:spPr>
          <a:xfrm>
            <a:off x="914400" y="1498600"/>
            <a:ext cx="5080000" cy="5486400"/>
          </a:xfrm>
          <a:prstGeom prst="rect">
            <a:avLst/>
          </a:prstGeom>
          <a:noFill/>
          <a:ln w="9525">
            <a:noFill/>
            <a:miter lim="800000"/>
          </a:ln>
        </p:spPr>
        <p:txBody>
          <a:bodyPr vert="horz" wrap="square" lIns="121920" tIns="60960" rIns="121920" bIns="60960" numCol="1" anchor="t" anchorCtr="0" compatLnSpc="1"/>
          <a:lst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400">
                <a:solidFill>
                  <a:schemeClr val="tx1"/>
                </a:solidFill>
                <a:latin typeface="+mn-lt"/>
                <a:ea typeface="+mn-ea"/>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eaLnBrk="1" hangingPunct="1">
              <a:defRPr/>
            </a:pPr>
            <a:r>
              <a:rPr lang="zh-CN" altLang="en-US" sz="2665" b="0" dirty="0">
                <a:solidFill>
                  <a:schemeClr val="dk1"/>
                </a:solidFill>
              </a:rPr>
              <a:t>刺激点</a:t>
            </a:r>
            <a:endParaRPr lang="zh-CN" altLang="en-US" sz="2665" b="0" dirty="0">
              <a:solidFill>
                <a:schemeClr val="dk1"/>
              </a:solidFill>
            </a:endParaRPr>
          </a:p>
          <a:p>
            <a:pPr lvl="1" eaLnBrk="1" hangingPunct="1">
              <a:defRPr/>
            </a:pPr>
            <a:r>
              <a:rPr lang="zh-CN" altLang="en-US" sz="2665" dirty="0">
                <a:solidFill>
                  <a:schemeClr val="dk1"/>
                </a:solidFill>
                <a:cs typeface="+mn-cs"/>
              </a:rPr>
              <a:t>指</a:t>
            </a:r>
            <a:r>
              <a:rPr lang="en-US" altLang="zh-CN" sz="2665" dirty="0">
                <a:solidFill>
                  <a:schemeClr val="dk1"/>
                </a:solidFill>
                <a:cs typeface="+mn-cs"/>
              </a:rPr>
              <a:t>Ⅲ</a:t>
            </a:r>
            <a:r>
              <a:rPr lang="zh-CN" altLang="en-US" sz="2665" dirty="0">
                <a:solidFill>
                  <a:schemeClr val="dk1"/>
                </a:solidFill>
                <a:cs typeface="+mn-cs"/>
              </a:rPr>
              <a:t>指环</a:t>
            </a:r>
            <a:endParaRPr lang="zh-CN" altLang="en-US" sz="2665" dirty="0">
              <a:solidFill>
                <a:schemeClr val="dk1"/>
              </a:solidFill>
              <a:cs typeface="+mn-cs"/>
            </a:endParaRPr>
          </a:p>
          <a:p>
            <a:pPr eaLnBrk="1" hangingPunct="1">
              <a:defRPr/>
            </a:pPr>
            <a:r>
              <a:rPr lang="zh-CN" altLang="en-US" sz="2665" b="0" dirty="0">
                <a:solidFill>
                  <a:schemeClr val="dk1"/>
                </a:solidFill>
              </a:rPr>
              <a:t>记录点</a:t>
            </a:r>
            <a:endParaRPr lang="zh-CN" altLang="en-US" sz="2665" b="0" dirty="0">
              <a:solidFill>
                <a:schemeClr val="dk1"/>
              </a:solidFill>
            </a:endParaRPr>
          </a:p>
          <a:p>
            <a:pPr lvl="1" eaLnBrk="1" hangingPunct="1">
              <a:defRPr/>
            </a:pPr>
            <a:r>
              <a:rPr lang="zh-CN" altLang="en-US" sz="2665" dirty="0">
                <a:solidFill>
                  <a:schemeClr val="dk1"/>
                </a:solidFill>
                <a:cs typeface="+mn-cs"/>
              </a:rPr>
              <a:t>腕部正中横纹上</a:t>
            </a:r>
            <a:r>
              <a:rPr lang="en-US" altLang="zh-CN" sz="2665" dirty="0">
                <a:solidFill>
                  <a:schemeClr val="dk1"/>
                </a:solidFill>
                <a:cs typeface="+mn-cs"/>
              </a:rPr>
              <a:t>2cm</a:t>
            </a:r>
            <a:endParaRPr lang="en-US" altLang="zh-CN" sz="2665" dirty="0">
              <a:solidFill>
                <a:schemeClr val="dk1"/>
              </a:solidFill>
              <a:cs typeface="+mn-cs"/>
            </a:endParaRPr>
          </a:p>
          <a:p>
            <a:pPr eaLnBrk="1" hangingPunct="1">
              <a:defRPr/>
            </a:pPr>
            <a:r>
              <a:rPr lang="zh-CN" altLang="en-US" sz="2665" b="0" dirty="0">
                <a:solidFill>
                  <a:schemeClr val="dk1"/>
                </a:solidFill>
              </a:rPr>
              <a:t>测量距离</a:t>
            </a:r>
            <a:endParaRPr lang="zh-CN" altLang="en-US" sz="2665" b="0" dirty="0">
              <a:solidFill>
                <a:schemeClr val="dk1"/>
              </a:solidFill>
            </a:endParaRPr>
          </a:p>
          <a:p>
            <a:pPr lvl="1" eaLnBrk="1" hangingPunct="1">
              <a:defRPr/>
            </a:pPr>
            <a:r>
              <a:rPr lang="zh-CN" altLang="en-US" sz="2665" dirty="0">
                <a:solidFill>
                  <a:schemeClr val="dk1"/>
                </a:solidFill>
                <a:cs typeface="+mn-cs"/>
              </a:rPr>
              <a:t>刺激点至记录点</a:t>
            </a:r>
            <a:endParaRPr lang="zh-CN" altLang="en-US" sz="2665" dirty="0">
              <a:solidFill>
                <a:schemeClr val="dk1"/>
              </a:solidFill>
              <a:cs typeface="+mn-cs"/>
            </a:endParaRPr>
          </a:p>
        </p:txBody>
      </p:sp>
      <p:sp>
        <p:nvSpPr>
          <p:cNvPr id="4" name="Rectangle 2"/>
          <p:cNvSpPr>
            <a:spLocks noGrp="1" noChangeArrowheads="1"/>
          </p:cNvSpPr>
          <p:nvPr>
            <p:custDataLst>
              <p:tags r:id="rId4"/>
            </p:custDataLst>
          </p:nvPr>
        </p:nvSpPr>
        <p:spPr>
          <a:xfrm>
            <a:off x="-1680845" y="-388197"/>
            <a:ext cx="10363200" cy="1524000"/>
          </a:xfrm>
          <a:prstGeom prst="rect">
            <a:avLst/>
          </a:prstGeom>
          <a:noFill/>
          <a:ln w="9525">
            <a:noFill/>
            <a:miter lim="800000"/>
          </a:ln>
        </p:spPr>
        <p:txBody>
          <a:bodyPr vert="horz" wrap="square" lIns="121920" tIns="60960" rIns="121920" bIns="60960" numCol="1" anchor="ctr" anchorCtr="0" compatLnSpc="1"/>
          <a:lst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Arial" panose="020B0604020202020204" pitchFamily="34" charset="0"/>
              </a:defRPr>
            </a:lvl2pPr>
            <a:lvl3pPr algn="r" rtl="0" eaLnBrk="0" fontAlgn="base" hangingPunct="0">
              <a:spcBef>
                <a:spcPct val="0"/>
              </a:spcBef>
              <a:spcAft>
                <a:spcPct val="0"/>
              </a:spcAft>
              <a:defRPr sz="3600" b="1">
                <a:solidFill>
                  <a:schemeClr val="bg1"/>
                </a:solidFill>
                <a:latin typeface="Arial" panose="020B0604020202020204" pitchFamily="34" charset="0"/>
              </a:defRPr>
            </a:lvl3pPr>
            <a:lvl4pPr algn="r" rtl="0" eaLnBrk="0" fontAlgn="base" hangingPunct="0">
              <a:spcBef>
                <a:spcPct val="0"/>
              </a:spcBef>
              <a:spcAft>
                <a:spcPct val="0"/>
              </a:spcAft>
              <a:defRPr sz="3600" b="1">
                <a:solidFill>
                  <a:schemeClr val="bg1"/>
                </a:solidFill>
                <a:latin typeface="Arial" panose="020B0604020202020204" pitchFamily="34" charset="0"/>
              </a:defRPr>
            </a:lvl4pPr>
            <a:lvl5pPr algn="r" rtl="0" eaLnBrk="0" fontAlgn="base" hangingPunct="0">
              <a:spcBef>
                <a:spcPct val="0"/>
              </a:spcBef>
              <a:spcAft>
                <a:spcPct val="0"/>
              </a:spcAft>
              <a:defRPr sz="3600" b="1">
                <a:solidFill>
                  <a:schemeClr val="bg1"/>
                </a:solidFill>
                <a:latin typeface="Arial" panose="020B0604020202020204" pitchFamily="34" charset="0"/>
              </a:defRPr>
            </a:lvl5pPr>
            <a:lvl6pPr marL="457200" algn="r" rtl="0" fontAlgn="base">
              <a:spcBef>
                <a:spcPct val="0"/>
              </a:spcBef>
              <a:spcAft>
                <a:spcPct val="0"/>
              </a:spcAft>
              <a:defRPr sz="3600" b="1">
                <a:solidFill>
                  <a:schemeClr val="bg1"/>
                </a:solidFill>
                <a:latin typeface="Arial" panose="020B0604020202020204" pitchFamily="34" charset="0"/>
              </a:defRPr>
            </a:lvl6pPr>
            <a:lvl7pPr marL="914400" algn="r" rtl="0" fontAlgn="base">
              <a:spcBef>
                <a:spcPct val="0"/>
              </a:spcBef>
              <a:spcAft>
                <a:spcPct val="0"/>
              </a:spcAft>
              <a:defRPr sz="3600" b="1">
                <a:solidFill>
                  <a:schemeClr val="bg1"/>
                </a:solidFill>
                <a:latin typeface="Arial" panose="020B0604020202020204" pitchFamily="34" charset="0"/>
              </a:defRPr>
            </a:lvl7pPr>
            <a:lvl8pPr marL="1371600" algn="r" rtl="0" fontAlgn="base">
              <a:spcBef>
                <a:spcPct val="0"/>
              </a:spcBef>
              <a:spcAft>
                <a:spcPct val="0"/>
              </a:spcAft>
              <a:defRPr sz="3600" b="1">
                <a:solidFill>
                  <a:schemeClr val="bg1"/>
                </a:solidFill>
                <a:latin typeface="Arial" panose="020B0604020202020204" pitchFamily="34" charset="0"/>
              </a:defRPr>
            </a:lvl8pPr>
            <a:lvl9pPr marL="1828800" algn="r" rtl="0" fontAlgn="base">
              <a:spcBef>
                <a:spcPct val="0"/>
              </a:spcBef>
              <a:spcAft>
                <a:spcPct val="0"/>
              </a:spcAft>
              <a:defRPr sz="3600" b="1">
                <a:solidFill>
                  <a:schemeClr val="bg1"/>
                </a:solidFill>
                <a:latin typeface="Arial" panose="020B0604020202020204" pitchFamily="34" charset="0"/>
              </a:defRPr>
            </a:lvl9pPr>
          </a:lstStyle>
          <a:p>
            <a:pPr algn="ctr">
              <a:spcBef>
                <a:spcPct val="50000"/>
              </a:spcBef>
              <a:defRPr/>
            </a:pPr>
            <a:r>
              <a:rPr lang="zh-CN" altLang="en-US" sz="3200" kern="1200" dirty="0">
                <a:solidFill>
                  <a:schemeClr val="tx1"/>
                </a:solidFill>
                <a:cs typeface="+mn-cs"/>
              </a:rPr>
              <a:t>正中神经－感觉   指</a:t>
            </a:r>
            <a:r>
              <a:rPr lang="en-US" altLang="zh-CN" sz="3200" kern="1200" dirty="0">
                <a:solidFill>
                  <a:schemeClr val="tx1"/>
                </a:solidFill>
                <a:cs typeface="+mn-cs"/>
              </a:rPr>
              <a:t>Ⅲ</a:t>
            </a:r>
            <a:r>
              <a:rPr lang="zh-CN" altLang="en-US" sz="3200" kern="1200" dirty="0">
                <a:solidFill>
                  <a:schemeClr val="tx1"/>
                </a:solidFill>
                <a:cs typeface="+mn-cs"/>
              </a:rPr>
              <a:t>刺激</a:t>
            </a:r>
            <a:endParaRPr lang="zh-CN" altLang="en-US" sz="3200" kern="1200" dirty="0">
              <a:solidFill>
                <a:schemeClr val="tx1"/>
              </a:solidFill>
              <a:cs typeface="+mn-cs"/>
            </a:endParaRPr>
          </a:p>
        </p:txBody>
      </p:sp>
    </p:spTree>
    <p:custDataLst>
      <p:tags r:id="rId5"/>
    </p:custDataLst>
  </p:cSld>
  <p:clrMapOvr>
    <a:masterClrMapping/>
  </p:clrMapOvr>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5" name="Picture 3" descr="正中神经感觉"/>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bwMode="auto">
          <a:xfrm>
            <a:off x="3201247" y="1848273"/>
            <a:ext cx="5788660" cy="4341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2"/>
          <p:cNvSpPr>
            <a:spLocks noGrp="1"/>
          </p:cNvSpPr>
          <p:nvPr>
            <p:ph type="title" idx="4294967295"/>
            <p:custDataLst>
              <p:tags r:id="rId3"/>
            </p:custDataLst>
          </p:nvPr>
        </p:nvSpPr>
        <p:spPr>
          <a:xfrm>
            <a:off x="989965" y="-99695"/>
            <a:ext cx="10800080" cy="960120"/>
          </a:xfrm>
        </p:spPr>
        <p:txBody>
          <a:bodyPr vert="horz" lIns="121920" tIns="60960" rIns="121920" bIns="60960" rtlCol="0" anchor="ctr">
            <a:normAutofit/>
          </a:bodyPr>
          <a:lstStyle/>
          <a:p>
            <a:pPr lvl="0" algn="l">
              <a:buClrTx/>
              <a:buSzTx/>
              <a:buFontTx/>
            </a:pPr>
            <a:r>
              <a:rPr lang="zh-CN" altLang="en-US">
                <a:sym typeface="+mn-ea"/>
              </a:rPr>
              <a:t>波形</a:t>
            </a:r>
            <a:endParaRPr lang="zh-CN" altLang="en-US">
              <a:sym typeface="+mn-ea"/>
            </a:endParaRPr>
          </a:p>
        </p:txBody>
      </p:sp>
    </p:spTree>
    <p:custDataLst>
      <p:tags r:id="rId4"/>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999490" y="1035685"/>
            <a:ext cx="10540365" cy="4003675"/>
            <a:chOff x="-374581" y="-118209"/>
            <a:chExt cx="5956541" cy="6575996"/>
          </a:xfrm>
        </p:grpSpPr>
        <p:sp>
          <p:nvSpPr>
            <p:cNvPr id="7" name="AutoShape 10"/>
            <p:cNvSpPr>
              <a:spLocks noChangeArrowheads="1"/>
            </p:cNvSpPr>
            <p:nvPr>
              <p:custDataLst>
                <p:tags r:id="rId1"/>
              </p:custDataLst>
            </p:nvPr>
          </p:nvSpPr>
          <p:spPr bwMode="auto">
            <a:xfrm>
              <a:off x="-374456" y="-118209"/>
              <a:ext cx="5956416" cy="6575996"/>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9"/>
              <a:ext cx="5956422" cy="4238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r>
                <a:rPr lang="zh-CN" altLang="en-US" kern="0" dirty="0">
                  <a:solidFill>
                    <a:schemeClr val="dk1"/>
                  </a:solidFill>
                  <a:latin typeface="+mn-lt"/>
                  <a:sym typeface="Calibri" panose="020F0502020204030204" pitchFamily="34" charset="0"/>
                </a:rPr>
                <a:t>任何康复治疗都应该遵循先评定、再治疗、再评定的原则。康复评定贯穿于康复治疗的全过程。因此，在康复治疗的不同阶段，康复评定的目的也会有所不同。可以归纳为以下几点：</a:t>
              </a:r>
              <a:endParaRPr lang="en-US" altLang="zh-CN" kern="0" dirty="0">
                <a:solidFill>
                  <a:schemeClr val="dk1"/>
                </a:solidFill>
                <a:latin typeface="+mn-lt"/>
                <a:sym typeface="Calibri" panose="020F0502020204030204" pitchFamily="34" charset="0"/>
              </a:endParaRPr>
            </a:p>
            <a:p>
              <a:endParaRPr lang="en-US" altLang="zh-CN" kern="0" dirty="0">
                <a:solidFill>
                  <a:schemeClr val="dk1"/>
                </a:solidFill>
                <a:latin typeface="+mn-lt"/>
                <a:sym typeface="Calibri" panose="020F0502020204030204" pitchFamily="34" charset="0"/>
              </a:endParaRPr>
            </a:p>
            <a:p>
              <a:pPr>
                <a:buNone/>
              </a:pPr>
              <a:r>
                <a:rPr lang="zh-CN" altLang="en-US" kern="0" dirty="0">
                  <a:solidFill>
                    <a:schemeClr val="dk1"/>
                  </a:solidFill>
                  <a:latin typeface="+mn-lt"/>
                  <a:sym typeface="Calibri" panose="020F0502020204030204" pitchFamily="34" charset="0"/>
                </a:rPr>
                <a:t>（一）确定障碍的层面、种类和程度</a:t>
              </a:r>
              <a:endParaRPr lang="en-US" altLang="zh-CN" kern="0" dirty="0">
                <a:solidFill>
                  <a:schemeClr val="dk1"/>
                </a:solidFill>
                <a:latin typeface="+mn-lt"/>
                <a:sym typeface="Calibri" panose="020F0502020204030204" pitchFamily="34" charset="0"/>
              </a:endParaRPr>
            </a:p>
            <a:p>
              <a:r>
                <a:rPr lang="zh-CN" altLang="en-US" kern="0" dirty="0">
                  <a:solidFill>
                    <a:schemeClr val="dk1"/>
                  </a:solidFill>
                  <a:latin typeface="+mn-lt"/>
                  <a:sym typeface="Calibri" panose="020F0502020204030204" pitchFamily="34" charset="0"/>
                </a:rPr>
                <a:t> 通过康复评定，评定者可以全面、准确地掌握患者的障碍发生在哪个范畴、障碍的种类以及障碍发生的原因、程度等信息，以及患者本人及家属对康复疗效的期望值。为评定康复疗效建立基线。</a:t>
              </a:r>
              <a:endParaRPr lang="zh-CN" altLang="en-US" kern="0" dirty="0">
                <a:solidFill>
                  <a:schemeClr val="dk1"/>
                </a:solidFill>
                <a:latin typeface="+mn-lt"/>
                <a:sym typeface="Calibri" panose="020F0502020204030204" pitchFamily="34" charset="0"/>
              </a:endParaRPr>
            </a:p>
          </p:txBody>
        </p:sp>
      </p:grpSp>
      <p:sp>
        <p:nvSpPr>
          <p:cNvPr id="5" name="标题 4"/>
          <p:cNvSpPr>
            <a:spLocks noGrp="1"/>
          </p:cNvSpPr>
          <p:nvPr>
            <p:ph type="title" idx="4294967295"/>
            <p:custDataLst>
              <p:tags r:id="rId3"/>
            </p:custDataLst>
          </p:nvPr>
        </p:nvSpPr>
        <p:spPr>
          <a:xfrm>
            <a:off x="982980" y="0"/>
            <a:ext cx="3861435" cy="746125"/>
          </a:xfrm>
        </p:spPr>
        <p:txBody>
          <a:bodyPr vert="horz" lIns="121920" tIns="60960" rIns="121920" bIns="60960" rtlCol="0" anchor="ctr">
            <a:normAutofit/>
          </a:bodyPr>
          <a:lstStyle/>
          <a:p>
            <a:pPr lvl="0" algn="l">
              <a:buClrTx/>
              <a:buSzTx/>
              <a:buFontTx/>
            </a:pPr>
            <a:r>
              <a:rPr lang="zh-CN" altLang="en-US" sz="3200">
                <a:sym typeface="+mn-ea"/>
              </a:rPr>
              <a:t>一、康复评定目的</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感觉传导速度"/>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r="16235"/>
          <a:stretch>
            <a:fillRect/>
          </a:stretch>
        </p:blipFill>
        <p:spPr bwMode="auto">
          <a:xfrm>
            <a:off x="3886624" y="1892300"/>
            <a:ext cx="8083549" cy="3972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Text Box 3"/>
          <p:cNvSpPr txBox="1">
            <a:spLocks noChangeArrowheads="1"/>
          </p:cNvSpPr>
          <p:nvPr>
            <p:custDataLst>
              <p:tags r:id="rId3"/>
            </p:custDataLst>
          </p:nvPr>
        </p:nvSpPr>
        <p:spPr bwMode="auto">
          <a:xfrm>
            <a:off x="989965" y="3933190"/>
            <a:ext cx="3571240" cy="1881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a:spcBef>
                <a:spcPct val="50000"/>
              </a:spcBef>
            </a:pPr>
            <a:r>
              <a:rPr lang="zh-CN" altLang="en-US" sz="2665" b="1">
                <a:solidFill>
                  <a:schemeClr val="tx1"/>
                </a:solidFill>
                <a:latin typeface="+mn-lt"/>
              </a:rPr>
              <a:t>腓肠神经。</a:t>
            </a:r>
            <a:endParaRPr lang="zh-CN" altLang="en-US" sz="2665" b="1">
              <a:solidFill>
                <a:schemeClr val="tx1"/>
              </a:solidFill>
              <a:latin typeface="+mn-lt"/>
            </a:endParaRPr>
          </a:p>
          <a:p>
            <a:pPr algn="l">
              <a:spcBef>
                <a:spcPct val="50000"/>
              </a:spcBef>
            </a:pPr>
            <a:r>
              <a:rPr lang="zh-CN" altLang="en-US" sz="2665" b="1">
                <a:solidFill>
                  <a:schemeClr val="tx1"/>
                </a:solidFill>
                <a:latin typeface="+mn-lt"/>
              </a:rPr>
              <a:t>刺激：外踝。</a:t>
            </a:r>
            <a:endParaRPr lang="zh-CN" altLang="en-US" sz="2665" b="1">
              <a:solidFill>
                <a:schemeClr val="tx1"/>
              </a:solidFill>
              <a:latin typeface="+mn-lt"/>
            </a:endParaRPr>
          </a:p>
          <a:p>
            <a:pPr algn="l">
              <a:spcBef>
                <a:spcPct val="50000"/>
              </a:spcBef>
            </a:pPr>
            <a:r>
              <a:rPr lang="zh-CN" altLang="en-US" sz="2665" b="1">
                <a:solidFill>
                  <a:schemeClr val="tx1"/>
                </a:solidFill>
                <a:latin typeface="+mn-lt"/>
              </a:rPr>
              <a:t>记录：小腿腓肠点</a:t>
            </a:r>
            <a:endParaRPr lang="zh-CN" altLang="en-US" sz="2665" b="1">
              <a:solidFill>
                <a:schemeClr val="tx1"/>
              </a:solidFill>
              <a:latin typeface="+mn-lt"/>
            </a:endParaRPr>
          </a:p>
        </p:txBody>
      </p:sp>
      <p:sp>
        <p:nvSpPr>
          <p:cNvPr id="2" name="文本框 1"/>
          <p:cNvSpPr txBox="1"/>
          <p:nvPr/>
        </p:nvSpPr>
        <p:spPr>
          <a:xfrm>
            <a:off x="989965" y="45085"/>
            <a:ext cx="6096000" cy="583565"/>
          </a:xfrm>
          <a:prstGeom prst="rect">
            <a:avLst/>
          </a:prstGeom>
          <a:noFill/>
        </p:spPr>
        <p:txBody>
          <a:bodyPr wrap="square" rtlCol="0" anchor="t">
            <a:spAutoFit/>
          </a:bodyPr>
          <a:p>
            <a:r>
              <a:rPr lang="zh-CN" altLang="en-US" sz="3200" b="1">
                <a:latin typeface="+mn-lt"/>
                <a:sym typeface="+mn-ea"/>
              </a:rPr>
              <a:t>正常感觉传导速度</a:t>
            </a:r>
            <a:endParaRPr lang="zh-CN" altLang="en-US" sz="3200" b="1">
              <a:latin typeface="+mn-lt"/>
              <a:sym typeface="+mn-ea"/>
            </a:endParaRPr>
          </a:p>
        </p:txBody>
      </p:sp>
    </p:spTree>
    <p:custDataLst>
      <p:tags r:id="rId4"/>
    </p:custData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1007534" y="1402715"/>
            <a:ext cx="10828867" cy="4717627"/>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indent="504190" algn="just" eaLnBrk="1" fontAlgn="auto" hangingPunct="1">
              <a:lnSpc>
                <a:spcPct val="160000"/>
              </a:lnSpc>
              <a:spcBef>
                <a:spcPct val="0"/>
              </a:spcBef>
              <a:spcAft>
                <a:spcPts val="0"/>
              </a:spcAft>
              <a:buClrTx/>
              <a:buFontTx/>
              <a:buNone/>
              <a:defRPr/>
            </a:pP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2. </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临床意义</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indent="504190" algn="just" eaLnBrk="1" fontAlgn="auto" hangingPunct="1">
              <a:lnSpc>
                <a:spcPct val="160000"/>
              </a:lnSpc>
              <a:spcBef>
                <a:spcPct val="0"/>
              </a:spcBef>
              <a:spcAft>
                <a:spcPts val="0"/>
              </a:spcAft>
              <a:buClrTx/>
              <a:buFontTx/>
              <a:buNone/>
              <a:defRPr/>
            </a:pP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1</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）波幅明显下降而传导速度或潜伏期正常或接近正常，常见于部分神经损伤引起神经失用或轴索断伤早期。</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indent="504190" algn="just" eaLnBrk="1" fontAlgn="auto" hangingPunct="1">
              <a:lnSpc>
                <a:spcPct val="160000"/>
              </a:lnSpc>
              <a:spcBef>
                <a:spcPct val="0"/>
              </a:spcBef>
              <a:spcAft>
                <a:spcPts val="0"/>
              </a:spcAft>
              <a:buClrTx/>
              <a:buFontTx/>
              <a:buNone/>
              <a:defRPr/>
            </a:pP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2</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）传导减慢而波幅相对正常，提示有大多数神经纤维节段性脱髓鞘改变。</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indent="504190" algn="just" eaLnBrk="1" fontAlgn="auto" hangingPunct="1">
              <a:lnSpc>
                <a:spcPct val="160000"/>
              </a:lnSpc>
              <a:spcBef>
                <a:spcPct val="0"/>
              </a:spcBef>
              <a:spcAft>
                <a:spcPts val="0"/>
              </a:spcAft>
              <a:buClrTx/>
              <a:buFontTx/>
              <a:buNone/>
              <a:defRPr/>
            </a:pP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3</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）如果绝大多数神经纤维都不能通过病灶进行传导，则无神经兴奋的反应，常见于神经失用或神经完全断伤。</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indent="504190" algn="just" eaLnBrk="1" fontAlgn="auto" hangingPunct="1">
              <a:lnSpc>
                <a:spcPct val="140000"/>
              </a:lnSpc>
              <a:spcBef>
                <a:spcPct val="0"/>
              </a:spcBef>
              <a:spcAft>
                <a:spcPts val="0"/>
              </a:spcAft>
              <a:buClrTx/>
              <a:buFontTx/>
              <a:buNone/>
              <a:defRPr/>
            </a:pP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4" name="标题 2"/>
          <p:cNvSpPr>
            <a:spLocks noGrp="1"/>
          </p:cNvSpPr>
          <p:nvPr>
            <p:custDataLst>
              <p:tags r:id="rId2"/>
            </p:custDataLst>
          </p:nvPr>
        </p:nvSpPr>
        <p:spPr>
          <a:xfrm>
            <a:off x="1007745" y="6985"/>
            <a:ext cx="4039870" cy="636270"/>
          </a:xfrm>
          <a:prstGeom prst="rect">
            <a:avLst/>
          </a:prstGeom>
        </p:spPr>
        <p:txBody>
          <a:bodyPr vert="horz" lIns="121920" tIns="60960" rIns="121920" bIns="60960" rtlCol="0" anchor="ctr" anchorCtr="0">
            <a:normAutofit fontScale="90000"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一、肌电图</a:t>
            </a:r>
            <a:endParaRPr lang="zh-CN" altLang="en-US">
              <a:sym typeface="+mn-ea"/>
            </a:endParaRPr>
          </a:p>
        </p:txBody>
      </p:sp>
      <p:sp>
        <p:nvSpPr>
          <p:cNvPr id="5" name="文本框 4"/>
          <p:cNvSpPr txBox="1"/>
          <p:nvPr/>
        </p:nvSpPr>
        <p:spPr>
          <a:xfrm>
            <a:off x="983615" y="764540"/>
            <a:ext cx="4457065" cy="594360"/>
          </a:xfrm>
          <a:prstGeom prst="rect">
            <a:avLst/>
          </a:prstGeom>
          <a:noFill/>
        </p:spPr>
        <p:txBody>
          <a:bodyPr wrap="square" rtlCol="0" anchor="t">
            <a:noAutofit/>
          </a:bodyPr>
          <a:p>
            <a:pPr algn="ctr" eaLnBrk="1" latinLnBrk="1" hangingPunct="1">
              <a:spcBef>
                <a:spcPct val="0"/>
              </a:spcBef>
              <a:buClrTx/>
              <a:buFont typeface="Wingdings" panose="05000000000000000000" pitchFamily="2" charset="2"/>
              <a:buNone/>
            </a:pPr>
            <a:r>
              <a:rPr lang="zh-CN" altLang="en-US" sz="3200">
                <a:latin typeface="+mn-lt"/>
                <a:sym typeface="+mn-ea"/>
              </a:rPr>
              <a:t>（三）</a:t>
            </a:r>
            <a:r>
              <a:rPr lang="zh-CN" altLang="en-US" sz="3200">
                <a:latin typeface="+mn-lt"/>
                <a:sym typeface="+mn-ea"/>
              </a:rPr>
              <a:t>神经传导速度</a:t>
            </a:r>
            <a:endParaRPr lang="zh-CN" altLang="en-US" sz="3200">
              <a:solidFill>
                <a:schemeClr val="tx1"/>
              </a:solidFill>
              <a:latin typeface="+mn-lt"/>
            </a:endParaRPr>
          </a:p>
          <a:p>
            <a:pPr algn="ctr" eaLnBrk="1" latinLnBrk="1" hangingPunct="1">
              <a:spcBef>
                <a:spcPct val="0"/>
              </a:spcBef>
              <a:buClrTx/>
              <a:buFont typeface="Wingdings" panose="05000000000000000000" pitchFamily="2" charset="2"/>
              <a:buNone/>
            </a:pPr>
            <a:endParaRPr lang="zh-CN" altLang="en-US" sz="3200">
              <a:latin typeface="+mn-lt"/>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989754" y="2421255"/>
            <a:ext cx="10828867" cy="1844887"/>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indent="504190" algn="just" eaLnBrk="1" fontAlgn="auto" hangingPunct="1">
              <a:lnSpc>
                <a:spcPct val="210000"/>
              </a:lnSpc>
              <a:spcBef>
                <a:spcPct val="0"/>
              </a:spcBef>
              <a:spcAft>
                <a:spcPts val="0"/>
              </a:spcAft>
              <a:buClrTx/>
              <a:buFontTx/>
              <a:buNone/>
              <a:defRPr/>
            </a:pP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F</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波是刺激运动神经引起顺向传导冲动的同时引起逆向传导冲动，在神经刺激产生的动作电位</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M</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波后约</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20</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30ms</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后出现的第二个较</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M</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波小的动作电位。</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3" name="标题 2"/>
          <p:cNvSpPr>
            <a:spLocks noGrp="1"/>
          </p:cNvSpPr>
          <p:nvPr>
            <p:custDataLst>
              <p:tags r:id="rId2"/>
            </p:custDataLst>
          </p:nvPr>
        </p:nvSpPr>
        <p:spPr>
          <a:xfrm>
            <a:off x="1007745" y="6985"/>
            <a:ext cx="4039870" cy="636270"/>
          </a:xfrm>
          <a:prstGeom prst="rect">
            <a:avLst/>
          </a:prstGeom>
        </p:spPr>
        <p:txBody>
          <a:bodyPr vert="horz" lIns="121920" tIns="60960" rIns="121920" bIns="60960" rtlCol="0" anchor="ctr" anchorCtr="0">
            <a:normAutofit fontScale="90000"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一、肌电图</a:t>
            </a:r>
            <a:endParaRPr lang="zh-CN" altLang="en-US">
              <a:sym typeface="+mn-ea"/>
            </a:endParaRPr>
          </a:p>
        </p:txBody>
      </p:sp>
      <p:sp>
        <p:nvSpPr>
          <p:cNvPr id="4" name="文本框 3"/>
          <p:cNvSpPr txBox="1"/>
          <p:nvPr/>
        </p:nvSpPr>
        <p:spPr>
          <a:xfrm>
            <a:off x="989330" y="765175"/>
            <a:ext cx="2331720" cy="594360"/>
          </a:xfrm>
          <a:prstGeom prst="rect">
            <a:avLst/>
          </a:prstGeom>
          <a:noFill/>
        </p:spPr>
        <p:txBody>
          <a:bodyPr wrap="square" rtlCol="0" anchor="t">
            <a:noAutofit/>
          </a:bodyPr>
          <a:p>
            <a:pPr algn="ctr" eaLnBrk="1" latinLnBrk="1" hangingPunct="1">
              <a:spcBef>
                <a:spcPct val="0"/>
              </a:spcBef>
              <a:buClrTx/>
              <a:buFont typeface="Wingdings" panose="05000000000000000000" pitchFamily="2" charset="2"/>
              <a:buNone/>
            </a:pPr>
            <a:r>
              <a:rPr lang="zh-CN" altLang="en-US" sz="3200">
                <a:latin typeface="+mn-lt"/>
                <a:sym typeface="+mn-ea"/>
              </a:rPr>
              <a:t>（四）</a:t>
            </a:r>
            <a:r>
              <a:rPr lang="en-US" altLang="zh-CN" sz="3200">
                <a:latin typeface="+mn-lt"/>
                <a:sym typeface="+mn-ea"/>
              </a:rPr>
              <a:t>F</a:t>
            </a:r>
            <a:r>
              <a:rPr lang="zh-CN" altLang="en-US" sz="3200">
                <a:latin typeface="+mn-lt"/>
                <a:sym typeface="+mn-ea"/>
              </a:rPr>
              <a:t>波</a:t>
            </a:r>
            <a:endParaRPr lang="zh-CN" altLang="en-US" sz="3200">
              <a:latin typeface="+mn-lt"/>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983404" y="1772920"/>
            <a:ext cx="10828867" cy="2195830"/>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indent="504190" algn="just" eaLnBrk="1" fontAlgn="auto" hangingPunct="1">
              <a:lnSpc>
                <a:spcPct val="19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1.</a:t>
            </a:r>
            <a:r>
              <a:rPr lang="zh-CN" altLang="en-US" kern="0" dirty="0">
                <a:solidFill>
                  <a:schemeClr val="dk1"/>
                </a:solidFill>
                <a:latin typeface="+mn-lt"/>
                <a:sym typeface="Calibri" panose="020F0502020204030204" pitchFamily="34" charset="0"/>
              </a:rPr>
              <a:t>检查方法</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9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刺激四肢周围神经干，在其支配的远端肌肉记录。它是一种多突触脊髓反射，其波幅不随刺激强度改变而改变，但过强刺激时，</a:t>
            </a:r>
            <a:r>
              <a:rPr lang="en-US" altLang="zh-CN" kern="0" dirty="0">
                <a:solidFill>
                  <a:schemeClr val="dk1"/>
                </a:solidFill>
                <a:latin typeface="+mn-lt"/>
                <a:sym typeface="Calibri" panose="020F0502020204030204" pitchFamily="34" charset="0"/>
              </a:rPr>
              <a:t>F</a:t>
            </a:r>
            <a:r>
              <a:rPr lang="zh-CN" altLang="en-US" kern="0" dirty="0">
                <a:solidFill>
                  <a:schemeClr val="dk1"/>
                </a:solidFill>
                <a:latin typeface="+mn-lt"/>
                <a:sym typeface="Calibri" panose="020F0502020204030204" pitchFamily="34" charset="0"/>
              </a:rPr>
              <a:t>波消失。</a:t>
            </a:r>
            <a:endParaRPr lang="zh-CN" altLang="en-US"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3" name="标题 2"/>
          <p:cNvSpPr>
            <a:spLocks noGrp="1"/>
          </p:cNvSpPr>
          <p:nvPr>
            <p:custDataLst>
              <p:tags r:id="rId2"/>
            </p:custDataLst>
          </p:nvPr>
        </p:nvSpPr>
        <p:spPr>
          <a:xfrm>
            <a:off x="1007745" y="6985"/>
            <a:ext cx="4039870" cy="636270"/>
          </a:xfrm>
          <a:prstGeom prst="rect">
            <a:avLst/>
          </a:prstGeom>
        </p:spPr>
        <p:txBody>
          <a:bodyPr vert="horz" lIns="121920" tIns="60960" rIns="121920" bIns="60960" rtlCol="0" anchor="ctr" anchorCtr="0">
            <a:normAutofit fontScale="90000"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一、肌电图</a:t>
            </a:r>
            <a:endParaRPr lang="zh-CN" altLang="en-US">
              <a:sym typeface="+mn-ea"/>
            </a:endParaRPr>
          </a:p>
        </p:txBody>
      </p:sp>
      <p:sp>
        <p:nvSpPr>
          <p:cNvPr id="4" name="文本框 3"/>
          <p:cNvSpPr txBox="1"/>
          <p:nvPr/>
        </p:nvSpPr>
        <p:spPr>
          <a:xfrm>
            <a:off x="989330" y="765175"/>
            <a:ext cx="2331720" cy="594360"/>
          </a:xfrm>
          <a:prstGeom prst="rect">
            <a:avLst/>
          </a:prstGeom>
          <a:noFill/>
        </p:spPr>
        <p:txBody>
          <a:bodyPr wrap="square" rtlCol="0" anchor="t">
            <a:noAutofit/>
          </a:bodyPr>
          <a:p>
            <a:pPr algn="ctr" eaLnBrk="1" latinLnBrk="1" hangingPunct="1">
              <a:spcBef>
                <a:spcPct val="0"/>
              </a:spcBef>
              <a:buClrTx/>
              <a:buFont typeface="Wingdings" panose="05000000000000000000" pitchFamily="2" charset="2"/>
              <a:buNone/>
            </a:pPr>
            <a:r>
              <a:rPr lang="zh-CN" altLang="en-US" sz="3200">
                <a:latin typeface="+mn-lt"/>
                <a:sym typeface="+mn-ea"/>
              </a:rPr>
              <a:t>（四）</a:t>
            </a:r>
            <a:r>
              <a:rPr lang="en-US" altLang="zh-CN" sz="3200">
                <a:latin typeface="+mn-lt"/>
                <a:sym typeface="+mn-ea"/>
              </a:rPr>
              <a:t>F</a:t>
            </a:r>
            <a:r>
              <a:rPr lang="zh-CN" altLang="en-US" sz="3200">
                <a:latin typeface="+mn-lt"/>
                <a:sym typeface="+mn-ea"/>
              </a:rPr>
              <a:t>波</a:t>
            </a:r>
            <a:endParaRPr lang="zh-CN" altLang="en-US" sz="3200">
              <a:latin typeface="+mn-lt"/>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5" name="图片 2"/>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bwMode="auto">
          <a:xfrm>
            <a:off x="2566457" y="1437217"/>
            <a:ext cx="7059084" cy="5281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idx="4294967295"/>
            <p:custDataLst>
              <p:tags r:id="rId3"/>
            </p:custDataLst>
          </p:nvPr>
        </p:nvSpPr>
        <p:spPr>
          <a:xfrm>
            <a:off x="989965" y="-99060"/>
            <a:ext cx="1426845" cy="960120"/>
          </a:xfrm>
        </p:spPr>
        <p:txBody>
          <a:bodyPr vert="horz" lIns="121920" tIns="60960" rIns="121920" bIns="60960" rtlCol="0" anchor="ctr">
            <a:normAutofit/>
          </a:bodyPr>
          <a:lstStyle/>
          <a:p>
            <a:pPr lvl="0" algn="l">
              <a:buClrTx/>
              <a:buSzTx/>
              <a:buFontTx/>
            </a:pPr>
            <a:r>
              <a:rPr lang="zh-CN" altLang="en-US" sz="3200">
                <a:sym typeface="+mn-ea"/>
              </a:rPr>
              <a:t>F波</a:t>
            </a:r>
            <a:endParaRPr lang="zh-CN" altLang="en-US" sz="3200">
              <a:sym typeface="+mn-ea"/>
            </a:endParaRPr>
          </a:p>
        </p:txBody>
      </p:sp>
    </p:spTree>
    <p:custDataLst>
      <p:tags r:id="rId4"/>
    </p:custData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1055159" y="1701165"/>
            <a:ext cx="10828867" cy="2993813"/>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lnSpcReduction="10000"/>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indent="504190" algn="just" eaLnBrk="1" fontAlgn="auto" hangingPunct="1">
              <a:lnSpc>
                <a:spcPct val="16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临床意义</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6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F</a:t>
            </a:r>
            <a:r>
              <a:rPr lang="zh-CN" altLang="en-US" kern="0" dirty="0">
                <a:solidFill>
                  <a:schemeClr val="dk1"/>
                </a:solidFill>
                <a:latin typeface="+mn-lt"/>
                <a:sym typeface="Calibri" panose="020F0502020204030204" pitchFamily="34" charset="0"/>
              </a:rPr>
              <a:t>波传导速度可测定肢体近脊髓端的传导速度，而运动神经传导速度则可测定肢体远端的传导速度，两者正好起相互补充的作用。</a:t>
            </a:r>
            <a:endParaRPr lang="en-US" altLang="zh-CN" kern="0" dirty="0">
              <a:solidFill>
                <a:schemeClr val="dk1"/>
              </a:solidFill>
              <a:latin typeface="+mn-lt"/>
              <a:sym typeface="Calibri" panose="020F0502020204030204" pitchFamily="34" charset="0"/>
            </a:endParaRPr>
          </a:p>
          <a:p>
            <a:pPr indent="504190" algn="just" eaLnBrk="1" fontAlgn="auto" hangingPunct="1">
              <a:lnSpc>
                <a:spcPct val="16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在常规神经传导正常时，它有助于诊断：周围神经系统近端病变时（如神经根病），</a:t>
            </a:r>
            <a:r>
              <a:rPr lang="en-US" altLang="zh-CN" kern="0" dirty="0">
                <a:solidFill>
                  <a:schemeClr val="dk1"/>
                </a:solidFill>
                <a:latin typeface="+mn-lt"/>
                <a:sym typeface="Calibri" panose="020F0502020204030204" pitchFamily="34" charset="0"/>
              </a:rPr>
              <a:t>F</a:t>
            </a:r>
            <a:r>
              <a:rPr lang="zh-CN" altLang="en-US" kern="0" dirty="0">
                <a:solidFill>
                  <a:schemeClr val="dk1"/>
                </a:solidFill>
                <a:latin typeface="+mn-lt"/>
                <a:sym typeface="Calibri" panose="020F0502020204030204" pitchFamily="34" charset="0"/>
              </a:rPr>
              <a:t>波可异常（缺失或延迟）。</a:t>
            </a:r>
            <a:endParaRPr lang="zh-CN" altLang="en-US"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3" name="标题 2"/>
          <p:cNvSpPr>
            <a:spLocks noGrp="1"/>
          </p:cNvSpPr>
          <p:nvPr>
            <p:custDataLst>
              <p:tags r:id="rId2"/>
            </p:custDataLst>
          </p:nvPr>
        </p:nvSpPr>
        <p:spPr>
          <a:xfrm>
            <a:off x="1007745" y="6985"/>
            <a:ext cx="4039870" cy="636270"/>
          </a:xfrm>
          <a:prstGeom prst="rect">
            <a:avLst/>
          </a:prstGeom>
        </p:spPr>
        <p:txBody>
          <a:bodyPr vert="horz" lIns="121920" tIns="60960" rIns="121920" bIns="60960" rtlCol="0" anchor="ctr" anchorCtr="0">
            <a:normAutofit fontScale="90000"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一、肌电图</a:t>
            </a:r>
            <a:endParaRPr lang="zh-CN" altLang="en-US">
              <a:sym typeface="+mn-ea"/>
            </a:endParaRPr>
          </a:p>
        </p:txBody>
      </p:sp>
      <p:sp>
        <p:nvSpPr>
          <p:cNvPr id="4" name="文本框 3"/>
          <p:cNvSpPr txBox="1"/>
          <p:nvPr/>
        </p:nvSpPr>
        <p:spPr>
          <a:xfrm>
            <a:off x="989330" y="765175"/>
            <a:ext cx="2331720" cy="594360"/>
          </a:xfrm>
          <a:prstGeom prst="rect">
            <a:avLst/>
          </a:prstGeom>
          <a:noFill/>
        </p:spPr>
        <p:txBody>
          <a:bodyPr wrap="square" rtlCol="0" anchor="t">
            <a:noAutofit/>
          </a:bodyPr>
          <a:p>
            <a:pPr algn="ctr" eaLnBrk="1" latinLnBrk="1" hangingPunct="1">
              <a:spcBef>
                <a:spcPct val="0"/>
              </a:spcBef>
              <a:buClrTx/>
              <a:buFont typeface="Wingdings" panose="05000000000000000000" pitchFamily="2" charset="2"/>
              <a:buNone/>
            </a:pPr>
            <a:r>
              <a:rPr lang="zh-CN" altLang="en-US" sz="3200">
                <a:latin typeface="+mn-lt"/>
                <a:sym typeface="+mn-ea"/>
              </a:rPr>
              <a:t>（四）</a:t>
            </a:r>
            <a:r>
              <a:rPr lang="en-US" altLang="zh-CN" sz="3200">
                <a:latin typeface="+mn-lt"/>
                <a:sym typeface="+mn-ea"/>
              </a:rPr>
              <a:t>F</a:t>
            </a:r>
            <a:r>
              <a:rPr lang="zh-CN" altLang="en-US" sz="3200">
                <a:latin typeface="+mn-lt"/>
                <a:sym typeface="+mn-ea"/>
              </a:rPr>
              <a:t>波</a:t>
            </a:r>
            <a:endParaRPr lang="zh-CN" altLang="en-US" sz="3200">
              <a:latin typeface="+mn-lt"/>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836295" y="1932940"/>
            <a:ext cx="10828655" cy="2421255"/>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indent="504190" algn="just" eaLnBrk="1" fontAlgn="auto" hangingPunct="1">
              <a:lnSpc>
                <a:spcPct val="19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用电生理方法刺激胫神经，引起脊髓单突触反射，从而导致它所支配的腓肠肌收缩．这即是</a:t>
            </a:r>
            <a:r>
              <a:rPr lang="en-US" altLang="zh-CN" kern="0" dirty="0">
                <a:solidFill>
                  <a:schemeClr val="dk1"/>
                </a:solidFill>
                <a:latin typeface="+mn-lt"/>
                <a:sym typeface="Calibri" panose="020F0502020204030204" pitchFamily="34" charset="0"/>
              </a:rPr>
              <a:t>H</a:t>
            </a:r>
            <a:r>
              <a:rPr lang="zh-CN" altLang="en-US" kern="0" dirty="0">
                <a:solidFill>
                  <a:schemeClr val="dk1"/>
                </a:solidFill>
                <a:latin typeface="+mn-lt"/>
                <a:sym typeface="Calibri" panose="020F0502020204030204" pitchFamily="34" charset="0"/>
              </a:rPr>
              <a:t>反射。由</a:t>
            </a:r>
            <a:r>
              <a:rPr lang="en-US" altLang="zh-CN" kern="0" dirty="0">
                <a:solidFill>
                  <a:schemeClr val="dk1"/>
                </a:solidFill>
                <a:latin typeface="+mn-lt"/>
                <a:sym typeface="Calibri" panose="020F0502020204030204" pitchFamily="34" charset="0"/>
              </a:rPr>
              <a:t>Hoffmann</a:t>
            </a:r>
            <a:r>
              <a:rPr lang="zh-CN" altLang="en-US" kern="0" dirty="0">
                <a:solidFill>
                  <a:schemeClr val="dk1"/>
                </a:solidFill>
                <a:latin typeface="+mn-lt"/>
                <a:sym typeface="Calibri" panose="020F0502020204030204" pitchFamily="34" charset="0"/>
              </a:rPr>
              <a:t>而得名，这种方法间接地测定运动系统控制的肌梭灵敏度。</a:t>
            </a:r>
            <a:endParaRPr lang="zh-CN" altLang="en-US"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3" name="标题 2"/>
          <p:cNvSpPr>
            <a:spLocks noGrp="1"/>
          </p:cNvSpPr>
          <p:nvPr>
            <p:custDataLst>
              <p:tags r:id="rId2"/>
            </p:custDataLst>
          </p:nvPr>
        </p:nvSpPr>
        <p:spPr>
          <a:xfrm>
            <a:off x="1007745" y="6985"/>
            <a:ext cx="4039870" cy="636270"/>
          </a:xfrm>
          <a:prstGeom prst="rect">
            <a:avLst/>
          </a:prstGeom>
        </p:spPr>
        <p:txBody>
          <a:bodyPr vert="horz" lIns="121920" tIns="60960" rIns="121920" bIns="60960" rtlCol="0" anchor="ctr" anchorCtr="0">
            <a:normAutofit fontScale="90000"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一、肌电图</a:t>
            </a:r>
            <a:endParaRPr lang="zh-CN" altLang="en-US">
              <a:sym typeface="+mn-ea"/>
            </a:endParaRPr>
          </a:p>
        </p:txBody>
      </p:sp>
      <p:sp>
        <p:nvSpPr>
          <p:cNvPr id="4" name="文本框 3"/>
          <p:cNvSpPr txBox="1"/>
          <p:nvPr/>
        </p:nvSpPr>
        <p:spPr>
          <a:xfrm>
            <a:off x="986790" y="765175"/>
            <a:ext cx="3060065" cy="594360"/>
          </a:xfrm>
          <a:prstGeom prst="rect">
            <a:avLst/>
          </a:prstGeom>
          <a:noFill/>
        </p:spPr>
        <p:txBody>
          <a:bodyPr wrap="square" rtlCol="0" anchor="t">
            <a:noAutofit/>
          </a:bodyPr>
          <a:p>
            <a:pPr algn="ctr" eaLnBrk="1" latinLnBrk="1" hangingPunct="1">
              <a:spcBef>
                <a:spcPct val="0"/>
              </a:spcBef>
              <a:buClrTx/>
              <a:buFont typeface="Wingdings" panose="05000000000000000000" pitchFamily="2" charset="2"/>
              <a:buNone/>
            </a:pPr>
            <a:r>
              <a:rPr lang="zh-CN" altLang="en-US" sz="3200">
                <a:latin typeface="+mn-lt"/>
                <a:sym typeface="+mn-ea"/>
              </a:rPr>
              <a:t>（五）</a:t>
            </a:r>
            <a:r>
              <a:rPr lang="en-US" altLang="zh-CN" sz="3200">
                <a:latin typeface="+mn-lt"/>
                <a:sym typeface="+mn-ea"/>
              </a:rPr>
              <a:t>H</a:t>
            </a:r>
            <a:r>
              <a:rPr lang="zh-CN" altLang="en-US" sz="3200">
                <a:latin typeface="+mn-lt"/>
                <a:sym typeface="+mn-ea"/>
              </a:rPr>
              <a:t>反射</a:t>
            </a:r>
            <a:endParaRPr lang="zh-CN" altLang="en-US" sz="3200">
              <a:latin typeface="+mn-lt"/>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979594" y="1645920"/>
            <a:ext cx="10828867" cy="3634740"/>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indent="504190" algn="just" eaLnBrk="1" fontAlgn="auto" hangingPunct="1">
              <a:lnSpc>
                <a:spcPct val="16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1.	</a:t>
            </a:r>
            <a:r>
              <a:rPr lang="zh-CN" altLang="en-US" kern="0" dirty="0">
                <a:solidFill>
                  <a:schemeClr val="dk1"/>
                </a:solidFill>
                <a:latin typeface="+mn-lt"/>
                <a:sym typeface="Calibri" panose="020F0502020204030204" pitchFamily="34" charset="0"/>
              </a:rPr>
              <a:t>检查方法</a:t>
            </a:r>
            <a:endParaRPr lang="zh-CN" altLang="en-US" kern="0" dirty="0">
              <a:solidFill>
                <a:schemeClr val="dk1"/>
              </a:solidFill>
              <a:latin typeface="+mn-lt"/>
              <a:sym typeface="Calibri" panose="020F0502020204030204" pitchFamily="34" charset="0"/>
            </a:endParaRPr>
          </a:p>
          <a:p>
            <a:pPr indent="504190" algn="just" eaLnBrk="1" fontAlgn="auto" hangingPunct="1">
              <a:lnSpc>
                <a:spcPct val="16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电刺激胫神经，在腓肠肌内侧头肌腹记录到第一个诱发电位为</a:t>
            </a:r>
            <a:r>
              <a:rPr lang="en-US" altLang="zh-CN" kern="0" dirty="0">
                <a:solidFill>
                  <a:schemeClr val="dk1"/>
                </a:solidFill>
                <a:latin typeface="+mn-lt"/>
                <a:sym typeface="Calibri" panose="020F0502020204030204" pitchFamily="34" charset="0"/>
              </a:rPr>
              <a:t>M</a:t>
            </a:r>
            <a:r>
              <a:rPr lang="zh-CN" altLang="en-US" kern="0" dirty="0">
                <a:solidFill>
                  <a:schemeClr val="dk1"/>
                </a:solidFill>
                <a:latin typeface="+mn-lt"/>
                <a:sym typeface="Calibri" panose="020F0502020204030204" pitchFamily="34" charset="0"/>
              </a:rPr>
              <a:t>波，第二个为</a:t>
            </a:r>
            <a:r>
              <a:rPr lang="en-US" altLang="zh-CN" kern="0" dirty="0">
                <a:solidFill>
                  <a:schemeClr val="dk1"/>
                </a:solidFill>
                <a:latin typeface="+mn-lt"/>
                <a:sym typeface="Calibri" panose="020F0502020204030204" pitchFamily="34" charset="0"/>
              </a:rPr>
              <a:t>H</a:t>
            </a:r>
            <a:r>
              <a:rPr lang="zh-CN" altLang="en-US" kern="0" dirty="0">
                <a:solidFill>
                  <a:schemeClr val="dk1"/>
                </a:solidFill>
                <a:latin typeface="+mn-lt"/>
                <a:sym typeface="Calibri" panose="020F0502020204030204" pitchFamily="34" charset="0"/>
              </a:rPr>
              <a:t>波。给予刺激时，强度要逐渐增加，开始</a:t>
            </a:r>
            <a:r>
              <a:rPr lang="en-US" altLang="zh-CN" kern="0" dirty="0">
                <a:solidFill>
                  <a:schemeClr val="dk1"/>
                </a:solidFill>
                <a:latin typeface="+mn-lt"/>
                <a:sym typeface="Calibri" panose="020F0502020204030204" pitchFamily="34" charset="0"/>
              </a:rPr>
              <a:t>H</a:t>
            </a:r>
            <a:r>
              <a:rPr lang="zh-CN" altLang="en-US" kern="0" dirty="0">
                <a:solidFill>
                  <a:schemeClr val="dk1"/>
                </a:solidFill>
                <a:latin typeface="+mn-lt"/>
                <a:sym typeface="Calibri" panose="020F0502020204030204" pitchFamily="34" charset="0"/>
              </a:rPr>
              <a:t>反射波幅是增加的，但在</a:t>
            </a:r>
            <a:r>
              <a:rPr lang="en-US" altLang="zh-CN" kern="0" dirty="0">
                <a:solidFill>
                  <a:schemeClr val="dk1"/>
                </a:solidFill>
                <a:latin typeface="+mn-lt"/>
                <a:sym typeface="Calibri" panose="020F0502020204030204" pitchFamily="34" charset="0"/>
              </a:rPr>
              <a:t>M</a:t>
            </a:r>
            <a:r>
              <a:rPr lang="zh-CN" altLang="en-US" kern="0" dirty="0">
                <a:solidFill>
                  <a:schemeClr val="dk1"/>
                </a:solidFill>
                <a:latin typeface="+mn-lt"/>
                <a:sym typeface="Calibri" panose="020F0502020204030204" pitchFamily="34" charset="0"/>
              </a:rPr>
              <a:t>波出现和继续加大过程中</a:t>
            </a:r>
            <a:r>
              <a:rPr lang="en-US" altLang="zh-CN" kern="0" dirty="0">
                <a:solidFill>
                  <a:schemeClr val="dk1"/>
                </a:solidFill>
                <a:latin typeface="+mn-lt"/>
                <a:sym typeface="Calibri" panose="020F0502020204030204" pitchFamily="34" charset="0"/>
              </a:rPr>
              <a:t>H</a:t>
            </a:r>
            <a:r>
              <a:rPr lang="zh-CN" altLang="en-US" kern="0" dirty="0">
                <a:solidFill>
                  <a:schemeClr val="dk1"/>
                </a:solidFill>
                <a:latin typeface="+mn-lt"/>
                <a:sym typeface="Calibri" panose="020F0502020204030204" pitchFamily="34" charset="0"/>
              </a:rPr>
              <a:t>反射逐渐减少。当强度超过</a:t>
            </a:r>
            <a:r>
              <a:rPr lang="en-US" altLang="zh-CN" kern="0" dirty="0">
                <a:solidFill>
                  <a:schemeClr val="dk1"/>
                </a:solidFill>
                <a:latin typeface="+mn-lt"/>
                <a:sym typeface="Calibri" panose="020F0502020204030204" pitchFamily="34" charset="0"/>
              </a:rPr>
              <a:t>M</a:t>
            </a:r>
            <a:r>
              <a:rPr lang="zh-CN" altLang="en-US" kern="0" dirty="0">
                <a:solidFill>
                  <a:schemeClr val="dk1"/>
                </a:solidFill>
                <a:latin typeface="+mn-lt"/>
                <a:sym typeface="Calibri" panose="020F0502020204030204" pitchFamily="34" charset="0"/>
              </a:rPr>
              <a:t>波的最大波幅而继续加大时</a:t>
            </a:r>
            <a:r>
              <a:rPr lang="en-US" altLang="zh-CN" kern="0" dirty="0">
                <a:solidFill>
                  <a:schemeClr val="dk1"/>
                </a:solidFill>
                <a:latin typeface="+mn-lt"/>
                <a:sym typeface="Calibri" panose="020F0502020204030204" pitchFamily="34" charset="0"/>
              </a:rPr>
              <a:t>H</a:t>
            </a:r>
            <a:r>
              <a:rPr lang="zh-CN" altLang="en-US" kern="0" dirty="0">
                <a:solidFill>
                  <a:schemeClr val="dk1"/>
                </a:solidFill>
                <a:latin typeface="+mn-lt"/>
                <a:sym typeface="Calibri" panose="020F0502020204030204" pitchFamily="34" charset="0"/>
              </a:rPr>
              <a:t>波消失，</a:t>
            </a:r>
            <a:r>
              <a:rPr lang="en-US" altLang="zh-CN" kern="0" dirty="0">
                <a:solidFill>
                  <a:schemeClr val="dk1"/>
                </a:solidFill>
                <a:latin typeface="+mn-lt"/>
                <a:sym typeface="Calibri" panose="020F0502020204030204" pitchFamily="34" charset="0"/>
              </a:rPr>
              <a:t>F</a:t>
            </a:r>
            <a:r>
              <a:rPr lang="zh-CN" altLang="en-US" kern="0" dirty="0">
                <a:solidFill>
                  <a:schemeClr val="dk1"/>
                </a:solidFill>
                <a:latin typeface="+mn-lt"/>
                <a:sym typeface="Calibri" panose="020F0502020204030204" pitchFamily="34" charset="0"/>
              </a:rPr>
              <a:t>波取而代之，</a:t>
            </a:r>
            <a:r>
              <a:rPr lang="en-US" altLang="zh-CN" kern="0" dirty="0">
                <a:solidFill>
                  <a:schemeClr val="dk1"/>
                </a:solidFill>
                <a:latin typeface="+mn-lt"/>
                <a:sym typeface="Calibri" panose="020F0502020204030204" pitchFamily="34" charset="0"/>
              </a:rPr>
              <a:t>H</a:t>
            </a:r>
            <a:r>
              <a:rPr lang="zh-CN" altLang="en-US" kern="0" dirty="0">
                <a:solidFill>
                  <a:schemeClr val="dk1"/>
                </a:solidFill>
                <a:latin typeface="+mn-lt"/>
                <a:sym typeface="Calibri" panose="020F0502020204030204" pitchFamily="34" charset="0"/>
              </a:rPr>
              <a:t>反射的最佳刺激强度是既最大限度兴奋了</a:t>
            </a:r>
            <a:r>
              <a:rPr lang="en-US" altLang="zh-CN" kern="0" dirty="0">
                <a:solidFill>
                  <a:schemeClr val="dk1"/>
                </a:solidFill>
                <a:latin typeface="+mn-lt"/>
                <a:sym typeface="Calibri" panose="020F0502020204030204" pitchFamily="34" charset="0"/>
              </a:rPr>
              <a:t>IA</a:t>
            </a:r>
            <a:r>
              <a:rPr lang="zh-CN" altLang="en-US" kern="0" dirty="0">
                <a:solidFill>
                  <a:schemeClr val="dk1"/>
                </a:solidFill>
                <a:latin typeface="+mn-lt"/>
                <a:sym typeface="Calibri" panose="020F0502020204030204" pitchFamily="34" charset="0"/>
              </a:rPr>
              <a:t>输人纤维，又不同时兴奋运动纤维。</a:t>
            </a:r>
            <a:endParaRPr lang="zh-CN" altLang="en-US"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3" name="标题 2"/>
          <p:cNvSpPr>
            <a:spLocks noGrp="1"/>
          </p:cNvSpPr>
          <p:nvPr>
            <p:custDataLst>
              <p:tags r:id="rId2"/>
            </p:custDataLst>
          </p:nvPr>
        </p:nvSpPr>
        <p:spPr>
          <a:xfrm>
            <a:off x="1007745" y="6985"/>
            <a:ext cx="4039870" cy="636270"/>
          </a:xfrm>
          <a:prstGeom prst="rect">
            <a:avLst/>
          </a:prstGeom>
        </p:spPr>
        <p:txBody>
          <a:bodyPr vert="horz" lIns="121920" tIns="60960" rIns="121920" bIns="60960" rtlCol="0" anchor="ctr" anchorCtr="0">
            <a:normAutofit fontScale="90000"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一、肌电图</a:t>
            </a:r>
            <a:endParaRPr lang="zh-CN" altLang="en-US">
              <a:sym typeface="+mn-ea"/>
            </a:endParaRPr>
          </a:p>
        </p:txBody>
      </p:sp>
      <p:sp>
        <p:nvSpPr>
          <p:cNvPr id="4" name="文本框 3"/>
          <p:cNvSpPr txBox="1"/>
          <p:nvPr/>
        </p:nvSpPr>
        <p:spPr>
          <a:xfrm>
            <a:off x="986790" y="765175"/>
            <a:ext cx="3060065" cy="594360"/>
          </a:xfrm>
          <a:prstGeom prst="rect">
            <a:avLst/>
          </a:prstGeom>
          <a:noFill/>
        </p:spPr>
        <p:txBody>
          <a:bodyPr wrap="square" rtlCol="0" anchor="t">
            <a:noAutofit/>
          </a:bodyPr>
          <a:p>
            <a:pPr algn="ctr" eaLnBrk="1" latinLnBrk="1" hangingPunct="1">
              <a:spcBef>
                <a:spcPct val="0"/>
              </a:spcBef>
              <a:buClrTx/>
              <a:buFont typeface="Wingdings" panose="05000000000000000000" pitchFamily="2" charset="2"/>
              <a:buNone/>
            </a:pPr>
            <a:r>
              <a:rPr lang="zh-CN" altLang="en-US" sz="3200">
                <a:latin typeface="+mn-lt"/>
                <a:sym typeface="+mn-ea"/>
              </a:rPr>
              <a:t>（五）</a:t>
            </a:r>
            <a:r>
              <a:rPr lang="en-US" altLang="zh-CN" sz="3200">
                <a:latin typeface="+mn-lt"/>
                <a:sym typeface="+mn-ea"/>
              </a:rPr>
              <a:t>H</a:t>
            </a:r>
            <a:r>
              <a:rPr lang="zh-CN" altLang="en-US" sz="3200">
                <a:latin typeface="+mn-lt"/>
                <a:sym typeface="+mn-ea"/>
              </a:rPr>
              <a:t>反射</a:t>
            </a:r>
            <a:endParaRPr lang="zh-CN" altLang="en-US" sz="3200">
              <a:latin typeface="+mn-lt"/>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1" name="图片 3"/>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bwMode="auto">
          <a:xfrm>
            <a:off x="2639272" y="1220893"/>
            <a:ext cx="6932084" cy="5342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idx="4294967295"/>
            <p:custDataLst>
              <p:tags r:id="rId3"/>
            </p:custDataLst>
          </p:nvPr>
        </p:nvSpPr>
        <p:spPr>
          <a:xfrm>
            <a:off x="983615" y="-99695"/>
            <a:ext cx="10800080" cy="960120"/>
          </a:xfrm>
        </p:spPr>
        <p:txBody>
          <a:bodyPr vert="horz" lIns="121920" tIns="60960" rIns="121920" bIns="60960" rtlCol="0" anchor="ctr">
            <a:normAutofit/>
          </a:bodyPr>
          <a:lstStyle/>
          <a:p>
            <a:pPr lvl="0" algn="l">
              <a:buClrTx/>
              <a:buSzTx/>
              <a:buFontTx/>
            </a:pPr>
            <a:r>
              <a:rPr lang="zh-CN" altLang="en-US">
                <a:sym typeface="+mn-ea"/>
              </a:rPr>
              <a:t>H反射</a:t>
            </a:r>
            <a:endParaRPr lang="zh-CN" altLang="en-US">
              <a:sym typeface="+mn-ea"/>
            </a:endParaRPr>
          </a:p>
        </p:txBody>
      </p:sp>
    </p:spTree>
    <p:custDataLst>
      <p:tags r:id="rId4"/>
    </p:custData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1007534" y="1512570"/>
            <a:ext cx="10828867" cy="4143587"/>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indent="504190" algn="just" eaLnBrk="1" fontAlgn="auto" hangingPunct="1">
              <a:lnSpc>
                <a:spcPct val="170000"/>
              </a:lnSpc>
              <a:spcBef>
                <a:spcPct val="0"/>
              </a:spcBef>
              <a:spcAft>
                <a:spcPts val="0"/>
              </a:spcAft>
              <a:buClrTx/>
              <a:buFontTx/>
              <a:buNone/>
              <a:defRPr/>
            </a:pP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2.	</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临床意义</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indent="504190" algn="just" eaLnBrk="1" fontAlgn="auto" hangingPunct="1">
              <a:lnSpc>
                <a:spcPct val="170000"/>
              </a:lnSpc>
              <a:spcBef>
                <a:spcPct val="0"/>
              </a:spcBef>
              <a:spcAft>
                <a:spcPts val="0"/>
              </a:spcAft>
              <a:buClrTx/>
              <a:buFontTx/>
              <a:buNone/>
              <a:defRPr/>
            </a:pP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H</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反射潜伏期反应整个输入和输出通路的神经传导信息。</a:t>
            </a:r>
            <a:endPar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indent="504190" algn="just" eaLnBrk="1" fontAlgn="auto" hangingPunct="1">
              <a:lnSpc>
                <a:spcPct val="170000"/>
              </a:lnSpc>
              <a:spcBef>
                <a:spcPct val="0"/>
              </a:spcBef>
              <a:spcAft>
                <a:spcPts val="0"/>
              </a:spcAft>
              <a:buClrTx/>
              <a:buFontTx/>
              <a:buNone/>
              <a:defRPr/>
            </a:pP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H</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反射正常潜伏期在</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30</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35ms</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左右，两侧差为</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1.4ms</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，波幅</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2.4mv</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左右。</a:t>
            </a:r>
            <a:endPar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indent="504190" algn="just" eaLnBrk="1" fontAlgn="auto" hangingPunct="1">
              <a:lnSpc>
                <a:spcPct val="170000"/>
              </a:lnSpc>
              <a:spcBef>
                <a:spcPct val="0"/>
              </a:spcBef>
              <a:spcAft>
                <a:spcPts val="0"/>
              </a:spcAft>
              <a:buClrTx/>
              <a:buFontTx/>
              <a:buNone/>
              <a:defRPr/>
            </a:pP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上运动神经元病变时，</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H</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反射亢进，潜伏期缩短。</a:t>
            </a:r>
            <a:endPar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indent="504190" algn="just" eaLnBrk="1" fontAlgn="auto" hangingPunct="1">
              <a:lnSpc>
                <a:spcPct val="170000"/>
              </a:lnSpc>
              <a:spcBef>
                <a:spcPct val="0"/>
              </a:spcBef>
              <a:spcAft>
                <a:spcPts val="0"/>
              </a:spcAft>
              <a:buClrTx/>
              <a:buFontTx/>
              <a:buNone/>
              <a:defRPr/>
            </a:pP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在老年病人或多发性神经病患者，双侧</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H</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反射常缺失。</a:t>
            </a:r>
            <a:endPar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indent="504190" algn="just" eaLnBrk="1" fontAlgn="auto" hangingPunct="1">
              <a:lnSpc>
                <a:spcPct val="170000"/>
              </a:lnSpc>
              <a:spcBef>
                <a:spcPct val="0"/>
              </a:spcBef>
              <a:spcAft>
                <a:spcPts val="0"/>
              </a:spcAft>
              <a:buClrTx/>
              <a:buFontTx/>
              <a:buNone/>
              <a:defRPr/>
            </a:pP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而</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S1</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神经根病时，则可有单侧缺失。</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3" name="标题 2"/>
          <p:cNvSpPr>
            <a:spLocks noGrp="1"/>
          </p:cNvSpPr>
          <p:nvPr>
            <p:custDataLst>
              <p:tags r:id="rId2"/>
            </p:custDataLst>
          </p:nvPr>
        </p:nvSpPr>
        <p:spPr>
          <a:xfrm>
            <a:off x="1007745" y="6985"/>
            <a:ext cx="4039870" cy="636270"/>
          </a:xfrm>
          <a:prstGeom prst="rect">
            <a:avLst/>
          </a:prstGeom>
        </p:spPr>
        <p:txBody>
          <a:bodyPr vert="horz" lIns="121920" tIns="60960" rIns="121920" bIns="60960" rtlCol="0" anchor="ctr" anchorCtr="0">
            <a:normAutofit fontScale="90000"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一、肌电图</a:t>
            </a:r>
            <a:endParaRPr lang="zh-CN" altLang="en-US">
              <a:sym typeface="+mn-ea"/>
            </a:endParaRPr>
          </a:p>
        </p:txBody>
      </p:sp>
      <p:sp>
        <p:nvSpPr>
          <p:cNvPr id="4" name="文本框 3"/>
          <p:cNvSpPr txBox="1"/>
          <p:nvPr/>
        </p:nvSpPr>
        <p:spPr>
          <a:xfrm>
            <a:off x="986790" y="765175"/>
            <a:ext cx="3060065" cy="594360"/>
          </a:xfrm>
          <a:prstGeom prst="rect">
            <a:avLst/>
          </a:prstGeom>
          <a:noFill/>
        </p:spPr>
        <p:txBody>
          <a:bodyPr wrap="square" rtlCol="0" anchor="t">
            <a:noAutofit/>
          </a:bodyPr>
          <a:p>
            <a:pPr algn="ctr" eaLnBrk="1" latinLnBrk="1" hangingPunct="1">
              <a:spcBef>
                <a:spcPct val="0"/>
              </a:spcBef>
              <a:buClrTx/>
              <a:buFont typeface="Wingdings" panose="05000000000000000000" pitchFamily="2" charset="2"/>
              <a:buNone/>
            </a:pPr>
            <a:r>
              <a:rPr lang="zh-CN" altLang="en-US" sz="3200">
                <a:latin typeface="+mn-lt"/>
                <a:sym typeface="+mn-ea"/>
              </a:rPr>
              <a:t>（五）</a:t>
            </a:r>
            <a:r>
              <a:rPr lang="en-US" altLang="zh-CN" sz="3200">
                <a:latin typeface="+mn-lt"/>
                <a:sym typeface="+mn-ea"/>
              </a:rPr>
              <a:t>H</a:t>
            </a:r>
            <a:r>
              <a:rPr lang="zh-CN" altLang="en-US" sz="3200">
                <a:latin typeface="+mn-lt"/>
                <a:sym typeface="+mn-ea"/>
              </a:rPr>
              <a:t>反射</a:t>
            </a:r>
            <a:endParaRPr lang="zh-CN" altLang="en-US" sz="3200">
              <a:latin typeface="+mn-lt"/>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996950" y="1061720"/>
            <a:ext cx="10608310" cy="4742815"/>
            <a:chOff x="-574536" y="-118209"/>
            <a:chExt cx="6156377" cy="5296872"/>
          </a:xfrm>
        </p:grpSpPr>
        <p:sp>
          <p:nvSpPr>
            <p:cNvPr id="7" name="AutoShape 10"/>
            <p:cNvSpPr>
              <a:spLocks noChangeArrowheads="1"/>
            </p:cNvSpPr>
            <p:nvPr>
              <p:custDataLst>
                <p:tags r:id="rId1"/>
              </p:custDataLst>
            </p:nvPr>
          </p:nvSpPr>
          <p:spPr bwMode="auto">
            <a:xfrm>
              <a:off x="-574536" y="-118209"/>
              <a:ext cx="6156377" cy="5296872"/>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9"/>
              <a:ext cx="5956422" cy="4810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buNone/>
              </a:pPr>
              <a:r>
                <a:rPr lang="zh-CN" altLang="en-US" sz="2665" kern="0" dirty="0">
                  <a:solidFill>
                    <a:schemeClr val="dk1"/>
                  </a:solidFill>
                  <a:latin typeface="+mn-lt"/>
                  <a:sym typeface="Calibri" panose="020F0502020204030204" pitchFamily="34" charset="0"/>
                </a:rPr>
                <a:t>（二）寻找障碍发生的原因</a:t>
              </a:r>
              <a:endParaRPr lang="zh-CN" altLang="en-US" sz="2665" kern="0" dirty="0">
                <a:solidFill>
                  <a:schemeClr val="dk1"/>
                </a:solidFill>
                <a:latin typeface="+mn-lt"/>
                <a:sym typeface="Calibri" panose="020F0502020204030204" pitchFamily="34" charset="0"/>
              </a:endParaRPr>
            </a:p>
            <a:p>
              <a:r>
                <a:rPr lang="en-US" altLang="en-US" sz="2665" kern="0" dirty="0">
                  <a:solidFill>
                    <a:schemeClr val="dk1"/>
                  </a:solidFill>
                  <a:latin typeface="+mn-lt"/>
                  <a:sym typeface="Calibri" panose="020F0502020204030204" pitchFamily="34" charset="0"/>
                </a:rPr>
                <a:t>   </a:t>
              </a:r>
              <a:r>
                <a:rPr lang="zh-CN" altLang="en-US" sz="2665" kern="0" dirty="0">
                  <a:solidFill>
                    <a:schemeClr val="dk1"/>
                  </a:solidFill>
                  <a:latin typeface="+mn-lt"/>
                  <a:sym typeface="Calibri" panose="020F0502020204030204" pitchFamily="34" charset="0"/>
                </a:rPr>
                <a:t>结构、功能障碍与活动受限的联系是极其密切的，因此准确判断和分析阻碍患者功能恢复、回归家庭生活与社会生活的内在和外在因素，才能制订出针对性强的康复治疗计划和合理的康复目标。</a:t>
              </a:r>
              <a:endParaRPr lang="en-US" altLang="zh-CN" sz="2665" kern="0" dirty="0">
                <a:solidFill>
                  <a:schemeClr val="dk1"/>
                </a:solidFill>
                <a:latin typeface="+mn-lt"/>
                <a:sym typeface="Calibri" panose="020F0502020204030204" pitchFamily="34" charset="0"/>
              </a:endParaRPr>
            </a:p>
            <a:p>
              <a:endParaRPr lang="en-US" altLang="zh-CN" sz="2665" kern="0" dirty="0">
                <a:solidFill>
                  <a:schemeClr val="dk1"/>
                </a:solidFill>
                <a:latin typeface="+mn-lt"/>
                <a:sym typeface="Calibri" panose="020F0502020204030204" pitchFamily="34" charset="0"/>
              </a:endParaRPr>
            </a:p>
            <a:p>
              <a:pPr>
                <a:buNone/>
              </a:pPr>
              <a:r>
                <a:rPr lang="zh-CN" altLang="en-US" sz="2665" kern="0" dirty="0">
                  <a:solidFill>
                    <a:schemeClr val="dk1"/>
                  </a:solidFill>
                  <a:latin typeface="+mn-lt"/>
                  <a:sym typeface="Calibri" panose="020F0502020204030204" pitchFamily="34" charset="0"/>
                </a:rPr>
                <a:t>（三）确定康复治疗项目</a:t>
              </a:r>
              <a:endParaRPr lang="zh-CN" altLang="en-US" sz="2665" kern="0" dirty="0">
                <a:solidFill>
                  <a:schemeClr val="dk1"/>
                </a:solidFill>
                <a:latin typeface="+mn-lt"/>
                <a:sym typeface="Calibri" panose="020F0502020204030204" pitchFamily="34" charset="0"/>
              </a:endParaRPr>
            </a:p>
            <a:p>
              <a:r>
                <a:rPr lang="zh-CN" altLang="en-US" sz="2665" kern="0" dirty="0">
                  <a:solidFill>
                    <a:schemeClr val="dk1"/>
                  </a:solidFill>
                  <a:latin typeface="+mn-lt"/>
                  <a:sym typeface="Calibri" panose="020F0502020204030204" pitchFamily="34" charset="0"/>
                </a:rPr>
                <a:t>  通过对患者障碍种类、程度、特别是障碍的原因不同选择不同的治疗项目，如药物、手术、物理治疗、作业治疗、心理治疗、康复工程治疗等。 </a:t>
              </a:r>
              <a:endParaRPr lang="zh-CN" altLang="en-US" sz="2665" kern="0" dirty="0">
                <a:solidFill>
                  <a:schemeClr val="dk1"/>
                </a:solidFill>
                <a:latin typeface="+mn-lt"/>
                <a:sym typeface="Calibri" panose="020F0502020204030204" pitchFamily="34" charset="0"/>
              </a:endParaRPr>
            </a:p>
          </p:txBody>
        </p:sp>
      </p:grpSp>
      <p:sp>
        <p:nvSpPr>
          <p:cNvPr id="3" name="标题 2"/>
          <p:cNvSpPr>
            <a:spLocks noGrp="1"/>
          </p:cNvSpPr>
          <p:nvPr>
            <p:ph type="title" idx="4294967295"/>
            <p:custDataLst>
              <p:tags r:id="rId3"/>
            </p:custDataLst>
          </p:nvPr>
        </p:nvSpPr>
        <p:spPr>
          <a:xfrm>
            <a:off x="982980" y="0"/>
            <a:ext cx="3861435" cy="746125"/>
          </a:xfrm>
        </p:spPr>
        <p:txBody>
          <a:bodyPr vert="horz" lIns="121920" tIns="60960" rIns="121920" bIns="60960" rtlCol="0" anchor="ctr">
            <a:normAutofit/>
          </a:bodyPr>
          <a:p>
            <a:pPr lvl="0" algn="l">
              <a:buClrTx/>
              <a:buSzTx/>
              <a:buFontTx/>
            </a:pPr>
            <a:r>
              <a:rPr lang="zh-CN" altLang="en-US" sz="3200">
                <a:sym typeface="+mn-ea"/>
              </a:rPr>
              <a:t>一、康复评定目的</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txBox="1">
            <a:spLocks noChangeArrowheads="1"/>
          </p:cNvSpPr>
          <p:nvPr>
            <p:custDataLst>
              <p:tags r:id="rId1"/>
            </p:custDataLst>
          </p:nvPr>
        </p:nvSpPr>
        <p:spPr bwMode="auto">
          <a:xfrm>
            <a:off x="986790" y="-243205"/>
            <a:ext cx="2714625" cy="126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 typeface="Wingdings" panose="05000000000000000000" pitchFamily="2" charset="2"/>
              <a:buNone/>
            </a:pPr>
            <a:r>
              <a:rPr lang="zh-CN" altLang="en-US" sz="3200">
                <a:solidFill>
                  <a:schemeClr val="tx1"/>
                </a:solidFill>
                <a:latin typeface="+mj-lt"/>
                <a:ea typeface="+mj-ea"/>
              </a:rPr>
              <a:t>二、诱发电位</a:t>
            </a:r>
            <a:endParaRPr lang="zh-CN" altLang="en-US" sz="3200">
              <a:solidFill>
                <a:schemeClr val="tx1"/>
              </a:solidFill>
              <a:latin typeface="+mj-lt"/>
              <a:ea typeface="+mj-ea"/>
            </a:endParaRPr>
          </a:p>
        </p:txBody>
      </p:sp>
      <p:sp>
        <p:nvSpPr>
          <p:cNvPr id="17" name="Text Box 6"/>
          <p:cNvSpPr txBox="1">
            <a:spLocks noChangeArrowheads="1"/>
          </p:cNvSpPr>
          <p:nvPr>
            <p:custDataLst>
              <p:tags r:id="rId2"/>
            </p:custDataLst>
          </p:nvPr>
        </p:nvSpPr>
        <p:spPr bwMode="auto">
          <a:xfrm>
            <a:off x="1487805" y="2277110"/>
            <a:ext cx="9442450" cy="3199765"/>
          </a:xfrm>
          <a:prstGeom prst="rect">
            <a:avLst/>
          </a:prstGeom>
          <a:noFill/>
          <a:ln w="9525">
            <a:noFill/>
            <a:miter lim="800000"/>
          </a:ln>
        </p:spPr>
        <p:txBody>
          <a:bodyPr wrap="square"/>
          <a:lstStyle/>
          <a:p>
            <a:pPr indent="504190" algn="just" eaLnBrk="1" fontAlgn="auto" hangingPunct="1">
              <a:lnSpc>
                <a:spcPct val="170000"/>
              </a:lnSpc>
              <a:spcBef>
                <a:spcPts val="0"/>
              </a:spcBef>
              <a:spcAft>
                <a:spcPts val="0"/>
              </a:spcAft>
              <a:defRPr/>
            </a:pPr>
            <a:r>
              <a:rPr lang="zh-CN" altLang="en-US" sz="2400" kern="0" dirty="0">
                <a:solidFill>
                  <a:schemeClr val="dk1"/>
                </a:solidFill>
                <a:latin typeface="+mn-lt"/>
              </a:rPr>
              <a:t>诱发电位（</a:t>
            </a:r>
            <a:r>
              <a:rPr lang="en-US" altLang="zh-CN" sz="2400" kern="0" dirty="0">
                <a:solidFill>
                  <a:schemeClr val="dk1"/>
                </a:solidFill>
                <a:latin typeface="+mn-lt"/>
              </a:rPr>
              <a:t>evoked potentials, EP</a:t>
            </a:r>
            <a:r>
              <a:rPr lang="zh-CN" altLang="en-US" sz="2400" kern="0" dirty="0">
                <a:solidFill>
                  <a:schemeClr val="dk1"/>
                </a:solidFill>
                <a:latin typeface="+mn-lt"/>
              </a:rPr>
              <a:t>）是指对神经系统某一部位给予适当刺激，在该系统相应部位产生可以测出的、与刺激有锁时关系和特定位相的生物电反应。</a:t>
            </a:r>
            <a:endParaRPr lang="en-US" altLang="zh-CN" sz="2400" kern="0" dirty="0">
              <a:solidFill>
                <a:schemeClr val="dk1"/>
              </a:solidFill>
              <a:latin typeface="+mn-lt"/>
            </a:endParaRPr>
          </a:p>
          <a:p>
            <a:pPr indent="504190" algn="just" eaLnBrk="1" fontAlgn="auto" hangingPunct="1">
              <a:lnSpc>
                <a:spcPct val="170000"/>
              </a:lnSpc>
              <a:spcBef>
                <a:spcPts val="0"/>
              </a:spcBef>
              <a:spcAft>
                <a:spcPts val="0"/>
              </a:spcAft>
              <a:defRPr/>
            </a:pPr>
            <a:r>
              <a:rPr lang="zh-CN" altLang="en-US" sz="2400" kern="0" dirty="0">
                <a:solidFill>
                  <a:schemeClr val="dk1"/>
                </a:solidFill>
                <a:latin typeface="+mn-lt"/>
              </a:rPr>
              <a:t>在临床上应用最为广泛的有：躯体感觉诱发电位、运动诱发电位、脑干听觉诱发电位、视觉诱发电位。</a:t>
            </a:r>
            <a:endParaRPr lang="zh-CN" altLang="en-US" sz="2400" kern="0" dirty="0">
              <a:solidFill>
                <a:schemeClr val="dk1"/>
              </a:solidFill>
              <a:latin typeface="+mn-lt"/>
            </a:endParaRPr>
          </a:p>
        </p:txBody>
      </p:sp>
    </p:spTree>
    <p:custDataLst>
      <p:tags r:id="rId3"/>
    </p:custData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984039" y="2133600"/>
            <a:ext cx="10828867" cy="2993813"/>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lnSpcReduction="10000"/>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indent="504190" eaLnBrk="1" fontAlgn="auto" hangingPunct="1">
              <a:lnSpc>
                <a:spcPct val="140000"/>
              </a:lnSpc>
              <a:spcBef>
                <a:spcPct val="0"/>
              </a:spcBef>
              <a:spcAft>
                <a:spcPts val="0"/>
              </a:spcAft>
              <a:buClrTx/>
              <a:buFontTx/>
              <a:buNone/>
              <a:defRPr/>
            </a:pPr>
            <a:r>
              <a:rPr lang="zh-CN" altLang="en-US" sz="2665" kern="0" dirty="0">
                <a:solidFill>
                  <a:schemeClr val="dk1"/>
                </a:solidFill>
                <a:latin typeface="+mn-lt"/>
                <a:sym typeface="Calibri" panose="020F0502020204030204" pitchFamily="34" charset="0"/>
              </a:rPr>
              <a:t>躯体感觉诱发电位</a:t>
            </a:r>
            <a:r>
              <a:rPr lang="en-US" altLang="zh-CN" sz="2665" kern="0" dirty="0">
                <a:solidFill>
                  <a:schemeClr val="dk1"/>
                </a:solidFill>
                <a:latin typeface="+mn-lt"/>
                <a:sym typeface="Calibri" panose="020F0502020204030204" pitchFamily="34" charset="0"/>
              </a:rPr>
              <a:t>(Somatosensory Evoked Potential</a:t>
            </a:r>
            <a:r>
              <a:rPr lang="zh-CN" altLang="en-US" sz="2665" kern="0" dirty="0">
                <a:solidFill>
                  <a:schemeClr val="dk1"/>
                </a:solidFill>
                <a:latin typeface="+mn-lt"/>
                <a:sym typeface="Calibri" panose="020F0502020204030204" pitchFamily="34" charset="0"/>
              </a:rPr>
              <a:t>，</a:t>
            </a:r>
            <a:r>
              <a:rPr lang="en-US" altLang="zh-CN" sz="2665" kern="0" dirty="0">
                <a:solidFill>
                  <a:schemeClr val="dk1"/>
                </a:solidFill>
                <a:latin typeface="+mn-lt"/>
                <a:sym typeface="Calibri" panose="020F0502020204030204" pitchFamily="34" charset="0"/>
              </a:rPr>
              <a:t>SEP)</a:t>
            </a:r>
            <a:r>
              <a:rPr lang="zh-CN" altLang="en-US" sz="2665" kern="0" dirty="0">
                <a:solidFill>
                  <a:schemeClr val="dk1"/>
                </a:solidFill>
                <a:latin typeface="+mn-lt"/>
                <a:sym typeface="Calibri" panose="020F0502020204030204" pitchFamily="34" charset="0"/>
              </a:rPr>
              <a:t>是指用电流脉冲刺激指、趾神经或肢体大的神经干中的感觉纤维，在肢体神经、脊柱皮肤表面及大脑感觉投射区的头皮上记录到的电位变化，主要经脊髓后索传导，是记录及判定从周围神经到大脑皮层的感觉传导束是否存在损伤的诊断方法。</a:t>
            </a:r>
            <a:endParaRPr lang="zh-CN" altLang="en-US" sz="2665"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50178" name="Rectangle 2"/>
          <p:cNvSpPr txBox="1">
            <a:spLocks noChangeArrowheads="1"/>
          </p:cNvSpPr>
          <p:nvPr>
            <p:custDataLst>
              <p:tags r:id="rId2"/>
            </p:custDataLst>
          </p:nvPr>
        </p:nvSpPr>
        <p:spPr bwMode="auto">
          <a:xfrm>
            <a:off x="986790" y="-243205"/>
            <a:ext cx="2714625" cy="126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 typeface="Wingdings" panose="05000000000000000000" pitchFamily="2" charset="2"/>
              <a:buNone/>
            </a:pPr>
            <a:r>
              <a:rPr lang="zh-CN" altLang="en-US" sz="3200">
                <a:solidFill>
                  <a:schemeClr val="tx1"/>
                </a:solidFill>
                <a:latin typeface="+mj-lt"/>
                <a:ea typeface="+mj-ea"/>
              </a:rPr>
              <a:t>二、诱发电位</a:t>
            </a:r>
            <a:endParaRPr lang="zh-CN" altLang="en-US" sz="3200">
              <a:solidFill>
                <a:schemeClr val="tx1"/>
              </a:solidFill>
              <a:latin typeface="+mj-lt"/>
              <a:ea typeface="+mj-ea"/>
            </a:endParaRPr>
          </a:p>
        </p:txBody>
      </p:sp>
      <p:sp>
        <p:nvSpPr>
          <p:cNvPr id="3" name="文本框 2"/>
          <p:cNvSpPr txBox="1"/>
          <p:nvPr/>
        </p:nvSpPr>
        <p:spPr>
          <a:xfrm>
            <a:off x="986790" y="980440"/>
            <a:ext cx="4773930" cy="583565"/>
          </a:xfrm>
          <a:prstGeom prst="rect">
            <a:avLst/>
          </a:prstGeom>
          <a:noFill/>
        </p:spPr>
        <p:txBody>
          <a:bodyPr wrap="square" rtlCol="0" anchor="t">
            <a:spAutoFit/>
          </a:bodyPr>
          <a:p>
            <a:pPr algn="l" eaLnBrk="1" latinLnBrk="1" hangingPunct="1">
              <a:spcBef>
                <a:spcPct val="0"/>
              </a:spcBef>
              <a:buClrTx/>
              <a:buFont typeface="Wingdings" panose="05000000000000000000" pitchFamily="2" charset="2"/>
              <a:buNone/>
            </a:pPr>
            <a:r>
              <a:rPr lang="zh-CN" altLang="en-US" sz="3200">
                <a:latin typeface="+mj-lt"/>
                <a:ea typeface="+mj-ea"/>
                <a:sym typeface="+mn-ea"/>
              </a:rPr>
              <a:t>（一）躯体感觉诱发电位</a:t>
            </a:r>
            <a:endParaRPr lang="zh-CN" altLang="en-US" sz="3200">
              <a:latin typeface="+mj-lt"/>
              <a:ea typeface="+mj-ea"/>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979594" y="1717675"/>
            <a:ext cx="10828867" cy="3568700"/>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marL="457200" indent="-457200" algn="just" eaLnBrk="1" fontAlgn="auto" hangingPunct="1">
              <a:lnSpc>
                <a:spcPct val="170000"/>
              </a:lnSpc>
              <a:spcBef>
                <a:spcPct val="0"/>
              </a:spcBef>
              <a:spcAft>
                <a:spcPts val="0"/>
              </a:spcAft>
              <a:buClrTx/>
              <a:buFontTx/>
              <a:buAutoNum type="arabicPeriod"/>
              <a:defRPr/>
            </a:pPr>
            <a:r>
              <a:rPr lang="zh-CN" altLang="en-US" kern="0" dirty="0">
                <a:solidFill>
                  <a:schemeClr val="dk1"/>
                </a:solidFill>
                <a:latin typeface="+mn-lt"/>
                <a:sym typeface="Calibri" panose="020F0502020204030204" pitchFamily="34" charset="0"/>
              </a:rPr>
              <a:t>检查方法</a:t>
            </a:r>
            <a:endParaRPr lang="en-US" altLang="zh-CN" kern="0" dirty="0">
              <a:solidFill>
                <a:schemeClr val="dk1"/>
              </a:solidFill>
              <a:latin typeface="+mn-lt"/>
              <a:sym typeface="Calibri" panose="020F0502020204030204" pitchFamily="34" charset="0"/>
            </a:endParaRPr>
          </a:p>
          <a:p>
            <a:pPr algn="just" eaLnBrk="1" fontAlgn="auto" hangingPunct="1">
              <a:lnSpc>
                <a:spcPct val="17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刺激电极置于周围神经干：上肢为腕部刺激正中神经；下肢为踝部刺激胫后神经。</a:t>
            </a:r>
            <a:endParaRPr lang="zh-CN" altLang="en-US" kern="0" dirty="0">
              <a:solidFill>
                <a:schemeClr val="dk1"/>
              </a:solidFill>
              <a:latin typeface="+mn-lt"/>
              <a:sym typeface="Calibri" panose="020F0502020204030204" pitchFamily="34" charset="0"/>
            </a:endParaRPr>
          </a:p>
          <a:p>
            <a:pPr algn="just" eaLnBrk="1" fontAlgn="auto" hangingPunct="1">
              <a:lnSpc>
                <a:spcPct val="17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记录电极：上肢：</a:t>
            </a:r>
            <a:r>
              <a:rPr lang="en-US" altLang="zh-CN" kern="0" dirty="0" err="1">
                <a:solidFill>
                  <a:schemeClr val="dk1"/>
                </a:solidFill>
                <a:latin typeface="+mn-lt"/>
                <a:sym typeface="Calibri" panose="020F0502020204030204" pitchFamily="34" charset="0"/>
              </a:rPr>
              <a:t>Erb</a:t>
            </a:r>
            <a:r>
              <a:rPr lang="zh-CN" altLang="en-US" kern="0" dirty="0">
                <a:solidFill>
                  <a:schemeClr val="dk1"/>
                </a:solidFill>
                <a:latin typeface="+mn-lt"/>
                <a:sym typeface="Calibri" panose="020F0502020204030204" pitchFamily="34" charset="0"/>
              </a:rPr>
              <a:t>点、</a:t>
            </a:r>
            <a:r>
              <a:rPr lang="en-US" altLang="zh-CN" kern="0" dirty="0">
                <a:solidFill>
                  <a:schemeClr val="dk1"/>
                </a:solidFill>
                <a:latin typeface="+mn-lt"/>
                <a:sym typeface="Calibri" panose="020F0502020204030204" pitchFamily="34" charset="0"/>
              </a:rPr>
              <a:t>C7</a:t>
            </a:r>
            <a:r>
              <a:rPr lang="zh-CN" altLang="en-US" kern="0" dirty="0">
                <a:solidFill>
                  <a:schemeClr val="dk1"/>
                </a:solidFill>
                <a:latin typeface="+mn-lt"/>
                <a:sym typeface="Calibri" panose="020F0502020204030204" pitchFamily="34" charset="0"/>
              </a:rPr>
              <a:t>及头部的</a:t>
            </a:r>
            <a:r>
              <a:rPr lang="en-US" altLang="zh-CN" kern="0" dirty="0">
                <a:solidFill>
                  <a:schemeClr val="dk1"/>
                </a:solidFill>
                <a:latin typeface="+mn-lt"/>
                <a:sym typeface="Calibri" panose="020F0502020204030204" pitchFamily="34" charset="0"/>
              </a:rPr>
              <a:t>C3′</a:t>
            </a:r>
            <a:r>
              <a:rPr lang="zh-CN" altLang="en-US" kern="0" dirty="0">
                <a:solidFill>
                  <a:schemeClr val="dk1"/>
                </a:solidFill>
                <a:latin typeface="+mn-lt"/>
                <a:sym typeface="Calibri" panose="020F0502020204030204" pitchFamily="34" charset="0"/>
              </a:rPr>
              <a:t>和</a:t>
            </a:r>
            <a:r>
              <a:rPr lang="en-US" altLang="zh-CN" kern="0" dirty="0">
                <a:solidFill>
                  <a:schemeClr val="dk1"/>
                </a:solidFill>
                <a:latin typeface="+mn-lt"/>
                <a:sym typeface="Calibri" panose="020F0502020204030204" pitchFamily="34" charset="0"/>
              </a:rPr>
              <a:t>C4′</a:t>
            </a:r>
            <a:r>
              <a:rPr lang="zh-CN" altLang="en-US" kern="0" dirty="0">
                <a:solidFill>
                  <a:schemeClr val="dk1"/>
                </a:solidFill>
                <a:latin typeface="+mn-lt"/>
                <a:sym typeface="Calibri" panose="020F0502020204030204" pitchFamily="34" charset="0"/>
              </a:rPr>
              <a:t>处，</a:t>
            </a:r>
            <a:endParaRPr lang="zh-CN" altLang="en-US" kern="0" dirty="0">
              <a:solidFill>
                <a:schemeClr val="dk1"/>
              </a:solidFill>
              <a:latin typeface="+mn-lt"/>
              <a:sym typeface="Calibri" panose="020F0502020204030204" pitchFamily="34" charset="0"/>
            </a:endParaRPr>
          </a:p>
          <a:p>
            <a:pPr algn="just" eaLnBrk="1" fontAlgn="auto" hangingPunct="1">
              <a:lnSpc>
                <a:spcPct val="17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                 下肢：臀点、</a:t>
            </a:r>
            <a:r>
              <a:rPr lang="en-US" altLang="zh-CN" kern="0" dirty="0">
                <a:solidFill>
                  <a:schemeClr val="dk1"/>
                </a:solidFill>
                <a:latin typeface="+mn-lt"/>
                <a:sym typeface="Calibri" panose="020F0502020204030204" pitchFamily="34" charset="0"/>
              </a:rPr>
              <a:t>T12</a:t>
            </a:r>
            <a:r>
              <a:rPr lang="zh-CN" altLang="en-US" kern="0" dirty="0">
                <a:solidFill>
                  <a:schemeClr val="dk1"/>
                </a:solidFill>
                <a:latin typeface="+mn-lt"/>
                <a:sym typeface="Calibri" panose="020F0502020204030204" pitchFamily="34" charset="0"/>
              </a:rPr>
              <a:t>、颈棘突及头部的</a:t>
            </a:r>
            <a:r>
              <a:rPr lang="en-US" altLang="zh-CN" kern="0" dirty="0" err="1">
                <a:solidFill>
                  <a:schemeClr val="dk1"/>
                </a:solidFill>
                <a:latin typeface="+mn-lt"/>
                <a:sym typeface="Calibri" panose="020F0502020204030204" pitchFamily="34" charset="0"/>
              </a:rPr>
              <a:t>Cz</a:t>
            </a:r>
            <a:r>
              <a:rPr lang="zh-CN" altLang="en-US" kern="0" dirty="0">
                <a:solidFill>
                  <a:schemeClr val="dk1"/>
                </a:solidFill>
                <a:latin typeface="+mn-lt"/>
                <a:sym typeface="Calibri" panose="020F0502020204030204" pitchFamily="34" charset="0"/>
              </a:rPr>
              <a:t>处。</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endParaRPr lang="zh-CN" altLang="en-US"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50178" name="Rectangle 2"/>
          <p:cNvSpPr txBox="1">
            <a:spLocks noChangeArrowheads="1"/>
          </p:cNvSpPr>
          <p:nvPr>
            <p:custDataLst>
              <p:tags r:id="rId2"/>
            </p:custDataLst>
          </p:nvPr>
        </p:nvSpPr>
        <p:spPr bwMode="auto">
          <a:xfrm>
            <a:off x="986790" y="-243205"/>
            <a:ext cx="2714625" cy="126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 typeface="Wingdings" panose="05000000000000000000" pitchFamily="2" charset="2"/>
              <a:buNone/>
            </a:pPr>
            <a:r>
              <a:rPr lang="zh-CN" altLang="en-US" sz="3200">
                <a:solidFill>
                  <a:schemeClr val="tx1"/>
                </a:solidFill>
                <a:latin typeface="+mj-lt"/>
                <a:ea typeface="+mj-ea"/>
              </a:rPr>
              <a:t>二、诱发电位</a:t>
            </a:r>
            <a:endParaRPr lang="zh-CN" altLang="en-US" sz="3200">
              <a:solidFill>
                <a:schemeClr val="tx1"/>
              </a:solidFill>
              <a:latin typeface="+mj-lt"/>
              <a:ea typeface="+mj-ea"/>
            </a:endParaRPr>
          </a:p>
        </p:txBody>
      </p:sp>
      <p:sp>
        <p:nvSpPr>
          <p:cNvPr id="3" name="文本框 2"/>
          <p:cNvSpPr txBox="1"/>
          <p:nvPr/>
        </p:nvSpPr>
        <p:spPr>
          <a:xfrm>
            <a:off x="986790" y="980440"/>
            <a:ext cx="4773930" cy="583565"/>
          </a:xfrm>
          <a:prstGeom prst="rect">
            <a:avLst/>
          </a:prstGeom>
          <a:noFill/>
        </p:spPr>
        <p:txBody>
          <a:bodyPr wrap="square" rtlCol="0" anchor="t">
            <a:spAutoFit/>
          </a:bodyPr>
          <a:p>
            <a:pPr algn="l" eaLnBrk="1" latinLnBrk="1" hangingPunct="1">
              <a:spcBef>
                <a:spcPct val="0"/>
              </a:spcBef>
              <a:buClrTx/>
              <a:buFont typeface="Wingdings" panose="05000000000000000000" pitchFamily="2" charset="2"/>
              <a:buNone/>
            </a:pPr>
            <a:r>
              <a:rPr lang="zh-CN" altLang="en-US" sz="3200">
                <a:latin typeface="+mj-lt"/>
                <a:ea typeface="+mj-ea"/>
                <a:sym typeface="+mn-ea"/>
              </a:rPr>
              <a:t>（一）躯体感觉诱发电位</a:t>
            </a:r>
            <a:endParaRPr lang="zh-CN" altLang="en-US" sz="3200">
              <a:latin typeface="+mj-lt"/>
              <a:ea typeface="+mj-ea"/>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479425" y="1916430"/>
            <a:ext cx="10394315" cy="5866765"/>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lnSpc>
                <a:spcPct val="14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2.  SEP</a:t>
            </a:r>
            <a:r>
              <a:rPr lang="zh-CN" altLang="en-US" kern="0" dirty="0">
                <a:solidFill>
                  <a:schemeClr val="dk1"/>
                </a:solidFill>
                <a:latin typeface="+mn-lt"/>
                <a:sym typeface="Calibri" panose="020F0502020204030204" pitchFamily="34" charset="0"/>
              </a:rPr>
              <a:t>检测的波形命名及神经发生源</a:t>
            </a:r>
            <a:endParaRPr lang="zh-CN" altLang="en-US" kern="0" dirty="0">
              <a:solidFill>
                <a:schemeClr val="dk1"/>
              </a:solidFill>
              <a:latin typeface="+mn-lt"/>
              <a:sym typeface="Calibri" panose="020F0502020204030204" pitchFamily="34" charset="0"/>
            </a:endParaRPr>
          </a:p>
          <a:p>
            <a:pPr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1</a:t>
            </a:r>
            <a:r>
              <a:rPr lang="zh-CN" altLang="en-US" kern="0" dirty="0">
                <a:solidFill>
                  <a:schemeClr val="dk1"/>
                </a:solidFill>
                <a:latin typeface="+mn-lt"/>
                <a:sym typeface="Calibri" panose="020F0502020204030204" pitchFamily="34" charset="0"/>
              </a:rPr>
              <a:t>）上肢</a:t>
            </a:r>
            <a:r>
              <a:rPr lang="en-US" altLang="zh-CN" kern="0" dirty="0">
                <a:solidFill>
                  <a:schemeClr val="dk1"/>
                </a:solidFill>
                <a:latin typeface="+mn-lt"/>
                <a:sym typeface="Calibri" panose="020F0502020204030204" pitchFamily="34" charset="0"/>
              </a:rPr>
              <a:t>SEP</a:t>
            </a:r>
            <a:r>
              <a:rPr lang="zh-CN" altLang="en-US" kern="0" dirty="0">
                <a:solidFill>
                  <a:schemeClr val="dk1"/>
                </a:solidFill>
                <a:latin typeface="+mn-lt"/>
                <a:sym typeface="Calibri" panose="020F0502020204030204" pitchFamily="34" charset="0"/>
              </a:rPr>
              <a:t>的波形命名及所代表的神经发生源</a:t>
            </a:r>
            <a:endParaRPr lang="zh-CN" altLang="en-US" kern="0" dirty="0">
              <a:solidFill>
                <a:schemeClr val="dk1"/>
              </a:solidFill>
              <a:latin typeface="+mn-lt"/>
              <a:sym typeface="Calibri" panose="020F0502020204030204" pitchFamily="34" charset="0"/>
            </a:endParaRPr>
          </a:p>
          <a:p>
            <a:pPr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周围神经成分：</a:t>
            </a:r>
            <a:r>
              <a:rPr lang="en-US" altLang="zh-CN" kern="0" dirty="0">
                <a:solidFill>
                  <a:schemeClr val="dk1"/>
                </a:solidFill>
                <a:latin typeface="+mn-lt"/>
                <a:sym typeface="Calibri" panose="020F0502020204030204" pitchFamily="34" charset="0"/>
              </a:rPr>
              <a:t>N9</a:t>
            </a:r>
            <a:r>
              <a:rPr lang="zh-CN" altLang="en-US" kern="0" dirty="0">
                <a:solidFill>
                  <a:schemeClr val="dk1"/>
                </a:solidFill>
                <a:latin typeface="+mn-lt"/>
                <a:sym typeface="Calibri" panose="020F0502020204030204" pitchFamily="34" charset="0"/>
              </a:rPr>
              <a:t>为臂丛复合动作电位</a:t>
            </a:r>
            <a:endParaRPr lang="zh-CN" altLang="en-US" kern="0" dirty="0">
              <a:solidFill>
                <a:schemeClr val="dk1"/>
              </a:solidFill>
              <a:latin typeface="+mn-lt"/>
              <a:sym typeface="Calibri" panose="020F0502020204030204" pitchFamily="34" charset="0"/>
            </a:endParaRPr>
          </a:p>
          <a:p>
            <a:pPr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                        </a:t>
            </a:r>
            <a:r>
              <a:rPr lang="en-US" altLang="zh-CN" kern="0" dirty="0">
                <a:solidFill>
                  <a:schemeClr val="dk1"/>
                </a:solidFill>
                <a:latin typeface="+mn-lt"/>
                <a:sym typeface="Calibri" panose="020F0502020204030204" pitchFamily="34" charset="0"/>
              </a:rPr>
              <a:t>N11</a:t>
            </a:r>
            <a:r>
              <a:rPr lang="zh-CN" altLang="en-US" kern="0" dirty="0">
                <a:solidFill>
                  <a:schemeClr val="dk1"/>
                </a:solidFill>
                <a:latin typeface="+mn-lt"/>
                <a:sym typeface="Calibri" panose="020F0502020204030204" pitchFamily="34" charset="0"/>
              </a:rPr>
              <a:t>是后根神经冲动达下部颈脊髓入口处或后索的传导性电位</a:t>
            </a:r>
            <a:endParaRPr lang="zh-CN" altLang="en-US" kern="0" dirty="0">
              <a:solidFill>
                <a:schemeClr val="dk1"/>
              </a:solidFill>
              <a:latin typeface="+mn-lt"/>
              <a:sym typeface="Calibri" panose="020F0502020204030204" pitchFamily="34" charset="0"/>
            </a:endParaRPr>
          </a:p>
          <a:p>
            <a:pPr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                        </a:t>
            </a:r>
            <a:r>
              <a:rPr lang="en-US" altLang="zh-CN" kern="0" dirty="0">
                <a:solidFill>
                  <a:schemeClr val="dk1"/>
                </a:solidFill>
                <a:latin typeface="+mn-lt"/>
                <a:sym typeface="Calibri" panose="020F0502020204030204" pitchFamily="34" charset="0"/>
              </a:rPr>
              <a:t>N13</a:t>
            </a:r>
            <a:r>
              <a:rPr lang="zh-CN" altLang="en-US" kern="0" dirty="0">
                <a:solidFill>
                  <a:schemeClr val="dk1"/>
                </a:solidFill>
                <a:latin typeface="+mn-lt"/>
                <a:sym typeface="Calibri" panose="020F0502020204030204" pitchFamily="34" charset="0"/>
              </a:rPr>
              <a:t>为下颈段脊髓诱发电位。</a:t>
            </a:r>
            <a:endParaRPr lang="zh-CN" altLang="en-US" kern="0" dirty="0">
              <a:solidFill>
                <a:schemeClr val="dk1"/>
              </a:solidFill>
              <a:latin typeface="+mn-lt"/>
              <a:sym typeface="Calibri" panose="020F0502020204030204" pitchFamily="34" charset="0"/>
            </a:endParaRPr>
          </a:p>
          <a:p>
            <a:pPr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皮层电位成分：</a:t>
            </a:r>
            <a:r>
              <a:rPr lang="en-US" altLang="zh-CN" kern="0" dirty="0">
                <a:solidFill>
                  <a:schemeClr val="dk1"/>
                </a:solidFill>
                <a:latin typeface="+mn-lt"/>
                <a:sym typeface="Calibri" panose="020F0502020204030204" pitchFamily="34" charset="0"/>
              </a:rPr>
              <a:t>N20</a:t>
            </a:r>
            <a:r>
              <a:rPr lang="zh-CN" altLang="en-US" kern="0" dirty="0">
                <a:solidFill>
                  <a:schemeClr val="dk1"/>
                </a:solidFill>
                <a:latin typeface="+mn-lt"/>
                <a:sym typeface="Calibri" panose="020F0502020204030204" pitchFamily="34" charset="0"/>
              </a:rPr>
              <a:t>为一级体感皮层原发反应，产生于受刺激肢体对侧半球中央后回</a:t>
            </a:r>
            <a:endParaRPr lang="zh-CN" altLang="en-US" kern="0" dirty="0">
              <a:solidFill>
                <a:schemeClr val="dk1"/>
              </a:solidFill>
              <a:latin typeface="+mn-lt"/>
              <a:sym typeface="Calibri" panose="020F0502020204030204" pitchFamily="34" charset="0"/>
            </a:endParaRPr>
          </a:p>
          <a:p>
            <a:pPr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                        </a:t>
            </a:r>
            <a:r>
              <a:rPr lang="en-US" altLang="zh-CN" kern="0" dirty="0">
                <a:solidFill>
                  <a:schemeClr val="dk1"/>
                </a:solidFill>
                <a:latin typeface="+mn-lt"/>
                <a:sym typeface="Calibri" panose="020F0502020204030204" pitchFamily="34" charset="0"/>
              </a:rPr>
              <a:t>P25</a:t>
            </a:r>
            <a:r>
              <a:rPr lang="zh-CN" altLang="en-US" kern="0" dirty="0">
                <a:solidFill>
                  <a:schemeClr val="dk1"/>
                </a:solidFill>
                <a:latin typeface="+mn-lt"/>
                <a:sym typeface="Calibri" panose="020F0502020204030204" pitchFamily="34" charset="0"/>
              </a:rPr>
              <a:t>：为一级体感皮层原发反应的另一个反应波</a:t>
            </a:r>
            <a:endParaRPr lang="zh-CN" altLang="en-US" kern="0" dirty="0">
              <a:solidFill>
                <a:schemeClr val="dk1"/>
              </a:solidFill>
              <a:latin typeface="+mn-lt"/>
              <a:sym typeface="Calibri" panose="020F0502020204030204" pitchFamily="34" charset="0"/>
            </a:endParaRPr>
          </a:p>
          <a:p>
            <a:pPr eaLnBrk="1" fontAlgn="auto" hangingPunct="1">
              <a:lnSpc>
                <a:spcPct val="140000"/>
              </a:lnSpc>
              <a:spcBef>
                <a:spcPct val="0"/>
              </a:spcBef>
              <a:spcAft>
                <a:spcPts val="0"/>
              </a:spcAft>
              <a:buClrTx/>
              <a:buFontTx/>
              <a:buNone/>
              <a:defRPr/>
            </a:pPr>
            <a:endParaRPr lang="zh-CN" altLang="en-US"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50178" name="Rectangle 2"/>
          <p:cNvSpPr txBox="1">
            <a:spLocks noChangeArrowheads="1"/>
          </p:cNvSpPr>
          <p:nvPr>
            <p:custDataLst>
              <p:tags r:id="rId2"/>
            </p:custDataLst>
          </p:nvPr>
        </p:nvSpPr>
        <p:spPr bwMode="auto">
          <a:xfrm>
            <a:off x="986790" y="-243205"/>
            <a:ext cx="2714625" cy="126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 typeface="Wingdings" panose="05000000000000000000" pitchFamily="2" charset="2"/>
              <a:buNone/>
            </a:pPr>
            <a:r>
              <a:rPr lang="zh-CN" altLang="en-US" sz="3200">
                <a:solidFill>
                  <a:schemeClr val="tx1"/>
                </a:solidFill>
                <a:latin typeface="+mj-lt"/>
                <a:ea typeface="+mj-ea"/>
              </a:rPr>
              <a:t>二、诱发电位</a:t>
            </a:r>
            <a:endParaRPr lang="zh-CN" altLang="en-US" sz="3200">
              <a:solidFill>
                <a:schemeClr val="tx1"/>
              </a:solidFill>
              <a:latin typeface="+mj-lt"/>
              <a:ea typeface="+mj-ea"/>
            </a:endParaRPr>
          </a:p>
        </p:txBody>
      </p:sp>
      <p:sp>
        <p:nvSpPr>
          <p:cNvPr id="3" name="文本框 2"/>
          <p:cNvSpPr txBox="1"/>
          <p:nvPr/>
        </p:nvSpPr>
        <p:spPr>
          <a:xfrm>
            <a:off x="986790" y="980440"/>
            <a:ext cx="4773930" cy="583565"/>
          </a:xfrm>
          <a:prstGeom prst="rect">
            <a:avLst/>
          </a:prstGeom>
          <a:noFill/>
        </p:spPr>
        <p:txBody>
          <a:bodyPr wrap="square" rtlCol="0" anchor="t">
            <a:spAutoFit/>
          </a:bodyPr>
          <a:p>
            <a:pPr algn="l" eaLnBrk="1" latinLnBrk="1" hangingPunct="1">
              <a:spcBef>
                <a:spcPct val="0"/>
              </a:spcBef>
              <a:buClrTx/>
              <a:buFont typeface="Wingdings" panose="05000000000000000000" pitchFamily="2" charset="2"/>
              <a:buNone/>
            </a:pPr>
            <a:r>
              <a:rPr lang="zh-CN" altLang="en-US" sz="3200">
                <a:latin typeface="+mj-lt"/>
                <a:ea typeface="+mj-ea"/>
                <a:sym typeface="+mn-ea"/>
              </a:rPr>
              <a:t>（一）躯体感觉诱发电位</a:t>
            </a:r>
            <a:endParaRPr lang="zh-CN" altLang="en-US" sz="3200">
              <a:latin typeface="+mj-lt"/>
              <a:ea typeface="+mj-ea"/>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986579" y="1845310"/>
            <a:ext cx="10828867" cy="5292513"/>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lnSpc>
                <a:spcPct val="14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2.  SEP</a:t>
            </a:r>
            <a:r>
              <a:rPr lang="zh-CN" altLang="en-US" kern="0" dirty="0">
                <a:solidFill>
                  <a:schemeClr val="dk1"/>
                </a:solidFill>
                <a:latin typeface="+mn-lt"/>
                <a:sym typeface="Calibri" panose="020F0502020204030204" pitchFamily="34" charset="0"/>
              </a:rPr>
              <a:t>检测的波形命名及神经发生源</a:t>
            </a:r>
            <a:endParaRPr lang="zh-CN" altLang="en-US" kern="0" dirty="0">
              <a:solidFill>
                <a:schemeClr val="dk1"/>
              </a:solidFill>
              <a:latin typeface="+mn-lt"/>
              <a:sym typeface="Calibri" panose="020F0502020204030204" pitchFamily="34" charset="0"/>
            </a:endParaRPr>
          </a:p>
          <a:p>
            <a:pPr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）下肢</a:t>
            </a:r>
            <a:r>
              <a:rPr lang="en-US" altLang="zh-CN" kern="0" dirty="0">
                <a:solidFill>
                  <a:schemeClr val="dk1"/>
                </a:solidFill>
                <a:latin typeface="+mn-lt"/>
                <a:sym typeface="Calibri" panose="020F0502020204030204" pitchFamily="34" charset="0"/>
              </a:rPr>
              <a:t>SEP</a:t>
            </a:r>
            <a:r>
              <a:rPr lang="zh-CN" altLang="en-US" kern="0" dirty="0">
                <a:solidFill>
                  <a:schemeClr val="dk1"/>
                </a:solidFill>
                <a:latin typeface="+mn-lt"/>
                <a:sym typeface="Calibri" panose="020F0502020204030204" pitchFamily="34" charset="0"/>
              </a:rPr>
              <a:t>的波形命名及神经发生源</a:t>
            </a:r>
            <a:endParaRPr lang="zh-CN" altLang="en-US" kern="0" dirty="0">
              <a:solidFill>
                <a:schemeClr val="dk1"/>
              </a:solidFill>
              <a:latin typeface="+mn-lt"/>
              <a:sym typeface="Calibri" panose="020F0502020204030204" pitchFamily="34" charset="0"/>
            </a:endParaRPr>
          </a:p>
          <a:p>
            <a:pPr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周围神经成分：</a:t>
            </a:r>
            <a:r>
              <a:rPr lang="en-US" altLang="zh-CN" kern="0" dirty="0">
                <a:solidFill>
                  <a:schemeClr val="dk1"/>
                </a:solidFill>
                <a:latin typeface="+mn-lt"/>
                <a:sym typeface="Calibri" panose="020F0502020204030204" pitchFamily="34" charset="0"/>
              </a:rPr>
              <a:t>PF</a:t>
            </a:r>
            <a:r>
              <a:rPr lang="zh-CN" altLang="en-US" kern="0" dirty="0">
                <a:solidFill>
                  <a:schemeClr val="dk1"/>
                </a:solidFill>
                <a:latin typeface="+mn-lt"/>
                <a:sym typeface="Calibri" panose="020F0502020204030204" pitchFamily="34" charset="0"/>
              </a:rPr>
              <a:t>为腘窝电位，为胫后神经复合动作电位</a:t>
            </a:r>
            <a:endParaRPr lang="zh-CN" altLang="en-US" kern="0" dirty="0">
              <a:solidFill>
                <a:schemeClr val="dk1"/>
              </a:solidFill>
              <a:latin typeface="+mn-lt"/>
              <a:sym typeface="Calibri" panose="020F0502020204030204" pitchFamily="34" charset="0"/>
            </a:endParaRPr>
          </a:p>
          <a:p>
            <a:pPr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                        </a:t>
            </a:r>
            <a:r>
              <a:rPr lang="en-US" altLang="zh-CN" kern="0" dirty="0">
                <a:solidFill>
                  <a:schemeClr val="dk1"/>
                </a:solidFill>
                <a:latin typeface="+mn-lt"/>
                <a:sym typeface="Calibri" panose="020F0502020204030204" pitchFamily="34" charset="0"/>
              </a:rPr>
              <a:t>CE</a:t>
            </a:r>
            <a:r>
              <a:rPr lang="zh-CN" altLang="en-US" kern="0" dirty="0">
                <a:solidFill>
                  <a:schemeClr val="dk1"/>
                </a:solidFill>
                <a:latin typeface="+mn-lt"/>
                <a:sym typeface="Calibri" panose="020F0502020204030204" pitchFamily="34" charset="0"/>
              </a:rPr>
              <a:t>为马尾电位，为马尾传入</a:t>
            </a:r>
            <a:r>
              <a:rPr lang="en-US" altLang="zh-CN"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传出神经</a:t>
            </a:r>
            <a:endParaRPr lang="zh-CN" altLang="en-US" kern="0" dirty="0">
              <a:solidFill>
                <a:schemeClr val="dk1"/>
              </a:solidFill>
              <a:latin typeface="+mn-lt"/>
              <a:sym typeface="Calibri" panose="020F0502020204030204" pitchFamily="34" charset="0"/>
            </a:endParaRPr>
          </a:p>
          <a:p>
            <a:pPr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                        </a:t>
            </a:r>
            <a:r>
              <a:rPr lang="en-US" altLang="zh-CN" kern="0" dirty="0">
                <a:solidFill>
                  <a:schemeClr val="dk1"/>
                </a:solidFill>
                <a:latin typeface="+mn-lt"/>
                <a:sym typeface="Calibri" panose="020F0502020204030204" pitchFamily="34" charset="0"/>
              </a:rPr>
              <a:t>LP</a:t>
            </a:r>
            <a:r>
              <a:rPr lang="zh-CN" altLang="en-US" kern="0" dirty="0">
                <a:solidFill>
                  <a:schemeClr val="dk1"/>
                </a:solidFill>
                <a:latin typeface="+mn-lt"/>
                <a:sym typeface="Calibri" panose="020F0502020204030204" pitchFamily="34" charset="0"/>
              </a:rPr>
              <a:t>为腰髓后角突触后电位。</a:t>
            </a:r>
            <a:endParaRPr lang="zh-CN" altLang="en-US" kern="0" dirty="0">
              <a:solidFill>
                <a:schemeClr val="dk1"/>
              </a:solidFill>
              <a:latin typeface="+mn-lt"/>
              <a:sym typeface="Calibri" panose="020F0502020204030204" pitchFamily="34" charset="0"/>
            </a:endParaRPr>
          </a:p>
          <a:p>
            <a:pPr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皮层电位成分：</a:t>
            </a:r>
            <a:r>
              <a:rPr lang="en-US" altLang="zh-CN" kern="0" dirty="0">
                <a:solidFill>
                  <a:schemeClr val="dk1"/>
                </a:solidFill>
                <a:latin typeface="+mn-lt"/>
                <a:sym typeface="Calibri" panose="020F0502020204030204" pitchFamily="34" charset="0"/>
              </a:rPr>
              <a:t>P40</a:t>
            </a:r>
            <a:r>
              <a:rPr lang="zh-CN" altLang="en-US" kern="0" dirty="0">
                <a:solidFill>
                  <a:schemeClr val="dk1"/>
                </a:solidFill>
                <a:latin typeface="+mn-lt"/>
                <a:sym typeface="Calibri" panose="020F0502020204030204" pitchFamily="34" charset="0"/>
              </a:rPr>
              <a:t>为一级体感皮层原发反应，是临床阅读与分析的重要成分</a:t>
            </a:r>
            <a:endParaRPr lang="zh-CN" altLang="en-US" kern="0" dirty="0">
              <a:solidFill>
                <a:schemeClr val="dk1"/>
              </a:solidFill>
              <a:latin typeface="+mn-lt"/>
              <a:sym typeface="Calibri" panose="020F0502020204030204" pitchFamily="34" charset="0"/>
            </a:endParaRPr>
          </a:p>
          <a:p>
            <a:pPr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                       </a:t>
            </a:r>
            <a:r>
              <a:rPr lang="en-US" altLang="zh-CN" kern="0" dirty="0">
                <a:solidFill>
                  <a:schemeClr val="dk1"/>
                </a:solidFill>
                <a:latin typeface="+mn-lt"/>
                <a:sym typeface="Calibri" panose="020F0502020204030204" pitchFamily="34" charset="0"/>
              </a:rPr>
              <a:t>N50</a:t>
            </a:r>
            <a:r>
              <a:rPr lang="zh-CN" altLang="en-US" kern="0" dirty="0">
                <a:solidFill>
                  <a:schemeClr val="dk1"/>
                </a:solidFill>
                <a:latin typeface="+mn-lt"/>
                <a:sym typeface="Calibri" panose="020F0502020204030204" pitchFamily="34" charset="0"/>
              </a:rPr>
              <a:t>为一级体感皮层原发反应的另一个反应波</a:t>
            </a:r>
            <a:endParaRPr lang="zh-CN" altLang="en-US" kern="0" dirty="0">
              <a:solidFill>
                <a:schemeClr val="dk1"/>
              </a:solidFill>
              <a:latin typeface="+mn-lt"/>
              <a:sym typeface="Calibri" panose="020F0502020204030204" pitchFamily="34" charset="0"/>
            </a:endParaRPr>
          </a:p>
          <a:p>
            <a:pPr eaLnBrk="1" fontAlgn="auto" hangingPunct="1">
              <a:lnSpc>
                <a:spcPct val="140000"/>
              </a:lnSpc>
              <a:spcBef>
                <a:spcPct val="0"/>
              </a:spcBef>
              <a:spcAft>
                <a:spcPts val="0"/>
              </a:spcAft>
              <a:buClrTx/>
              <a:buFontTx/>
              <a:buNone/>
              <a:defRPr/>
            </a:pPr>
            <a:endParaRPr lang="zh-CN" altLang="en-US"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50178" name="Rectangle 2"/>
          <p:cNvSpPr txBox="1">
            <a:spLocks noChangeArrowheads="1"/>
          </p:cNvSpPr>
          <p:nvPr>
            <p:custDataLst>
              <p:tags r:id="rId2"/>
            </p:custDataLst>
          </p:nvPr>
        </p:nvSpPr>
        <p:spPr bwMode="auto">
          <a:xfrm>
            <a:off x="986790" y="-243205"/>
            <a:ext cx="2714625" cy="126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 typeface="Wingdings" panose="05000000000000000000" pitchFamily="2" charset="2"/>
              <a:buNone/>
            </a:pPr>
            <a:r>
              <a:rPr lang="zh-CN" altLang="en-US" sz="3200">
                <a:solidFill>
                  <a:schemeClr val="tx1"/>
                </a:solidFill>
                <a:latin typeface="+mj-lt"/>
                <a:ea typeface="+mj-ea"/>
              </a:rPr>
              <a:t>二、诱发电位</a:t>
            </a:r>
            <a:endParaRPr lang="zh-CN" altLang="en-US" sz="3200">
              <a:solidFill>
                <a:schemeClr val="tx1"/>
              </a:solidFill>
              <a:latin typeface="+mj-lt"/>
              <a:ea typeface="+mj-ea"/>
            </a:endParaRPr>
          </a:p>
        </p:txBody>
      </p:sp>
      <p:sp>
        <p:nvSpPr>
          <p:cNvPr id="3" name="文本框 2"/>
          <p:cNvSpPr txBox="1"/>
          <p:nvPr/>
        </p:nvSpPr>
        <p:spPr>
          <a:xfrm>
            <a:off x="986790" y="980440"/>
            <a:ext cx="4773930" cy="583565"/>
          </a:xfrm>
          <a:prstGeom prst="rect">
            <a:avLst/>
          </a:prstGeom>
          <a:noFill/>
        </p:spPr>
        <p:txBody>
          <a:bodyPr wrap="square" rtlCol="0" anchor="t">
            <a:spAutoFit/>
          </a:bodyPr>
          <a:p>
            <a:pPr algn="l" eaLnBrk="1" latinLnBrk="1" hangingPunct="1">
              <a:spcBef>
                <a:spcPct val="0"/>
              </a:spcBef>
              <a:buClrTx/>
              <a:buFont typeface="Wingdings" panose="05000000000000000000" pitchFamily="2" charset="2"/>
              <a:buNone/>
            </a:pPr>
            <a:r>
              <a:rPr lang="zh-CN" altLang="en-US" sz="3200">
                <a:latin typeface="+mj-lt"/>
                <a:ea typeface="+mj-ea"/>
                <a:sym typeface="+mn-ea"/>
              </a:rPr>
              <a:t>（一）躯体感觉诱发电位</a:t>
            </a:r>
            <a:endParaRPr lang="zh-CN" altLang="en-US" sz="3200">
              <a:latin typeface="+mj-lt"/>
              <a:ea typeface="+mj-ea"/>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979594" y="1717675"/>
            <a:ext cx="10828867" cy="5866553"/>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marL="457200" indent="-457200" algn="just" eaLnBrk="1" fontAlgn="auto" hangingPunct="1">
              <a:lnSpc>
                <a:spcPct val="140000"/>
              </a:lnSpc>
              <a:spcBef>
                <a:spcPct val="0"/>
              </a:spcBef>
              <a:spcAft>
                <a:spcPts val="0"/>
              </a:spcAft>
              <a:buClrTx/>
              <a:buFontTx/>
              <a:buAutoNum type="arabicPeriod" startAt="3"/>
              <a:defRPr/>
            </a:pPr>
            <a:r>
              <a:rPr lang="zh-CN" altLang="en-US" kern="0" dirty="0">
                <a:solidFill>
                  <a:schemeClr val="dk1"/>
                </a:solidFill>
                <a:latin typeface="+mn-lt"/>
                <a:sym typeface="Calibri" panose="020F0502020204030204" pitchFamily="34" charset="0"/>
              </a:rPr>
              <a:t>测量指标</a:t>
            </a:r>
            <a:endParaRPr lang="en-US" altLang="zh-CN"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主要分析潜伏期、峰间潜伏期、侧间潜伏期差值、波幅、形态学（即成分的出现与否）以及离散性，并进行双侧对照。</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潜伏期：自刺激开始到各波波峰的传导时间。均值大于</a:t>
            </a:r>
            <a:r>
              <a:rPr lang="en-US" altLang="zh-CN" kern="0" dirty="0">
                <a:solidFill>
                  <a:schemeClr val="dk1"/>
                </a:solidFill>
                <a:latin typeface="+mn-lt"/>
                <a:sym typeface="Calibri" panose="020F0502020204030204" pitchFamily="34" charset="0"/>
              </a:rPr>
              <a:t>2.5~3</a:t>
            </a:r>
            <a:r>
              <a:rPr lang="zh-CN" altLang="en-US" kern="0" dirty="0">
                <a:solidFill>
                  <a:schemeClr val="dk1"/>
                </a:solidFill>
                <a:latin typeface="+mn-lt"/>
                <a:sym typeface="Calibri" panose="020F0502020204030204" pitchFamily="34" charset="0"/>
              </a:rPr>
              <a:t>倍标准差即为异常。</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峰间潜伏期：为两峰间距，亦反映中枢神经传导时间，比较可靠。</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波幅：由波峰到基线或前一波谷到后一波峰的垂直高度，当波幅两侧差异超过</a:t>
            </a:r>
            <a:r>
              <a:rPr lang="en-US" altLang="zh-CN" kern="0" dirty="0">
                <a:solidFill>
                  <a:schemeClr val="dk1"/>
                </a:solidFill>
                <a:latin typeface="+mn-lt"/>
                <a:sym typeface="Calibri" panose="020F0502020204030204" pitchFamily="34" charset="0"/>
              </a:rPr>
              <a:t>50</a:t>
            </a:r>
            <a:r>
              <a:rPr lang="zh-CN" altLang="en-US" kern="0" dirty="0">
                <a:solidFill>
                  <a:schemeClr val="dk1"/>
                </a:solidFill>
                <a:latin typeface="+mn-lt"/>
                <a:sym typeface="Calibri" panose="020F0502020204030204" pitchFamily="34" charset="0"/>
              </a:rPr>
              <a:t>％时，通常即认为是异常，波幅和波形也是感觉通路病损早期较敏感的指标。</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endParaRPr lang="zh-CN" altLang="en-US"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50178" name="Rectangle 2"/>
          <p:cNvSpPr txBox="1">
            <a:spLocks noChangeArrowheads="1"/>
          </p:cNvSpPr>
          <p:nvPr>
            <p:custDataLst>
              <p:tags r:id="rId2"/>
            </p:custDataLst>
          </p:nvPr>
        </p:nvSpPr>
        <p:spPr bwMode="auto">
          <a:xfrm>
            <a:off x="986790" y="-243205"/>
            <a:ext cx="2714625" cy="126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 typeface="Wingdings" panose="05000000000000000000" pitchFamily="2" charset="2"/>
              <a:buNone/>
            </a:pPr>
            <a:r>
              <a:rPr lang="zh-CN" altLang="en-US" sz="3200">
                <a:solidFill>
                  <a:schemeClr val="tx1"/>
                </a:solidFill>
                <a:latin typeface="+mj-lt"/>
                <a:ea typeface="+mj-ea"/>
              </a:rPr>
              <a:t>二、诱发电位</a:t>
            </a:r>
            <a:endParaRPr lang="zh-CN" altLang="en-US" sz="3200">
              <a:solidFill>
                <a:schemeClr val="tx1"/>
              </a:solidFill>
              <a:latin typeface="+mj-lt"/>
              <a:ea typeface="+mj-ea"/>
            </a:endParaRPr>
          </a:p>
        </p:txBody>
      </p:sp>
      <p:sp>
        <p:nvSpPr>
          <p:cNvPr id="3" name="文本框 2"/>
          <p:cNvSpPr txBox="1"/>
          <p:nvPr/>
        </p:nvSpPr>
        <p:spPr>
          <a:xfrm>
            <a:off x="986790" y="980440"/>
            <a:ext cx="4773930" cy="583565"/>
          </a:xfrm>
          <a:prstGeom prst="rect">
            <a:avLst/>
          </a:prstGeom>
          <a:noFill/>
        </p:spPr>
        <p:txBody>
          <a:bodyPr wrap="square" rtlCol="0" anchor="t">
            <a:spAutoFit/>
          </a:bodyPr>
          <a:p>
            <a:pPr algn="l" eaLnBrk="1" latinLnBrk="1" hangingPunct="1">
              <a:spcBef>
                <a:spcPct val="0"/>
              </a:spcBef>
              <a:buClrTx/>
              <a:buFont typeface="Wingdings" panose="05000000000000000000" pitchFamily="2" charset="2"/>
              <a:buNone/>
            </a:pPr>
            <a:r>
              <a:rPr lang="zh-CN" altLang="en-US" sz="3200">
                <a:latin typeface="+mj-lt"/>
                <a:ea typeface="+mj-ea"/>
                <a:sym typeface="+mn-ea"/>
              </a:rPr>
              <a:t>（一）躯体感觉诱发电位</a:t>
            </a:r>
            <a:endParaRPr lang="zh-CN" altLang="en-US" sz="3200">
              <a:latin typeface="+mj-lt"/>
              <a:ea typeface="+mj-ea"/>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SEP上肢"/>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bwMode="auto">
          <a:xfrm>
            <a:off x="2099733" y="1551517"/>
            <a:ext cx="8149167" cy="4849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idx="4294967295"/>
            <p:custDataLst>
              <p:tags r:id="rId3"/>
            </p:custDataLst>
          </p:nvPr>
        </p:nvSpPr>
        <p:spPr>
          <a:xfrm>
            <a:off x="911225" y="-99695"/>
            <a:ext cx="10800080" cy="960120"/>
          </a:xfrm>
        </p:spPr>
        <p:txBody>
          <a:bodyPr vert="horz" lIns="121920" tIns="60960" rIns="121920" bIns="60960" rtlCol="0" anchor="ctr">
            <a:normAutofit/>
          </a:bodyPr>
          <a:lstStyle/>
          <a:p>
            <a:pPr lvl="0" algn="l">
              <a:buClrTx/>
              <a:buSzTx/>
              <a:buFontTx/>
            </a:pPr>
            <a:r>
              <a:rPr lang="zh-CN" altLang="en-US" sz="3200">
                <a:sym typeface="+mn-ea"/>
              </a:rPr>
              <a:t>正常上肢SEP:</a:t>
            </a:r>
            <a:endParaRPr lang="zh-CN" altLang="en-US" sz="3200">
              <a:sym typeface="+mn-ea"/>
            </a:endParaRPr>
          </a:p>
        </p:txBody>
      </p:sp>
      <p:sp>
        <p:nvSpPr>
          <p:cNvPr id="3" name="文本框 2"/>
          <p:cNvSpPr txBox="1"/>
          <p:nvPr/>
        </p:nvSpPr>
        <p:spPr>
          <a:xfrm>
            <a:off x="983615" y="891540"/>
            <a:ext cx="5102013" cy="1076325"/>
          </a:xfrm>
          <a:prstGeom prst="rect">
            <a:avLst/>
          </a:prstGeom>
          <a:noFill/>
        </p:spPr>
        <p:txBody>
          <a:bodyPr wrap="square" rtlCol="0">
            <a:spAutoFit/>
          </a:bodyPr>
          <a:lstStyle/>
          <a:p>
            <a:r>
              <a:rPr lang="zh-CN" altLang="en-US" sz="3200" b="1">
                <a:latin typeface="+mj-lt"/>
                <a:ea typeface="+mj-lt"/>
                <a:cs typeface="+mj-lt"/>
                <a:sym typeface="+mn-ea"/>
              </a:rPr>
              <a:t>记录位置：皮层和颈2</a:t>
            </a:r>
            <a:endParaRPr lang="zh-CN" altLang="en-US" sz="3200" b="1">
              <a:latin typeface="+mj-lt"/>
              <a:ea typeface="+mj-lt"/>
              <a:cs typeface="+mj-lt"/>
              <a:sym typeface="+mn-ea"/>
            </a:endParaRPr>
          </a:p>
          <a:p>
            <a:endParaRPr lang="zh-CN" altLang="en-US" sz="3200" b="1">
              <a:latin typeface="+mj-lt"/>
              <a:ea typeface="+mj-lt"/>
              <a:cs typeface="+mj-lt"/>
              <a:sym typeface="+mn-ea"/>
            </a:endParaRPr>
          </a:p>
        </p:txBody>
      </p:sp>
    </p:spTree>
    <p:custDataLst>
      <p:tags r:id="rId4"/>
    </p:custData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下肢SEP"/>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bwMode="auto">
          <a:xfrm>
            <a:off x="1902884" y="1553633"/>
            <a:ext cx="8041216" cy="4688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idx="4294967295"/>
            <p:custDataLst>
              <p:tags r:id="rId3"/>
            </p:custDataLst>
          </p:nvPr>
        </p:nvSpPr>
        <p:spPr>
          <a:xfrm>
            <a:off x="983615" y="765175"/>
            <a:ext cx="10800080" cy="960120"/>
          </a:xfrm>
        </p:spPr>
        <p:txBody>
          <a:bodyPr vert="horz" lIns="121920" tIns="60960" rIns="121920" bIns="60960" rtlCol="0" anchor="ctr">
            <a:normAutofit/>
          </a:bodyPr>
          <a:lstStyle/>
          <a:p>
            <a:pPr lvl="0" algn="l">
              <a:buClrTx/>
              <a:buSzTx/>
              <a:buFontTx/>
            </a:pPr>
            <a:r>
              <a:rPr lang="zh-CN" altLang="en-US">
                <a:solidFill>
                  <a:schemeClr val="tx1"/>
                </a:solidFill>
                <a:sym typeface="+mn-ea"/>
              </a:rPr>
              <a:t>记录位置：皮层、腰1和腘窝</a:t>
            </a:r>
            <a:endParaRPr lang="zh-CN" altLang="en-US">
              <a:solidFill>
                <a:schemeClr val="tx1"/>
              </a:solidFill>
              <a:sym typeface="+mn-ea"/>
            </a:endParaRPr>
          </a:p>
        </p:txBody>
      </p:sp>
      <p:sp>
        <p:nvSpPr>
          <p:cNvPr id="4" name="标题 1"/>
          <p:cNvSpPr>
            <a:spLocks noGrp="1"/>
          </p:cNvSpPr>
          <p:nvPr>
            <p:custDataLst>
              <p:tags r:id="rId4"/>
            </p:custDataLst>
          </p:nvPr>
        </p:nvSpPr>
        <p:spPr>
          <a:xfrm>
            <a:off x="911225" y="-99695"/>
            <a:ext cx="10800080" cy="960120"/>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正常上肢SEP:</a:t>
            </a:r>
            <a:endParaRPr lang="zh-CN" altLang="en-US" sz="3200">
              <a:sym typeface="+mn-ea"/>
            </a:endParaRPr>
          </a:p>
        </p:txBody>
      </p:sp>
    </p:spTree>
    <p:custDataLst>
      <p:tags r:id="rId5"/>
    </p:custData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SEP异常"/>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r="27809"/>
          <a:stretch>
            <a:fillRect/>
          </a:stretch>
        </p:blipFill>
        <p:spPr bwMode="auto">
          <a:xfrm>
            <a:off x="1793875" y="1316567"/>
            <a:ext cx="8604251" cy="5031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idx="4294967295"/>
            <p:custDataLst>
              <p:tags r:id="rId3"/>
            </p:custDataLst>
          </p:nvPr>
        </p:nvSpPr>
        <p:spPr>
          <a:xfrm>
            <a:off x="986790" y="188595"/>
            <a:ext cx="10800080" cy="960120"/>
          </a:xfrm>
        </p:spPr>
        <p:txBody>
          <a:bodyPr vert="horz" lIns="121920" tIns="60960" rIns="121920" bIns="60960" rtlCol="0" anchor="ctr">
            <a:normAutofit fontScale="90000"/>
          </a:bodyPr>
          <a:lstStyle/>
          <a:p>
            <a:pPr lvl="0" algn="l">
              <a:buClrTx/>
              <a:buSzTx/>
              <a:buFontTx/>
            </a:pPr>
            <a:r>
              <a:rPr lang="zh-CN" altLang="en-US" dirty="0">
                <a:solidFill>
                  <a:schemeClr val="tx1"/>
                </a:solidFill>
                <a:sym typeface="+mn-ea"/>
              </a:rPr>
              <a:t>脑出血恢复期(上肢)：</a:t>
            </a:r>
            <a:br>
              <a:rPr lang="zh-CN" altLang="en-US" dirty="0">
                <a:solidFill>
                  <a:schemeClr val="tx1"/>
                </a:solidFill>
                <a:sym typeface="+mn-ea"/>
              </a:rPr>
            </a:br>
            <a:r>
              <a:rPr lang="zh-CN" altLang="en-US" dirty="0">
                <a:solidFill>
                  <a:schemeClr val="tx1"/>
                </a:solidFill>
                <a:sym typeface="+mn-ea"/>
              </a:rPr>
              <a:t>患侧皮层电位潜伏期延长、波幅降低</a:t>
            </a:r>
            <a:endParaRPr lang="zh-CN" altLang="en-US" dirty="0">
              <a:solidFill>
                <a:schemeClr val="tx1"/>
              </a:solidFill>
              <a:sym typeface="+mn-ea"/>
            </a:endParaRPr>
          </a:p>
        </p:txBody>
      </p:sp>
    </p:spTree>
    <p:custDataLst>
      <p:tags r:id="rId4"/>
    </p:custData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下肢异常sep"/>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r="20215"/>
          <a:stretch>
            <a:fillRect/>
          </a:stretch>
        </p:blipFill>
        <p:spPr bwMode="auto">
          <a:xfrm>
            <a:off x="1579033" y="1314451"/>
            <a:ext cx="9114367" cy="508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5" name="Text Box 3"/>
          <p:cNvSpPr txBox="1">
            <a:spLocks noChangeArrowheads="1"/>
          </p:cNvSpPr>
          <p:nvPr>
            <p:custDataLst>
              <p:tags r:id="rId3"/>
            </p:custDataLst>
          </p:nvPr>
        </p:nvSpPr>
        <p:spPr bwMode="auto">
          <a:xfrm>
            <a:off x="623993" y="68580"/>
            <a:ext cx="10547351"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Arial" panose="020B0604020202020204" pitchFamily="34" charset="0"/>
              </a:defRPr>
            </a:lvl1pPr>
            <a:lvl2pPr marL="742950" indent="-285750" defTabSz="685800">
              <a:defRPr>
                <a:solidFill>
                  <a:schemeClr val="tx1"/>
                </a:solidFill>
                <a:latin typeface="Arial" panose="020B0604020202020204" pitchFamily="34" charset="0"/>
              </a:defRPr>
            </a:lvl2pPr>
            <a:lvl3pPr marL="1143000" indent="-228600" defTabSz="685800">
              <a:defRPr>
                <a:solidFill>
                  <a:schemeClr val="tx1"/>
                </a:solidFill>
                <a:latin typeface="Arial" panose="020B0604020202020204" pitchFamily="34" charset="0"/>
              </a:defRPr>
            </a:lvl3pPr>
            <a:lvl4pPr marL="1600200" indent="-228600" defTabSz="685800">
              <a:defRPr>
                <a:solidFill>
                  <a:schemeClr val="tx1"/>
                </a:solidFill>
                <a:latin typeface="Arial" panose="020B0604020202020204" pitchFamily="34" charset="0"/>
              </a:defRPr>
            </a:lvl4pPr>
            <a:lvl5pPr marL="2057400" indent="-228600" defTabSz="685800">
              <a:defRPr>
                <a:solidFill>
                  <a:schemeClr val="tx1"/>
                </a:solidFill>
                <a:latin typeface="Arial" panose="020B0604020202020204" pitchFamily="34" charset="0"/>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defRPr>
            </a:lvl9pPr>
          </a:lstStyle>
          <a:p>
            <a:pPr algn="ctr">
              <a:lnSpc>
                <a:spcPct val="90000"/>
              </a:lnSpc>
            </a:pPr>
            <a:r>
              <a:rPr lang="zh-CN" altLang="en-US" sz="3200" b="1">
                <a:solidFill>
                  <a:schemeClr val="tx1"/>
                </a:solidFill>
                <a:latin typeface="+mn-lt"/>
              </a:rPr>
              <a:t>脊髓损伤（下肢）：皮层电位消失，腰</a:t>
            </a:r>
            <a:r>
              <a:rPr lang="en-US" altLang="zh-CN" sz="3200" b="1">
                <a:solidFill>
                  <a:schemeClr val="tx1"/>
                </a:solidFill>
                <a:latin typeface="+mn-lt"/>
              </a:rPr>
              <a:t>1</a:t>
            </a:r>
            <a:r>
              <a:rPr lang="zh-CN" altLang="en-US" sz="3200" b="1">
                <a:solidFill>
                  <a:schemeClr val="tx1"/>
                </a:solidFill>
                <a:latin typeface="+mn-lt"/>
              </a:rPr>
              <a:t>、腘窝电位正常</a:t>
            </a:r>
            <a:endParaRPr lang="zh-CN" altLang="en-US" sz="3200" b="1">
              <a:solidFill>
                <a:schemeClr val="tx1"/>
              </a:solidFill>
              <a:latin typeface="+mn-lt"/>
            </a:endParaRPr>
          </a:p>
        </p:txBody>
      </p:sp>
    </p:spTree>
    <p:custDataLst>
      <p:tags r:id="rId4"/>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982980" y="1069975"/>
            <a:ext cx="10575290" cy="4930775"/>
            <a:chOff x="-594067" y="-118209"/>
            <a:chExt cx="6175908" cy="6576234"/>
          </a:xfrm>
        </p:grpSpPr>
        <p:sp>
          <p:nvSpPr>
            <p:cNvPr id="7" name="AutoShape 10"/>
            <p:cNvSpPr>
              <a:spLocks noChangeArrowheads="1"/>
            </p:cNvSpPr>
            <p:nvPr>
              <p:custDataLst>
                <p:tags r:id="rId1"/>
              </p:custDataLst>
            </p:nvPr>
          </p:nvSpPr>
          <p:spPr bwMode="auto">
            <a:xfrm>
              <a:off x="-594067" y="-118209"/>
              <a:ext cx="6175908" cy="6576234"/>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9"/>
              <a:ext cx="5956422" cy="471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fontScale="90000" lnSpcReduction="10000"/>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30000"/>
                </a:lnSpc>
                <a:buNone/>
              </a:pPr>
              <a:r>
                <a:rPr lang="zh-CN" altLang="en-US" kern="0" dirty="0">
                  <a:solidFill>
                    <a:schemeClr val="dk1"/>
                  </a:solidFill>
                  <a:latin typeface="+mn-lt"/>
                  <a:sym typeface="Calibri" panose="020F0502020204030204" pitchFamily="34" charset="0"/>
                </a:rPr>
                <a:t>（四）指导制订康复治疗计划</a:t>
              </a:r>
              <a:endParaRPr lang="zh-CN" altLang="en-US" kern="0" dirty="0">
                <a:solidFill>
                  <a:schemeClr val="dk1"/>
                </a:solidFill>
                <a:latin typeface="+mn-lt"/>
                <a:sym typeface="Calibri" panose="020F0502020204030204" pitchFamily="34" charset="0"/>
              </a:endParaRPr>
            </a:p>
            <a:p>
              <a:pPr algn="just">
                <a:lnSpc>
                  <a:spcPct val="130000"/>
                </a:lnSpc>
              </a:pPr>
              <a:r>
                <a:rPr lang="en-US" altLang="en-US" kern="0" dirty="0">
                  <a:solidFill>
                    <a:schemeClr val="dk1"/>
                  </a:solidFill>
                  <a:latin typeface="+mn-lt"/>
                  <a:sym typeface="Calibri" panose="020F0502020204030204" pitchFamily="34" charset="0"/>
                </a:rPr>
                <a:t>  1</a:t>
              </a:r>
              <a:r>
                <a:rPr lang="zh-CN" altLang="en-US" kern="0" dirty="0">
                  <a:solidFill>
                    <a:schemeClr val="dk1"/>
                  </a:solidFill>
                  <a:latin typeface="+mn-lt"/>
                  <a:sym typeface="Calibri" panose="020F0502020204030204" pitchFamily="34" charset="0"/>
                </a:rPr>
                <a:t>、制订康复治疗计划 通过系统的康复评定，可以明确发生障碍的原因，康复医生和治疗师就可以根据障碍原因不同而制订不同的有针对性的康复治疗计划，做到治疗有的放矢。</a:t>
              </a:r>
              <a:endParaRPr lang="en-US" altLang="zh-CN" kern="0" dirty="0">
                <a:solidFill>
                  <a:schemeClr val="dk1"/>
                </a:solidFill>
                <a:latin typeface="+mn-lt"/>
                <a:sym typeface="Calibri" panose="020F0502020204030204" pitchFamily="34" charset="0"/>
              </a:endParaRPr>
            </a:p>
            <a:p>
              <a:pPr algn="just">
                <a:lnSpc>
                  <a:spcPct val="130000"/>
                </a:lnSpc>
              </a:pPr>
              <a:endParaRPr lang="zh-CN" altLang="en-US" kern="0" dirty="0">
                <a:solidFill>
                  <a:schemeClr val="dk1"/>
                </a:solidFill>
                <a:latin typeface="+mn-lt"/>
                <a:sym typeface="Calibri" panose="020F0502020204030204" pitchFamily="34" charset="0"/>
              </a:endParaRPr>
            </a:p>
            <a:p>
              <a:pPr algn="just">
                <a:lnSpc>
                  <a:spcPct val="130000"/>
                </a:lnSpc>
              </a:pPr>
              <a:r>
                <a:rPr lang="en-US" altLang="en-US" kern="0" dirty="0">
                  <a:solidFill>
                    <a:schemeClr val="dk1"/>
                  </a:solidFill>
                  <a:latin typeface="+mn-lt"/>
                  <a:sym typeface="Calibri" panose="020F0502020204030204" pitchFamily="34" charset="0"/>
                </a:rPr>
                <a:t>  2</a:t>
              </a:r>
              <a:r>
                <a:rPr lang="zh-CN" altLang="en-US" kern="0" dirty="0">
                  <a:solidFill>
                    <a:schemeClr val="dk1"/>
                  </a:solidFill>
                  <a:latin typeface="+mn-lt"/>
                  <a:sym typeface="Calibri" panose="020F0502020204030204" pitchFamily="34" charset="0"/>
                </a:rPr>
                <a:t>、设定康复目标</a:t>
              </a:r>
              <a:r>
                <a:rPr lang="en-US" altLang="en-US"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康复目标分为远期目标和近期目标。远期目标是患者康复治疗后达到的最佳状态。近期目标，是实现远期目标的基础和具体步骤，随着康复治疗的进展，近期目标会逐渐接近远期目标，最终达到远期目标。</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82980" y="0"/>
            <a:ext cx="3861435" cy="74612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一、康复评定目的</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987002" y="1772708"/>
            <a:ext cx="10776373" cy="6484620"/>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eaLnBrk="1" fontAlgn="auto" hangingPunct="1">
              <a:lnSpc>
                <a:spcPct val="150000"/>
              </a:lnSpc>
              <a:spcBef>
                <a:spcPct val="0"/>
              </a:spcBef>
              <a:spcAft>
                <a:spcPts val="0"/>
              </a:spcAft>
              <a:buClrTx/>
              <a:buFontTx/>
              <a:buNone/>
              <a:defRPr/>
            </a:pPr>
            <a:r>
              <a:rPr lang="en-US" altLang="zh-CN"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4.</a:t>
            </a:r>
            <a:r>
              <a:rPr lang="zh-CN" altLang="en-US"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临床意义</a:t>
            </a:r>
            <a:endParaRPr lang="en-US" altLang="zh-CN"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eaLnBrk="1" fontAlgn="auto" hangingPunct="1">
              <a:lnSpc>
                <a:spcPct val="150000"/>
              </a:lnSpc>
              <a:spcBef>
                <a:spcPct val="0"/>
              </a:spcBef>
              <a:spcAft>
                <a:spcPts val="0"/>
              </a:spcAft>
              <a:buClrTx/>
              <a:buFontTx/>
              <a:buNone/>
              <a:defRPr/>
            </a:pPr>
            <a:r>
              <a:rPr lang="zh-CN" altLang="en-US"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⑴大脑半球及脑干病变：</a:t>
            </a:r>
            <a:r>
              <a:rPr lang="en-US" altLang="zh-CN"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SEP</a:t>
            </a:r>
            <a:r>
              <a:rPr lang="zh-CN" altLang="en-US"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异常与病变部位有关，额叶病变时</a:t>
            </a:r>
            <a:r>
              <a:rPr lang="en-US" altLang="zh-CN"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N20</a:t>
            </a:r>
            <a:r>
              <a:rPr lang="zh-CN" altLang="en-US"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zh-CN"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P25</a:t>
            </a:r>
            <a:r>
              <a:rPr lang="zh-CN" altLang="en-US"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消失，顶叶病变可见</a:t>
            </a:r>
            <a:r>
              <a:rPr lang="en-US" altLang="zh-CN"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N20</a:t>
            </a:r>
            <a:r>
              <a:rPr lang="zh-CN" altLang="en-US"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zh-CN"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P25</a:t>
            </a:r>
            <a:r>
              <a:rPr lang="zh-CN" altLang="en-US"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波幅降低。</a:t>
            </a:r>
            <a:endParaRPr lang="zh-CN" altLang="en-US"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eaLnBrk="1" fontAlgn="auto" hangingPunct="1">
              <a:lnSpc>
                <a:spcPct val="150000"/>
              </a:lnSpc>
              <a:spcBef>
                <a:spcPct val="0"/>
              </a:spcBef>
              <a:spcAft>
                <a:spcPts val="0"/>
              </a:spcAft>
              <a:buClrTx/>
              <a:buFontTx/>
              <a:buNone/>
              <a:defRPr/>
            </a:pPr>
            <a:r>
              <a:rPr lang="zh-CN" altLang="en-US"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⑵多发性硬化：</a:t>
            </a:r>
            <a:r>
              <a:rPr lang="en-US" altLang="zh-CN"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SEP</a:t>
            </a:r>
            <a:r>
              <a:rPr lang="zh-CN" altLang="en-US"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可发现亚临床病灶，并可对病变作出定位诊断。</a:t>
            </a:r>
            <a:endParaRPr lang="zh-CN" altLang="en-US"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eaLnBrk="1" fontAlgn="auto" hangingPunct="1">
              <a:lnSpc>
                <a:spcPct val="150000"/>
              </a:lnSpc>
              <a:spcBef>
                <a:spcPct val="0"/>
              </a:spcBef>
              <a:spcAft>
                <a:spcPts val="0"/>
              </a:spcAft>
              <a:buClrTx/>
              <a:buFontTx/>
              <a:buNone/>
              <a:defRPr/>
            </a:pPr>
            <a:r>
              <a:rPr lang="zh-CN" altLang="en-US"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⑶脊髓病变：脊髓病变是否出现</a:t>
            </a:r>
            <a:r>
              <a:rPr lang="en-US" altLang="zh-CN"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SEP</a:t>
            </a:r>
            <a:r>
              <a:rPr lang="zh-CN" altLang="en-US"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异常，取决于是否累及脊髓后索，</a:t>
            </a:r>
            <a:r>
              <a:rPr lang="en-US" altLang="zh-CN"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SEP</a:t>
            </a:r>
            <a:r>
              <a:rPr lang="zh-CN" altLang="en-US"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节段测定有助于定位诊断。</a:t>
            </a:r>
            <a:endParaRPr lang="zh-CN" altLang="en-US"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eaLnBrk="1" fontAlgn="auto" hangingPunct="1">
              <a:lnSpc>
                <a:spcPct val="150000"/>
              </a:lnSpc>
              <a:spcBef>
                <a:spcPct val="0"/>
              </a:spcBef>
              <a:spcAft>
                <a:spcPts val="0"/>
              </a:spcAft>
              <a:buClrTx/>
              <a:buFontTx/>
              <a:buNone/>
              <a:defRPr/>
            </a:pPr>
            <a:r>
              <a:rPr lang="zh-CN" altLang="en-US"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⑷周围神经病变：神经根、神经干、神经丛病变均可导致传导速度减慢及波幅降低。</a:t>
            </a:r>
            <a:endParaRPr lang="zh-CN" altLang="en-US"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eaLnBrk="1" fontAlgn="auto" hangingPunct="1">
              <a:lnSpc>
                <a:spcPct val="150000"/>
              </a:lnSpc>
              <a:spcBef>
                <a:spcPct val="0"/>
              </a:spcBef>
              <a:spcAft>
                <a:spcPts val="0"/>
              </a:spcAft>
              <a:buClrTx/>
              <a:buFontTx/>
              <a:buNone/>
              <a:defRPr/>
            </a:pPr>
            <a:r>
              <a:rPr lang="zh-CN" altLang="en-US"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⑸昏迷及脑死亡：评价预后。严重颅脑外伤患者合并昏迷，如双侧</a:t>
            </a:r>
            <a:r>
              <a:rPr lang="en-US" altLang="zh-CN"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N20-P25</a:t>
            </a:r>
            <a:r>
              <a:rPr lang="zh-CN" altLang="en-US"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复合波消失者则预后不良；脑死亡时上肢</a:t>
            </a:r>
            <a:r>
              <a:rPr lang="en-US" altLang="zh-CN"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SEP</a:t>
            </a:r>
            <a:r>
              <a:rPr lang="zh-CN" altLang="en-US"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的</a:t>
            </a:r>
            <a:r>
              <a:rPr lang="en-US" altLang="zh-CN"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N20-P25</a:t>
            </a:r>
            <a:r>
              <a:rPr lang="zh-CN" altLang="en-US" sz="2000"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复合波消失。</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eaLnBrk="1" fontAlgn="auto" hangingPunct="1">
              <a:lnSpc>
                <a:spcPct val="140000"/>
              </a:lnSpc>
              <a:spcBef>
                <a:spcPct val="0"/>
              </a:spcBef>
              <a:spcAft>
                <a:spcPts val="0"/>
              </a:spcAft>
              <a:buClrTx/>
              <a:buFontTx/>
              <a:buNone/>
              <a:defRPr/>
            </a:pP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50178" name="Rectangle 2"/>
          <p:cNvSpPr txBox="1">
            <a:spLocks noChangeArrowheads="1"/>
          </p:cNvSpPr>
          <p:nvPr>
            <p:custDataLst>
              <p:tags r:id="rId2"/>
            </p:custDataLst>
          </p:nvPr>
        </p:nvSpPr>
        <p:spPr bwMode="auto">
          <a:xfrm>
            <a:off x="986790" y="-243205"/>
            <a:ext cx="2714625" cy="126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 typeface="Wingdings" panose="05000000000000000000" pitchFamily="2" charset="2"/>
              <a:buNone/>
            </a:pPr>
            <a:r>
              <a:rPr lang="zh-CN" altLang="en-US" sz="3200">
                <a:solidFill>
                  <a:schemeClr val="tx1"/>
                </a:solidFill>
                <a:latin typeface="+mj-lt"/>
                <a:ea typeface="+mj-ea"/>
              </a:rPr>
              <a:t>二、诱发电位</a:t>
            </a:r>
            <a:endParaRPr lang="zh-CN" altLang="en-US" sz="3200">
              <a:solidFill>
                <a:schemeClr val="tx1"/>
              </a:solidFill>
              <a:latin typeface="+mj-lt"/>
              <a:ea typeface="+mj-ea"/>
            </a:endParaRPr>
          </a:p>
        </p:txBody>
      </p:sp>
      <p:sp>
        <p:nvSpPr>
          <p:cNvPr id="3" name="文本框 2"/>
          <p:cNvSpPr txBox="1"/>
          <p:nvPr/>
        </p:nvSpPr>
        <p:spPr>
          <a:xfrm>
            <a:off x="986790" y="980440"/>
            <a:ext cx="4773930" cy="583565"/>
          </a:xfrm>
          <a:prstGeom prst="rect">
            <a:avLst/>
          </a:prstGeom>
          <a:noFill/>
        </p:spPr>
        <p:txBody>
          <a:bodyPr wrap="square" rtlCol="0" anchor="t">
            <a:spAutoFit/>
          </a:bodyPr>
          <a:p>
            <a:pPr algn="l" eaLnBrk="1" latinLnBrk="1" hangingPunct="1">
              <a:spcBef>
                <a:spcPct val="0"/>
              </a:spcBef>
              <a:buClrTx/>
              <a:buFont typeface="Wingdings" panose="05000000000000000000" pitchFamily="2" charset="2"/>
              <a:buNone/>
            </a:pPr>
            <a:r>
              <a:rPr lang="zh-CN" altLang="en-US" sz="3200">
                <a:latin typeface="+mj-lt"/>
                <a:ea typeface="+mj-ea"/>
                <a:sym typeface="+mn-ea"/>
              </a:rPr>
              <a:t>（一）躯体感觉诱发电位</a:t>
            </a:r>
            <a:endParaRPr lang="zh-CN" altLang="en-US" sz="3200">
              <a:latin typeface="+mj-lt"/>
              <a:ea typeface="+mj-ea"/>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986790" y="2132965"/>
            <a:ext cx="10370185" cy="2419985"/>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lnSpcReduction="20000"/>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indent="504190" algn="just" eaLnBrk="1" fontAlgn="auto" hangingPunct="1">
              <a:lnSpc>
                <a:spcPct val="17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运动诱发电位</a:t>
            </a:r>
            <a:r>
              <a:rPr lang="en-US" altLang="zh-CN" kern="0" dirty="0">
                <a:solidFill>
                  <a:schemeClr val="dk1"/>
                </a:solidFill>
                <a:latin typeface="+mn-lt"/>
                <a:sym typeface="Calibri" panose="020F0502020204030204" pitchFamily="34" charset="0"/>
              </a:rPr>
              <a:t>(motor evoked potentials, MEP)</a:t>
            </a:r>
            <a:r>
              <a:rPr lang="zh-CN" altLang="en-US" kern="0" dirty="0">
                <a:solidFill>
                  <a:schemeClr val="dk1"/>
                </a:solidFill>
                <a:latin typeface="+mn-lt"/>
                <a:sym typeface="Calibri" panose="020F0502020204030204" pitchFamily="34" charset="0"/>
              </a:rPr>
              <a:t>：是采用高强度磁场短时限刺激大脑运动中枢所诱发形成的运动诱发电位，通过测定中枢和周围运动神经通路的波形、传导速度、潜伏期、波幅及中枢传导时间，以判断运动通路的功能状态。</a:t>
            </a:r>
            <a:endParaRPr lang="zh-CN" altLang="en-US"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50178" name="Rectangle 2"/>
          <p:cNvSpPr txBox="1">
            <a:spLocks noChangeArrowheads="1"/>
          </p:cNvSpPr>
          <p:nvPr>
            <p:custDataLst>
              <p:tags r:id="rId2"/>
            </p:custDataLst>
          </p:nvPr>
        </p:nvSpPr>
        <p:spPr bwMode="auto">
          <a:xfrm>
            <a:off x="986790" y="-243205"/>
            <a:ext cx="2714625" cy="126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 typeface="Wingdings" panose="05000000000000000000" pitchFamily="2" charset="2"/>
              <a:buNone/>
            </a:pPr>
            <a:r>
              <a:rPr lang="zh-CN" altLang="en-US" sz="3200">
                <a:solidFill>
                  <a:schemeClr val="tx1"/>
                </a:solidFill>
                <a:latin typeface="+mj-lt"/>
                <a:ea typeface="+mj-ea"/>
              </a:rPr>
              <a:t>二、诱发电位</a:t>
            </a:r>
            <a:endParaRPr lang="zh-CN" altLang="en-US" sz="3200">
              <a:solidFill>
                <a:schemeClr val="tx1"/>
              </a:solidFill>
              <a:latin typeface="+mj-lt"/>
              <a:ea typeface="+mj-ea"/>
            </a:endParaRPr>
          </a:p>
        </p:txBody>
      </p:sp>
      <p:sp>
        <p:nvSpPr>
          <p:cNvPr id="3" name="文本框 2"/>
          <p:cNvSpPr txBox="1"/>
          <p:nvPr/>
        </p:nvSpPr>
        <p:spPr>
          <a:xfrm>
            <a:off x="986790" y="980440"/>
            <a:ext cx="4773930" cy="583565"/>
          </a:xfrm>
          <a:prstGeom prst="rect">
            <a:avLst/>
          </a:prstGeom>
          <a:noFill/>
        </p:spPr>
        <p:txBody>
          <a:bodyPr wrap="square" rtlCol="0" anchor="t">
            <a:spAutoFit/>
          </a:bodyPr>
          <a:p>
            <a:pPr algn="l" eaLnBrk="1" latinLnBrk="1" hangingPunct="1">
              <a:spcBef>
                <a:spcPct val="0"/>
              </a:spcBef>
              <a:buClrTx/>
              <a:buFont typeface="Wingdings" panose="05000000000000000000" pitchFamily="2" charset="2"/>
              <a:buNone/>
            </a:pPr>
            <a:r>
              <a:rPr lang="zh-CN" altLang="en-US" sz="3200">
                <a:latin typeface="+mj-lt"/>
                <a:ea typeface="+mj-ea"/>
                <a:sym typeface="+mn-ea"/>
              </a:rPr>
              <a:t>（二）运动诱发电位</a:t>
            </a:r>
            <a:endParaRPr lang="zh-CN" altLang="en-US" sz="3200">
              <a:latin typeface="+mj-lt"/>
              <a:ea typeface="+mj-ea"/>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979594" y="1701165"/>
            <a:ext cx="10828867" cy="4717627"/>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marL="457200" indent="-457200" algn="just" eaLnBrk="1" fontAlgn="auto" hangingPunct="1">
              <a:lnSpc>
                <a:spcPct val="140000"/>
              </a:lnSpc>
              <a:spcBef>
                <a:spcPct val="0"/>
              </a:spcBef>
              <a:spcAft>
                <a:spcPts val="0"/>
              </a:spcAft>
              <a:buClrTx/>
              <a:buFontTx/>
              <a:buAutoNum type="arabicPeriod"/>
              <a:defRPr/>
            </a:pPr>
            <a:r>
              <a:rPr lang="zh-CN" altLang="en-US" kern="0" dirty="0">
                <a:solidFill>
                  <a:schemeClr val="dk1"/>
                </a:solidFill>
                <a:latin typeface="+mn-lt"/>
                <a:sym typeface="Calibri" panose="020F0502020204030204" pitchFamily="34" charset="0"/>
              </a:rPr>
              <a:t>检查方法</a:t>
            </a:r>
            <a:endParaRPr lang="en-US" altLang="zh-CN"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采用刺激线圈进行单脉冲磁刺激，在相应部位的磁刺激量及磁场最大输出量的</a:t>
            </a:r>
            <a:r>
              <a:rPr lang="en-US" altLang="zh-CN" kern="0" dirty="0">
                <a:solidFill>
                  <a:schemeClr val="dk1"/>
                </a:solidFill>
                <a:latin typeface="+mn-lt"/>
                <a:sym typeface="Calibri" panose="020F0502020204030204" pitchFamily="34" charset="0"/>
              </a:rPr>
              <a:t>65%-85%</a:t>
            </a:r>
            <a:r>
              <a:rPr lang="zh-CN" altLang="en-US" kern="0" dirty="0">
                <a:solidFill>
                  <a:schemeClr val="dk1"/>
                </a:solidFill>
                <a:latin typeface="+mn-lt"/>
                <a:sym typeface="Calibri" panose="020F0502020204030204" pitchFamily="34" charset="0"/>
              </a:rPr>
              <a:t>。操作时调整刺激线圈位置直至记录到的肌肉复合动作电位</a:t>
            </a:r>
            <a:r>
              <a:rPr lang="en-US" altLang="zh-CN" kern="0" dirty="0">
                <a:solidFill>
                  <a:schemeClr val="dk1"/>
                </a:solidFill>
                <a:latin typeface="+mn-lt"/>
                <a:sym typeface="Calibri" panose="020F0502020204030204" pitchFamily="34" charset="0"/>
              </a:rPr>
              <a:t>(CMAP)</a:t>
            </a:r>
            <a:r>
              <a:rPr lang="zh-CN" altLang="en-US" kern="0" dirty="0">
                <a:solidFill>
                  <a:schemeClr val="dk1"/>
                </a:solidFill>
                <a:latin typeface="+mn-lt"/>
                <a:sym typeface="Calibri" panose="020F0502020204030204" pitchFamily="34" charset="0"/>
              </a:rPr>
              <a:t>呈波幅最大、潜伏期最短、重复良好为止。</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刺激部位：上肢：肘点、 </a:t>
            </a:r>
            <a:r>
              <a:rPr lang="en-US" altLang="zh-CN" kern="0" dirty="0" err="1">
                <a:solidFill>
                  <a:schemeClr val="dk1"/>
                </a:solidFill>
                <a:latin typeface="+mn-lt"/>
                <a:sym typeface="Calibri" panose="020F0502020204030204" pitchFamily="34" charset="0"/>
              </a:rPr>
              <a:t>Erb</a:t>
            </a:r>
            <a:r>
              <a:rPr lang="en-US" altLang="zh-CN"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点、第</a:t>
            </a:r>
            <a:r>
              <a:rPr lang="en-US" altLang="zh-CN" kern="0" dirty="0">
                <a:solidFill>
                  <a:schemeClr val="dk1"/>
                </a:solidFill>
                <a:latin typeface="+mn-lt"/>
                <a:sym typeface="Calibri" panose="020F0502020204030204" pitchFamily="34" charset="0"/>
              </a:rPr>
              <a:t>7</a:t>
            </a:r>
            <a:r>
              <a:rPr lang="zh-CN" altLang="en-US" kern="0" dirty="0">
                <a:solidFill>
                  <a:schemeClr val="dk1"/>
                </a:solidFill>
                <a:latin typeface="+mn-lt"/>
                <a:sym typeface="Calibri" panose="020F0502020204030204" pitchFamily="34" charset="0"/>
              </a:rPr>
              <a:t>颈椎棘突</a:t>
            </a:r>
            <a:r>
              <a:rPr lang="en-US" altLang="zh-CN" kern="0" dirty="0">
                <a:solidFill>
                  <a:schemeClr val="dk1"/>
                </a:solidFill>
                <a:latin typeface="+mn-lt"/>
                <a:sym typeface="Calibri" panose="020F0502020204030204" pitchFamily="34" charset="0"/>
              </a:rPr>
              <a:t>(C7)</a:t>
            </a:r>
            <a:r>
              <a:rPr lang="zh-CN" altLang="en-US" kern="0" dirty="0">
                <a:solidFill>
                  <a:schemeClr val="dk1"/>
                </a:solidFill>
                <a:latin typeface="+mn-lt"/>
                <a:sym typeface="Calibri" panose="020F0502020204030204" pitchFamily="34" charset="0"/>
              </a:rPr>
              <a:t>、皮层</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                 下肢：腘窝、腰部（</a:t>
            </a:r>
            <a:r>
              <a:rPr lang="en-US" altLang="zh-CN" kern="0" dirty="0">
                <a:solidFill>
                  <a:schemeClr val="dk1"/>
                </a:solidFill>
                <a:latin typeface="+mn-lt"/>
                <a:sym typeface="Calibri" panose="020F0502020204030204" pitchFamily="34" charset="0"/>
              </a:rPr>
              <a:t>L4</a:t>
            </a:r>
            <a:r>
              <a:rPr lang="zh-CN" altLang="en-US" kern="0" dirty="0">
                <a:solidFill>
                  <a:schemeClr val="dk1"/>
                </a:solidFill>
                <a:latin typeface="+mn-lt"/>
                <a:sym typeface="Calibri" panose="020F0502020204030204" pitchFamily="34" charset="0"/>
              </a:rPr>
              <a:t>）、皮层</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记录电极：上肢在小指展肌记录，下肢在在胫前肌记录。</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endParaRPr lang="zh-CN" altLang="en-US"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50178" name="Rectangle 2"/>
          <p:cNvSpPr txBox="1">
            <a:spLocks noChangeArrowheads="1"/>
          </p:cNvSpPr>
          <p:nvPr>
            <p:custDataLst>
              <p:tags r:id="rId2"/>
            </p:custDataLst>
          </p:nvPr>
        </p:nvSpPr>
        <p:spPr bwMode="auto">
          <a:xfrm>
            <a:off x="986790" y="-243205"/>
            <a:ext cx="2714625" cy="126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 typeface="Wingdings" panose="05000000000000000000" pitchFamily="2" charset="2"/>
              <a:buNone/>
            </a:pPr>
            <a:r>
              <a:rPr lang="zh-CN" altLang="en-US" sz="3200">
                <a:solidFill>
                  <a:schemeClr val="tx1"/>
                </a:solidFill>
                <a:latin typeface="+mj-lt"/>
                <a:ea typeface="+mj-ea"/>
              </a:rPr>
              <a:t>二、诱发电位</a:t>
            </a:r>
            <a:endParaRPr lang="zh-CN" altLang="en-US" sz="3200">
              <a:solidFill>
                <a:schemeClr val="tx1"/>
              </a:solidFill>
              <a:latin typeface="+mj-lt"/>
              <a:ea typeface="+mj-ea"/>
            </a:endParaRPr>
          </a:p>
        </p:txBody>
      </p:sp>
      <p:sp>
        <p:nvSpPr>
          <p:cNvPr id="3" name="文本框 2"/>
          <p:cNvSpPr txBox="1"/>
          <p:nvPr/>
        </p:nvSpPr>
        <p:spPr>
          <a:xfrm>
            <a:off x="986790" y="980440"/>
            <a:ext cx="4773930" cy="583565"/>
          </a:xfrm>
          <a:prstGeom prst="rect">
            <a:avLst/>
          </a:prstGeom>
          <a:noFill/>
        </p:spPr>
        <p:txBody>
          <a:bodyPr wrap="square" rtlCol="0" anchor="t">
            <a:spAutoFit/>
          </a:bodyPr>
          <a:p>
            <a:pPr algn="l" eaLnBrk="1" latinLnBrk="1" hangingPunct="1">
              <a:spcBef>
                <a:spcPct val="0"/>
              </a:spcBef>
              <a:buClrTx/>
              <a:buFont typeface="Wingdings" panose="05000000000000000000" pitchFamily="2" charset="2"/>
              <a:buNone/>
            </a:pPr>
            <a:r>
              <a:rPr lang="zh-CN" altLang="en-US" sz="3200">
                <a:latin typeface="+mj-lt"/>
                <a:ea typeface="+mj-ea"/>
                <a:sym typeface="+mn-ea"/>
              </a:rPr>
              <a:t>（二）运动诱发电位</a:t>
            </a:r>
            <a:endParaRPr lang="zh-CN" altLang="en-US" sz="3200">
              <a:latin typeface="+mj-lt"/>
              <a:ea typeface="+mj-ea"/>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983615" y="-99695"/>
            <a:ext cx="3102610" cy="960120"/>
          </a:xfrm>
        </p:spPr>
        <p:txBody>
          <a:bodyPr vert="horz" lIns="121920" tIns="60960" rIns="121920" bIns="60960" rtlCol="0" anchor="ctr">
            <a:normAutofit/>
          </a:bodyPr>
          <a:lstStyle/>
          <a:p>
            <a:pPr lvl="0" algn="l">
              <a:buClrTx/>
              <a:buSzTx/>
              <a:buFontTx/>
            </a:pPr>
            <a:r>
              <a:rPr lang="zh-CN" altLang="en-US" sz="3200">
                <a:sym typeface="+mn-ea"/>
              </a:rPr>
              <a:t>运动诱发电位</a:t>
            </a:r>
            <a:endParaRPr lang="zh-CN" altLang="en-US" sz="3200">
              <a:sym typeface="+mn-ea"/>
            </a:endParaRPr>
          </a:p>
        </p:txBody>
      </p:sp>
      <p:sp>
        <p:nvSpPr>
          <p:cNvPr id="3" name="标题 1"/>
          <p:cNvSpPr txBox="1"/>
          <p:nvPr>
            <p:custDataLst>
              <p:tags r:id="rId2"/>
            </p:custDataLst>
          </p:nvPr>
        </p:nvSpPr>
        <p:spPr>
          <a:xfrm>
            <a:off x="983827" y="836870"/>
            <a:ext cx="10800000" cy="960000"/>
          </a:xfrm>
          <a:prstGeom prst="rect">
            <a:avLst/>
          </a:prstGeom>
        </p:spPr>
        <p:txBody>
          <a:bodyPr vert="horz" lIns="121920" tIns="60960" rIns="121920" bIns="60960" rtlCol="0" anchor="ctr"/>
          <a:lstStyle>
            <a:lvl1pPr algn="l" defTabSz="685800" rtl="0" eaLnBrk="1" latinLnBrk="0" hangingPunct="1">
              <a:lnSpc>
                <a:spcPct val="90000"/>
              </a:lnSpc>
              <a:spcBef>
                <a:spcPct val="0"/>
              </a:spcBef>
              <a:buNone/>
              <a:defRPr sz="2400" b="1" i="0" u="none" kern="1200" spc="0">
                <a:solidFill>
                  <a:schemeClr val="accent3">
                    <a:lumMod val="44964"/>
                  </a:schemeClr>
                </a:solidFill>
                <a:effectLst>
                  <a:outerShdw>
                    <a:srgbClr val="FFFFFF"/>
                  </a:outerShdw>
                </a:effectLst>
                <a:uFill>
                  <a:solidFill>
                    <a:srgbClr val="0070C0"/>
                  </a:solidFill>
                </a:uFill>
                <a:latin typeface="+mj-lt"/>
                <a:ea typeface="+mj-ea"/>
                <a:cs typeface="+mj-cs"/>
              </a:defRPr>
            </a:lvl1pPr>
          </a:lstStyle>
          <a:p>
            <a:pPr fontAlgn="auto">
              <a:spcAft>
                <a:spcPts val="0"/>
              </a:spcAft>
              <a:buFontTx/>
            </a:pPr>
            <a:r>
              <a:rPr lang="zh-CN" altLang="en-US" sz="2800" dirty="0">
                <a:solidFill>
                  <a:schemeClr val="tx1"/>
                </a:solidFill>
                <a:sym typeface="+mn-ea"/>
              </a:rPr>
              <a:t>脑梗死恢复期(上肢)：患侧皮层电位消失</a:t>
            </a:r>
            <a:endParaRPr lang="zh-CN" altLang="en-US" sz="2800" dirty="0">
              <a:solidFill>
                <a:schemeClr val="tx1"/>
              </a:solidFill>
              <a:sym typeface="+mn-ea"/>
            </a:endParaRPr>
          </a:p>
        </p:txBody>
      </p:sp>
      <p:pic>
        <p:nvPicPr>
          <p:cNvPr id="5" name="图片 4" descr="图片包含 信件"/>
          <p:cNvPicPr>
            <a:picLocks noChangeAspect="1"/>
          </p:cNvPicPr>
          <p:nvPr/>
        </p:nvPicPr>
        <p:blipFill>
          <a:blip r:embed="rId3" cstate="print">
            <a:extLst>
              <a:ext uri="{28A0092B-C50C-407E-A947-70E740481C1C}">
                <a14:useLocalDpi xmlns:a14="http://schemas.microsoft.com/office/drawing/2010/main" val="0"/>
              </a:ext>
            </a:extLst>
          </a:blip>
          <a:srcRect b="16849"/>
          <a:stretch>
            <a:fillRect/>
          </a:stretch>
        </p:blipFill>
        <p:spPr>
          <a:xfrm>
            <a:off x="1703705" y="1988820"/>
            <a:ext cx="9648190" cy="4680585"/>
          </a:xfrm>
          <a:prstGeom prst="rect">
            <a:avLst/>
          </a:prstGeom>
        </p:spPr>
      </p:pic>
    </p:spTree>
    <p:custDataLst>
      <p:tags r:id="rId4"/>
    </p:custData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979594" y="1645920"/>
            <a:ext cx="10828867" cy="4143587"/>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eaLnBrk="1" fontAlgn="auto" hangingPunct="1">
              <a:lnSpc>
                <a:spcPct val="15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测量指标</a:t>
            </a:r>
            <a:endParaRPr lang="en-US" altLang="zh-CN" kern="0" dirty="0">
              <a:solidFill>
                <a:schemeClr val="dk1"/>
              </a:solidFill>
              <a:latin typeface="+mn-lt"/>
              <a:sym typeface="Calibri" panose="020F0502020204030204" pitchFamily="34" charset="0"/>
            </a:endParaRPr>
          </a:p>
          <a:p>
            <a:pPr algn="just" eaLnBrk="1" fontAlgn="auto" hangingPunct="1">
              <a:lnSpc>
                <a:spcPct val="15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主要分析潜伏期、波幅、中枢运动传导时间、侧间潜伏期差。</a:t>
            </a:r>
            <a:endParaRPr lang="zh-CN" altLang="en-US" kern="0" dirty="0">
              <a:solidFill>
                <a:schemeClr val="dk1"/>
              </a:solidFill>
              <a:latin typeface="+mn-lt"/>
              <a:sym typeface="Calibri" panose="020F0502020204030204" pitchFamily="34" charset="0"/>
            </a:endParaRPr>
          </a:p>
          <a:p>
            <a:pPr algn="just" eaLnBrk="1" fontAlgn="auto" hangingPunct="1">
              <a:lnSpc>
                <a:spcPct val="15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异常标准</a:t>
            </a:r>
            <a:r>
              <a:rPr lang="en-US" altLang="zh-CN" kern="0" dirty="0">
                <a:solidFill>
                  <a:schemeClr val="dk1"/>
                </a:solidFill>
                <a:latin typeface="+mn-lt"/>
                <a:sym typeface="Calibri" panose="020F0502020204030204" pitchFamily="34" charset="0"/>
              </a:rPr>
              <a:t>:</a:t>
            </a:r>
            <a:endParaRPr lang="en-US" altLang="zh-CN" kern="0" dirty="0">
              <a:solidFill>
                <a:schemeClr val="dk1"/>
              </a:solidFill>
              <a:latin typeface="+mn-lt"/>
              <a:sym typeface="Calibri" panose="020F0502020204030204" pitchFamily="34" charset="0"/>
            </a:endParaRPr>
          </a:p>
          <a:p>
            <a:pPr algn="just" eaLnBrk="1" fontAlgn="auto" hangingPunct="1">
              <a:lnSpc>
                <a:spcPct val="15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①MEP</a:t>
            </a:r>
            <a:r>
              <a:rPr lang="zh-CN" altLang="en-US" kern="0" dirty="0">
                <a:solidFill>
                  <a:schemeClr val="dk1"/>
                </a:solidFill>
                <a:latin typeface="+mn-lt"/>
                <a:sym typeface="Calibri" panose="020F0502020204030204" pitchFamily="34" charset="0"/>
              </a:rPr>
              <a:t>不能引出；</a:t>
            </a:r>
            <a:endParaRPr lang="zh-CN" altLang="en-US" kern="0" dirty="0">
              <a:solidFill>
                <a:schemeClr val="dk1"/>
              </a:solidFill>
              <a:latin typeface="+mn-lt"/>
              <a:sym typeface="Calibri" panose="020F0502020204030204" pitchFamily="34" charset="0"/>
            </a:endParaRPr>
          </a:p>
          <a:p>
            <a:pPr algn="just" eaLnBrk="1" fontAlgn="auto" hangingPunct="1">
              <a:lnSpc>
                <a:spcPct val="15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②潜伏期延长，或患、健侧差≥正常参考值</a:t>
            </a:r>
            <a:r>
              <a:rPr lang="en-US" altLang="zh-CN" kern="0" dirty="0">
                <a:solidFill>
                  <a:schemeClr val="dk1"/>
                </a:solidFill>
                <a:latin typeface="+mn-lt"/>
                <a:sym typeface="Calibri" panose="020F0502020204030204" pitchFamily="34" charset="0"/>
              </a:rPr>
              <a:t>3</a:t>
            </a:r>
            <a:r>
              <a:rPr lang="zh-CN" altLang="en-US" kern="0" dirty="0">
                <a:solidFill>
                  <a:schemeClr val="dk1"/>
                </a:solidFill>
                <a:latin typeface="+mn-lt"/>
                <a:sym typeface="Calibri" panose="020F0502020204030204" pitchFamily="34" charset="0"/>
              </a:rPr>
              <a:t>倍标准差；</a:t>
            </a:r>
            <a:endParaRPr lang="zh-CN" altLang="en-US" kern="0" dirty="0">
              <a:solidFill>
                <a:schemeClr val="dk1"/>
              </a:solidFill>
              <a:latin typeface="+mn-lt"/>
              <a:sym typeface="Calibri" panose="020F0502020204030204" pitchFamily="34" charset="0"/>
            </a:endParaRPr>
          </a:p>
          <a:p>
            <a:pPr algn="just" eaLnBrk="1" fontAlgn="auto" hangingPunct="1">
              <a:lnSpc>
                <a:spcPct val="15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③波形异常，出现多相波或波幅降低</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endParaRPr lang="zh-CN" altLang="en-US"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50178" name="Rectangle 2"/>
          <p:cNvSpPr txBox="1">
            <a:spLocks noChangeArrowheads="1"/>
          </p:cNvSpPr>
          <p:nvPr>
            <p:custDataLst>
              <p:tags r:id="rId2"/>
            </p:custDataLst>
          </p:nvPr>
        </p:nvSpPr>
        <p:spPr bwMode="auto">
          <a:xfrm>
            <a:off x="986790" y="-243205"/>
            <a:ext cx="2714625" cy="126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 typeface="Wingdings" panose="05000000000000000000" pitchFamily="2" charset="2"/>
              <a:buNone/>
            </a:pPr>
            <a:r>
              <a:rPr lang="zh-CN" altLang="en-US" sz="3200">
                <a:solidFill>
                  <a:schemeClr val="tx1"/>
                </a:solidFill>
                <a:latin typeface="+mj-lt"/>
                <a:ea typeface="+mj-ea"/>
              </a:rPr>
              <a:t>二、诱发电位</a:t>
            </a:r>
            <a:endParaRPr lang="zh-CN" altLang="en-US" sz="3200">
              <a:solidFill>
                <a:schemeClr val="tx1"/>
              </a:solidFill>
              <a:latin typeface="+mj-lt"/>
              <a:ea typeface="+mj-ea"/>
            </a:endParaRPr>
          </a:p>
        </p:txBody>
      </p:sp>
      <p:sp>
        <p:nvSpPr>
          <p:cNvPr id="3" name="文本框 2"/>
          <p:cNvSpPr txBox="1"/>
          <p:nvPr/>
        </p:nvSpPr>
        <p:spPr>
          <a:xfrm>
            <a:off x="986790" y="980440"/>
            <a:ext cx="4773930" cy="583565"/>
          </a:xfrm>
          <a:prstGeom prst="rect">
            <a:avLst/>
          </a:prstGeom>
          <a:noFill/>
        </p:spPr>
        <p:txBody>
          <a:bodyPr wrap="square" rtlCol="0" anchor="t">
            <a:spAutoFit/>
          </a:bodyPr>
          <a:p>
            <a:pPr algn="l" eaLnBrk="1" latinLnBrk="1" hangingPunct="1">
              <a:spcBef>
                <a:spcPct val="0"/>
              </a:spcBef>
              <a:buClrTx/>
              <a:buFont typeface="Wingdings" panose="05000000000000000000" pitchFamily="2" charset="2"/>
              <a:buNone/>
            </a:pPr>
            <a:r>
              <a:rPr lang="zh-CN" altLang="en-US" sz="3200">
                <a:latin typeface="+mj-lt"/>
                <a:ea typeface="+mj-ea"/>
                <a:sym typeface="+mn-ea"/>
              </a:rPr>
              <a:t>（二）运动诱发电位</a:t>
            </a:r>
            <a:endParaRPr lang="zh-CN" altLang="en-US" sz="3200">
              <a:latin typeface="+mj-lt"/>
              <a:ea typeface="+mj-ea"/>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986579" y="1675130"/>
            <a:ext cx="10828867" cy="5292513"/>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eaLnBrk="1" fontAlgn="auto" hangingPunct="1">
              <a:lnSpc>
                <a:spcPct val="15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3.</a:t>
            </a:r>
            <a:r>
              <a:rPr lang="zh-CN" altLang="en-US" kern="0" dirty="0">
                <a:solidFill>
                  <a:schemeClr val="dk1"/>
                </a:solidFill>
                <a:latin typeface="+mn-lt"/>
                <a:sym typeface="Calibri" panose="020F0502020204030204" pitchFamily="34" charset="0"/>
              </a:rPr>
              <a:t>临床意义</a:t>
            </a:r>
            <a:endParaRPr lang="en-US" altLang="zh-CN" kern="0" dirty="0">
              <a:solidFill>
                <a:schemeClr val="dk1"/>
              </a:solidFill>
              <a:latin typeface="+mn-lt"/>
              <a:sym typeface="Calibri" panose="020F0502020204030204" pitchFamily="34" charset="0"/>
            </a:endParaRPr>
          </a:p>
          <a:p>
            <a:pPr algn="just" eaLnBrk="1" fontAlgn="auto" hangingPunct="1">
              <a:lnSpc>
                <a:spcPct val="15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⑴脑卒中</a:t>
            </a:r>
            <a:r>
              <a:rPr lang="en-US" altLang="zh-CN"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可表现为皮层潜伏期明显延迟</a:t>
            </a:r>
            <a:r>
              <a:rPr lang="en-US" altLang="zh-CN"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波幅下降</a:t>
            </a:r>
            <a:r>
              <a:rPr lang="en-US" altLang="zh-CN"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重者无波谱形成；</a:t>
            </a:r>
            <a:r>
              <a:rPr lang="en-US" altLang="zh-CN" kern="0" dirty="0">
                <a:solidFill>
                  <a:schemeClr val="dk1"/>
                </a:solidFill>
                <a:latin typeface="+mn-lt"/>
                <a:sym typeface="Calibri" panose="020F0502020204030204" pitchFamily="34" charset="0"/>
              </a:rPr>
              <a:t>MEP</a:t>
            </a:r>
            <a:r>
              <a:rPr lang="zh-CN" altLang="en-US" kern="0" dirty="0">
                <a:solidFill>
                  <a:schemeClr val="dk1"/>
                </a:solidFill>
                <a:latin typeface="+mn-lt"/>
                <a:sym typeface="Calibri" panose="020F0502020204030204" pitchFamily="34" charset="0"/>
              </a:rPr>
              <a:t>的异常程度和神经损伤及临床体征严重程度呈正相关</a:t>
            </a:r>
            <a:r>
              <a:rPr lang="en-US" altLang="zh-CN"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可预测治疗效果及预后。</a:t>
            </a:r>
            <a:endParaRPr lang="zh-CN" altLang="en-US" kern="0" dirty="0">
              <a:solidFill>
                <a:schemeClr val="dk1"/>
              </a:solidFill>
              <a:latin typeface="+mn-lt"/>
              <a:sym typeface="Calibri" panose="020F0502020204030204" pitchFamily="34" charset="0"/>
            </a:endParaRPr>
          </a:p>
          <a:p>
            <a:pPr algn="just" eaLnBrk="1" fontAlgn="auto" hangingPunct="1">
              <a:lnSpc>
                <a:spcPct val="15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⑵多发性硬化</a:t>
            </a:r>
            <a:r>
              <a:rPr lang="en-US" altLang="zh-CN"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确诊者</a:t>
            </a:r>
            <a:r>
              <a:rPr lang="en-US" altLang="zh-CN" kern="0" dirty="0">
                <a:solidFill>
                  <a:schemeClr val="dk1"/>
                </a:solidFill>
                <a:latin typeface="+mn-lt"/>
                <a:sym typeface="Calibri" panose="020F0502020204030204" pitchFamily="34" charset="0"/>
              </a:rPr>
              <a:t>MEP</a:t>
            </a:r>
            <a:r>
              <a:rPr lang="zh-CN" altLang="en-US" kern="0" dirty="0">
                <a:solidFill>
                  <a:schemeClr val="dk1"/>
                </a:solidFill>
                <a:latin typeface="+mn-lt"/>
                <a:sym typeface="Calibri" panose="020F0502020204030204" pitchFamily="34" charset="0"/>
              </a:rPr>
              <a:t>异常率达</a:t>
            </a:r>
            <a:r>
              <a:rPr lang="en-US" altLang="zh-CN" kern="0" dirty="0">
                <a:solidFill>
                  <a:schemeClr val="dk1"/>
                </a:solidFill>
                <a:latin typeface="+mn-lt"/>
                <a:sym typeface="Calibri" panose="020F0502020204030204" pitchFamily="34" charset="0"/>
              </a:rPr>
              <a:t>85%,</a:t>
            </a:r>
            <a:r>
              <a:rPr lang="zh-CN" altLang="en-US" kern="0" dirty="0">
                <a:solidFill>
                  <a:schemeClr val="dk1"/>
                </a:solidFill>
                <a:latin typeface="+mn-lt"/>
                <a:sym typeface="Calibri" panose="020F0502020204030204" pitchFamily="34" charset="0"/>
              </a:rPr>
              <a:t>可能者为</a:t>
            </a:r>
            <a:r>
              <a:rPr lang="en-US" altLang="zh-CN" kern="0" dirty="0">
                <a:solidFill>
                  <a:schemeClr val="dk1"/>
                </a:solidFill>
                <a:latin typeface="+mn-lt"/>
                <a:sym typeface="Calibri" panose="020F0502020204030204" pitchFamily="34" charset="0"/>
              </a:rPr>
              <a:t>30%</a:t>
            </a:r>
            <a:r>
              <a:rPr lang="zh-CN" altLang="en-US" kern="0" dirty="0">
                <a:solidFill>
                  <a:schemeClr val="dk1"/>
                </a:solidFill>
                <a:latin typeface="+mn-lt"/>
                <a:sym typeface="Calibri" panose="020F0502020204030204" pitchFamily="34" charset="0"/>
              </a:rPr>
              <a:t>；可在早期发现亚临床病例。</a:t>
            </a:r>
            <a:endParaRPr lang="zh-CN" altLang="en-US" kern="0" dirty="0">
              <a:solidFill>
                <a:schemeClr val="dk1"/>
              </a:solidFill>
              <a:latin typeface="+mn-lt"/>
              <a:sym typeface="Calibri" panose="020F0502020204030204" pitchFamily="34" charset="0"/>
            </a:endParaRPr>
          </a:p>
          <a:p>
            <a:pPr algn="just" eaLnBrk="1" fontAlgn="auto" hangingPunct="1">
              <a:lnSpc>
                <a:spcPct val="15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⑶压迫性脊髓病</a:t>
            </a:r>
            <a:r>
              <a:rPr lang="en-US" altLang="zh-CN"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脊髓型颈椎病</a:t>
            </a:r>
            <a:r>
              <a:rPr lang="en-US" altLang="zh-CN" kern="0" dirty="0">
                <a:solidFill>
                  <a:schemeClr val="dk1"/>
                </a:solidFill>
                <a:latin typeface="+mn-lt"/>
                <a:sym typeface="Calibri" panose="020F0502020204030204" pitchFamily="34" charset="0"/>
              </a:rPr>
              <a:t>MEP</a:t>
            </a:r>
            <a:r>
              <a:rPr lang="zh-CN" altLang="en-US" kern="0" dirty="0">
                <a:solidFill>
                  <a:schemeClr val="dk1"/>
                </a:solidFill>
                <a:latin typeface="+mn-lt"/>
                <a:sym typeface="Calibri" panose="020F0502020204030204" pitchFamily="34" charset="0"/>
              </a:rPr>
              <a:t>阳性率为</a:t>
            </a:r>
            <a:r>
              <a:rPr lang="en-US" altLang="zh-CN" kern="0" dirty="0">
                <a:solidFill>
                  <a:schemeClr val="dk1"/>
                </a:solidFill>
                <a:latin typeface="+mn-lt"/>
                <a:sym typeface="Calibri" panose="020F0502020204030204" pitchFamily="34" charset="0"/>
              </a:rPr>
              <a:t>87.6%</a:t>
            </a:r>
            <a:r>
              <a:rPr lang="zh-CN" altLang="en-US" kern="0" dirty="0">
                <a:solidFill>
                  <a:schemeClr val="dk1"/>
                </a:solidFill>
                <a:latin typeface="+mn-lt"/>
                <a:sym typeface="Calibri" panose="020F0502020204030204" pitchFamily="34" charset="0"/>
              </a:rPr>
              <a:t>。</a:t>
            </a:r>
            <a:endParaRPr lang="zh-CN" altLang="en-US" kern="0" dirty="0">
              <a:solidFill>
                <a:schemeClr val="dk1"/>
              </a:solidFill>
              <a:latin typeface="+mn-lt"/>
              <a:sym typeface="Calibri" panose="020F0502020204030204" pitchFamily="34" charset="0"/>
            </a:endParaRPr>
          </a:p>
          <a:p>
            <a:pPr algn="just" eaLnBrk="1" fontAlgn="auto" hangingPunct="1">
              <a:lnSpc>
                <a:spcPct val="15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 </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endParaRPr lang="zh-CN" altLang="en-US"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50178" name="Rectangle 2"/>
          <p:cNvSpPr txBox="1">
            <a:spLocks noChangeArrowheads="1"/>
          </p:cNvSpPr>
          <p:nvPr>
            <p:custDataLst>
              <p:tags r:id="rId2"/>
            </p:custDataLst>
          </p:nvPr>
        </p:nvSpPr>
        <p:spPr bwMode="auto">
          <a:xfrm>
            <a:off x="986790" y="-243205"/>
            <a:ext cx="2714625" cy="126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 typeface="Wingdings" panose="05000000000000000000" pitchFamily="2" charset="2"/>
              <a:buNone/>
            </a:pPr>
            <a:r>
              <a:rPr lang="zh-CN" altLang="en-US" sz="3200">
                <a:solidFill>
                  <a:schemeClr val="tx1"/>
                </a:solidFill>
                <a:latin typeface="+mj-lt"/>
                <a:ea typeface="+mj-ea"/>
              </a:rPr>
              <a:t>二、诱发电位</a:t>
            </a:r>
            <a:endParaRPr lang="zh-CN" altLang="en-US" sz="3200">
              <a:solidFill>
                <a:schemeClr val="tx1"/>
              </a:solidFill>
              <a:latin typeface="+mj-lt"/>
              <a:ea typeface="+mj-ea"/>
            </a:endParaRPr>
          </a:p>
        </p:txBody>
      </p:sp>
      <p:sp>
        <p:nvSpPr>
          <p:cNvPr id="3" name="文本框 2"/>
          <p:cNvSpPr txBox="1"/>
          <p:nvPr/>
        </p:nvSpPr>
        <p:spPr>
          <a:xfrm>
            <a:off x="986790" y="980440"/>
            <a:ext cx="4773930" cy="583565"/>
          </a:xfrm>
          <a:prstGeom prst="rect">
            <a:avLst/>
          </a:prstGeom>
          <a:noFill/>
        </p:spPr>
        <p:txBody>
          <a:bodyPr wrap="square" rtlCol="0" anchor="t">
            <a:spAutoFit/>
          </a:bodyPr>
          <a:p>
            <a:pPr algn="l" eaLnBrk="1" latinLnBrk="1" hangingPunct="1">
              <a:spcBef>
                <a:spcPct val="0"/>
              </a:spcBef>
              <a:buClrTx/>
              <a:buFont typeface="Wingdings" panose="05000000000000000000" pitchFamily="2" charset="2"/>
              <a:buNone/>
            </a:pPr>
            <a:r>
              <a:rPr lang="zh-CN" altLang="en-US" sz="3200">
                <a:latin typeface="+mj-lt"/>
                <a:ea typeface="+mj-ea"/>
                <a:sym typeface="+mn-ea"/>
              </a:rPr>
              <a:t>（二）运动诱发电位</a:t>
            </a:r>
            <a:endParaRPr lang="zh-CN" altLang="en-US" sz="3200">
              <a:latin typeface="+mj-lt"/>
              <a:ea typeface="+mj-ea"/>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983404" y="1772920"/>
            <a:ext cx="10828867" cy="5292513"/>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eaLnBrk="1" fontAlgn="auto" hangingPunct="1">
              <a:lnSpc>
                <a:spcPct val="14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3.</a:t>
            </a:r>
            <a:r>
              <a:rPr lang="zh-CN" altLang="en-US" kern="0" dirty="0">
                <a:solidFill>
                  <a:schemeClr val="dk1"/>
                </a:solidFill>
                <a:latin typeface="+mn-lt"/>
                <a:sym typeface="Calibri" panose="020F0502020204030204" pitchFamily="34" charset="0"/>
              </a:rPr>
              <a:t>临床意义</a:t>
            </a:r>
            <a:endParaRPr lang="en-US" altLang="zh-CN"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⑷泌尿生殖系运动功能</a:t>
            </a:r>
            <a:r>
              <a:rPr lang="en-US" altLang="zh-CN"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采用对阴部神经的传入、传出通路，即球海绵体反射，可判断圆锥、马尾病变所致膀胱、直肠及性功能障碍。</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⑸术中监测：脊髓手术中监测运动通路的完整性和预测术后运动功能，有利于避免手术中可能并发的神经病学损伤；监测颅内病变手术的临近运动皮质和运动通路，对皮质和皮质下的运动通路进行辨别和监护</a:t>
            </a:r>
            <a:r>
              <a:rPr lang="en-US" altLang="zh-CN"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以便最大限度切除肿瘤并保护运动功能。</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 </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endParaRPr lang="zh-CN" altLang="en-US"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50178" name="Rectangle 2"/>
          <p:cNvSpPr txBox="1">
            <a:spLocks noChangeArrowheads="1"/>
          </p:cNvSpPr>
          <p:nvPr>
            <p:custDataLst>
              <p:tags r:id="rId2"/>
            </p:custDataLst>
          </p:nvPr>
        </p:nvSpPr>
        <p:spPr bwMode="auto">
          <a:xfrm>
            <a:off x="986790" y="-243205"/>
            <a:ext cx="2714625" cy="126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 typeface="Wingdings" panose="05000000000000000000" pitchFamily="2" charset="2"/>
              <a:buNone/>
            </a:pPr>
            <a:r>
              <a:rPr lang="zh-CN" altLang="en-US" sz="3200">
                <a:solidFill>
                  <a:schemeClr val="tx1"/>
                </a:solidFill>
                <a:latin typeface="+mj-lt"/>
                <a:ea typeface="+mj-ea"/>
              </a:rPr>
              <a:t>二、诱发电位</a:t>
            </a:r>
            <a:endParaRPr lang="zh-CN" altLang="en-US" sz="3200">
              <a:solidFill>
                <a:schemeClr val="tx1"/>
              </a:solidFill>
              <a:latin typeface="+mj-lt"/>
              <a:ea typeface="+mj-ea"/>
            </a:endParaRPr>
          </a:p>
        </p:txBody>
      </p:sp>
      <p:sp>
        <p:nvSpPr>
          <p:cNvPr id="3" name="文本框 2"/>
          <p:cNvSpPr txBox="1"/>
          <p:nvPr/>
        </p:nvSpPr>
        <p:spPr>
          <a:xfrm>
            <a:off x="986790" y="980440"/>
            <a:ext cx="4773930" cy="583565"/>
          </a:xfrm>
          <a:prstGeom prst="rect">
            <a:avLst/>
          </a:prstGeom>
          <a:noFill/>
        </p:spPr>
        <p:txBody>
          <a:bodyPr wrap="square" rtlCol="0" anchor="t">
            <a:spAutoFit/>
          </a:bodyPr>
          <a:p>
            <a:pPr algn="l" eaLnBrk="1" latinLnBrk="1" hangingPunct="1">
              <a:spcBef>
                <a:spcPct val="0"/>
              </a:spcBef>
              <a:buClrTx/>
              <a:buFont typeface="Wingdings" panose="05000000000000000000" pitchFamily="2" charset="2"/>
              <a:buNone/>
            </a:pPr>
            <a:r>
              <a:rPr lang="zh-CN" altLang="en-US" sz="3200">
                <a:latin typeface="+mj-lt"/>
                <a:ea typeface="+mj-ea"/>
                <a:sym typeface="+mn-ea"/>
              </a:rPr>
              <a:t>（二）运动诱发电位</a:t>
            </a:r>
            <a:endParaRPr lang="zh-CN" altLang="en-US" sz="3200">
              <a:latin typeface="+mj-lt"/>
              <a:ea typeface="+mj-ea"/>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982980" y="2421255"/>
            <a:ext cx="9838690" cy="1844675"/>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fontScale="90000" lnSpcReduction="10000"/>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indent="504190" algn="just" eaLnBrk="1" fontAlgn="auto" hangingPunct="1">
              <a:lnSpc>
                <a:spcPct val="160000"/>
              </a:lnSpc>
              <a:spcBef>
                <a:spcPct val="0"/>
              </a:spcBef>
              <a:spcAft>
                <a:spcPts val="0"/>
              </a:spcAft>
              <a:buClrTx/>
              <a:buFontTx/>
              <a:buNone/>
              <a:defRPr/>
            </a:pPr>
            <a:r>
              <a:rPr lang="zh-CN"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脑干听觉诱发电位（</a:t>
            </a:r>
            <a:r>
              <a:rPr lang="en-US" altLang="zh-CN"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brainstem auditory evoked potential, BAEP</a:t>
            </a:r>
            <a:r>
              <a:rPr lang="zh-CN"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）为短潜伏期听觉诱发电位，是声刺激在听觉传导通路中不同部位诱发的电位活动远场记录</a:t>
            </a:r>
            <a:r>
              <a:rPr lang="en-US" altLang="zh-CN"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zh-CN"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它能客观、敏感的反映中枢神经系统功能。</a:t>
            </a:r>
            <a:endParaRPr lang="zh-CN"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50178" name="Rectangle 2"/>
          <p:cNvSpPr txBox="1">
            <a:spLocks noChangeArrowheads="1"/>
          </p:cNvSpPr>
          <p:nvPr>
            <p:custDataLst>
              <p:tags r:id="rId2"/>
            </p:custDataLst>
          </p:nvPr>
        </p:nvSpPr>
        <p:spPr bwMode="auto">
          <a:xfrm>
            <a:off x="986790" y="-243205"/>
            <a:ext cx="2714625" cy="126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 typeface="Wingdings" panose="05000000000000000000" pitchFamily="2" charset="2"/>
              <a:buNone/>
            </a:pPr>
            <a:r>
              <a:rPr lang="zh-CN" altLang="en-US" sz="3200">
                <a:solidFill>
                  <a:schemeClr val="tx1"/>
                </a:solidFill>
                <a:latin typeface="+mj-lt"/>
                <a:ea typeface="+mj-ea"/>
              </a:rPr>
              <a:t>二、诱发电位</a:t>
            </a:r>
            <a:endParaRPr lang="zh-CN" altLang="en-US" sz="3200">
              <a:solidFill>
                <a:schemeClr val="tx1"/>
              </a:solidFill>
              <a:latin typeface="+mj-lt"/>
              <a:ea typeface="+mj-ea"/>
            </a:endParaRPr>
          </a:p>
        </p:txBody>
      </p:sp>
      <p:sp>
        <p:nvSpPr>
          <p:cNvPr id="3" name="文本框 2"/>
          <p:cNvSpPr txBox="1"/>
          <p:nvPr/>
        </p:nvSpPr>
        <p:spPr>
          <a:xfrm>
            <a:off x="986790" y="980440"/>
            <a:ext cx="4773930" cy="583565"/>
          </a:xfrm>
          <a:prstGeom prst="rect">
            <a:avLst/>
          </a:prstGeom>
          <a:noFill/>
        </p:spPr>
        <p:txBody>
          <a:bodyPr wrap="square" rtlCol="0" anchor="t">
            <a:spAutoFit/>
          </a:bodyPr>
          <a:p>
            <a:pPr eaLnBrk="1" latinLnBrk="1" hangingPunct="1">
              <a:spcBef>
                <a:spcPct val="0"/>
              </a:spcBef>
              <a:buClrTx/>
              <a:buFont typeface="Wingdings" panose="05000000000000000000" pitchFamily="2" charset="2"/>
              <a:buNone/>
            </a:pPr>
            <a:r>
              <a:rPr lang="zh-CN" altLang="en-US" sz="3200">
                <a:latin typeface="+mj-lt"/>
                <a:ea typeface="+mj-ea"/>
                <a:sym typeface="+mn-ea"/>
              </a:rPr>
              <a:t>（三）</a:t>
            </a:r>
            <a:r>
              <a:rPr lang="zh-CN" altLang="en-US" sz="3200">
                <a:latin typeface="+mn-lt"/>
                <a:sym typeface="+mn-ea"/>
              </a:rPr>
              <a:t>脑干听觉诱发电位</a:t>
            </a:r>
            <a:endParaRPr lang="zh-CN" altLang="en-US" sz="3200">
              <a:latin typeface="+mj-lt"/>
              <a:ea typeface="+mj-ea"/>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983404" y="1931670"/>
            <a:ext cx="10828867" cy="2993813"/>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lnSpc>
                <a:spcPct val="140000"/>
              </a:lnSpc>
              <a:spcBef>
                <a:spcPct val="0"/>
              </a:spcBef>
              <a:spcAft>
                <a:spcPts val="0"/>
              </a:spcAft>
              <a:buClrTx/>
              <a:buFontTx/>
              <a:buNone/>
              <a:defRPr/>
            </a:pPr>
            <a:r>
              <a:rPr lang="en-US" altLang="zh-CN" sz="2665" kern="0" dirty="0">
                <a:solidFill>
                  <a:schemeClr val="dk1"/>
                </a:solidFill>
                <a:latin typeface="+mn-lt"/>
                <a:sym typeface="Calibri" panose="020F0502020204030204" pitchFamily="34" charset="0"/>
              </a:rPr>
              <a:t>1.</a:t>
            </a:r>
            <a:r>
              <a:rPr lang="zh-CN" altLang="en-US" sz="2665" kern="0" dirty="0">
                <a:solidFill>
                  <a:schemeClr val="dk1"/>
                </a:solidFill>
                <a:latin typeface="+mn-lt"/>
                <a:sym typeface="Calibri" panose="020F0502020204030204" pitchFamily="34" charset="0"/>
              </a:rPr>
              <a:t>检查方法：</a:t>
            </a:r>
            <a:endParaRPr lang="zh-CN" altLang="en-US" sz="2665" kern="0" dirty="0">
              <a:solidFill>
                <a:schemeClr val="dk1"/>
              </a:solidFill>
              <a:latin typeface="+mn-lt"/>
              <a:sym typeface="Calibri" panose="020F0502020204030204" pitchFamily="34" charset="0"/>
            </a:endParaRPr>
          </a:p>
          <a:p>
            <a:pPr eaLnBrk="1" fontAlgn="auto" hangingPunct="1">
              <a:lnSpc>
                <a:spcPct val="140000"/>
              </a:lnSpc>
              <a:spcBef>
                <a:spcPct val="0"/>
              </a:spcBef>
              <a:spcAft>
                <a:spcPts val="0"/>
              </a:spcAft>
              <a:buClrTx/>
              <a:buFontTx/>
              <a:buNone/>
              <a:defRPr/>
            </a:pPr>
            <a:r>
              <a:rPr lang="zh-CN" altLang="en-US" sz="2665" kern="0" dirty="0">
                <a:solidFill>
                  <a:schemeClr val="dk1"/>
                </a:solidFill>
                <a:latin typeface="+mn-lt"/>
                <a:sym typeface="Calibri" panose="020F0502020204030204" pitchFamily="34" charset="0"/>
              </a:rPr>
              <a:t>检测时单耳给予主观听阈加</a:t>
            </a:r>
            <a:r>
              <a:rPr lang="en-US" altLang="zh-CN" sz="2665" kern="0" dirty="0">
                <a:solidFill>
                  <a:schemeClr val="dk1"/>
                </a:solidFill>
                <a:latin typeface="+mn-lt"/>
                <a:sym typeface="Calibri" panose="020F0502020204030204" pitchFamily="34" charset="0"/>
              </a:rPr>
              <a:t>70 dB</a:t>
            </a:r>
            <a:r>
              <a:rPr lang="zh-CN" altLang="en-US" sz="2665" kern="0" dirty="0">
                <a:solidFill>
                  <a:schemeClr val="dk1"/>
                </a:solidFill>
                <a:latin typeface="+mn-lt"/>
                <a:sym typeface="Calibri" panose="020F0502020204030204" pitchFamily="34" charset="0"/>
              </a:rPr>
              <a:t>的</a:t>
            </a:r>
            <a:r>
              <a:rPr lang="en-US" altLang="zh-CN" sz="2665" kern="0" dirty="0">
                <a:solidFill>
                  <a:schemeClr val="dk1"/>
                </a:solidFill>
                <a:latin typeface="+mn-lt"/>
                <a:sym typeface="Calibri" panose="020F0502020204030204" pitchFamily="34" charset="0"/>
              </a:rPr>
              <a:t>Click</a:t>
            </a:r>
            <a:r>
              <a:rPr lang="zh-CN" altLang="en-US" sz="2665" kern="0" dirty="0">
                <a:solidFill>
                  <a:schemeClr val="dk1"/>
                </a:solidFill>
                <a:latin typeface="+mn-lt"/>
                <a:sym typeface="Calibri" panose="020F0502020204030204" pitchFamily="34" charset="0"/>
              </a:rPr>
              <a:t>刺激</a:t>
            </a:r>
            <a:r>
              <a:rPr lang="en-US" altLang="zh-CN" sz="2665" kern="0" dirty="0">
                <a:solidFill>
                  <a:schemeClr val="dk1"/>
                </a:solidFill>
                <a:latin typeface="+mn-lt"/>
                <a:sym typeface="Calibri" panose="020F0502020204030204" pitchFamily="34" charset="0"/>
              </a:rPr>
              <a:t>,</a:t>
            </a:r>
            <a:r>
              <a:rPr lang="zh-CN" altLang="en-US" sz="2665" kern="0" dirty="0">
                <a:solidFill>
                  <a:schemeClr val="dk1"/>
                </a:solidFill>
                <a:latin typeface="+mn-lt"/>
                <a:sym typeface="Calibri" panose="020F0502020204030204" pitchFamily="34" charset="0"/>
              </a:rPr>
              <a:t>对侧耳以白噪声掩盖。记录电极置于</a:t>
            </a:r>
            <a:r>
              <a:rPr lang="en-US" altLang="zh-CN" sz="2665" kern="0" dirty="0" err="1">
                <a:solidFill>
                  <a:schemeClr val="dk1"/>
                </a:solidFill>
                <a:latin typeface="+mn-lt"/>
                <a:sym typeface="Calibri" panose="020F0502020204030204" pitchFamily="34" charset="0"/>
              </a:rPr>
              <a:t>Cz</a:t>
            </a:r>
            <a:r>
              <a:rPr lang="en-US" altLang="zh-CN" sz="2665" kern="0" dirty="0">
                <a:solidFill>
                  <a:schemeClr val="dk1"/>
                </a:solidFill>
                <a:latin typeface="+mn-lt"/>
                <a:sym typeface="Calibri" panose="020F0502020204030204" pitchFamily="34" charset="0"/>
              </a:rPr>
              <a:t>,</a:t>
            </a:r>
            <a:r>
              <a:rPr lang="zh-CN" altLang="en-US" sz="2665" kern="0" dirty="0">
                <a:solidFill>
                  <a:schemeClr val="dk1"/>
                </a:solidFill>
                <a:latin typeface="+mn-lt"/>
                <a:sym typeface="Calibri" panose="020F0502020204030204" pitchFamily="34" charset="0"/>
              </a:rPr>
              <a:t>以刺激耳同则的耳垂为参考电极。</a:t>
            </a:r>
            <a:endParaRPr lang="zh-CN" altLang="en-US" sz="2665" kern="0" dirty="0">
              <a:solidFill>
                <a:schemeClr val="dk1"/>
              </a:solidFill>
              <a:latin typeface="+mn-lt"/>
              <a:sym typeface="Calibri" panose="020F0502020204030204" pitchFamily="34" charset="0"/>
            </a:endParaRPr>
          </a:p>
          <a:p>
            <a:pPr eaLnBrk="1" fontAlgn="auto" hangingPunct="1">
              <a:lnSpc>
                <a:spcPct val="140000"/>
              </a:lnSpc>
              <a:spcBef>
                <a:spcPct val="0"/>
              </a:spcBef>
              <a:spcAft>
                <a:spcPts val="0"/>
              </a:spcAft>
              <a:buClrTx/>
              <a:buFontTx/>
              <a:buNone/>
              <a:defRPr/>
            </a:pPr>
            <a:r>
              <a:rPr lang="zh-CN" altLang="en-US" sz="2665" kern="0" dirty="0">
                <a:solidFill>
                  <a:schemeClr val="dk1"/>
                </a:solidFill>
                <a:latin typeface="+mn-lt"/>
                <a:sym typeface="Calibri" panose="020F0502020204030204" pitchFamily="34" charset="0"/>
              </a:rPr>
              <a:t> </a:t>
            </a:r>
            <a:endParaRPr lang="zh-CN" altLang="en-US" sz="2665" kern="0" dirty="0">
              <a:solidFill>
                <a:schemeClr val="dk1"/>
              </a:solidFill>
              <a:latin typeface="+mn-lt"/>
              <a:sym typeface="Calibri" panose="020F0502020204030204" pitchFamily="34" charset="0"/>
            </a:endParaRPr>
          </a:p>
          <a:p>
            <a:pPr eaLnBrk="1" fontAlgn="auto" hangingPunct="1">
              <a:lnSpc>
                <a:spcPct val="140000"/>
              </a:lnSpc>
              <a:spcBef>
                <a:spcPct val="0"/>
              </a:spcBef>
              <a:spcAft>
                <a:spcPts val="0"/>
              </a:spcAft>
              <a:buClrTx/>
              <a:buFontTx/>
              <a:buNone/>
              <a:defRPr/>
            </a:pPr>
            <a:endParaRPr lang="zh-CN" altLang="en-US" sz="2665"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50178" name="Rectangle 2"/>
          <p:cNvSpPr txBox="1">
            <a:spLocks noChangeArrowheads="1"/>
          </p:cNvSpPr>
          <p:nvPr>
            <p:custDataLst>
              <p:tags r:id="rId2"/>
            </p:custDataLst>
          </p:nvPr>
        </p:nvSpPr>
        <p:spPr bwMode="auto">
          <a:xfrm>
            <a:off x="986790" y="-243205"/>
            <a:ext cx="2714625" cy="126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 typeface="Wingdings" panose="05000000000000000000" pitchFamily="2" charset="2"/>
              <a:buNone/>
            </a:pPr>
            <a:r>
              <a:rPr lang="zh-CN" altLang="en-US" sz="3200">
                <a:solidFill>
                  <a:schemeClr val="tx1"/>
                </a:solidFill>
                <a:latin typeface="+mj-lt"/>
                <a:ea typeface="+mj-ea"/>
              </a:rPr>
              <a:t>二、诱发电位</a:t>
            </a:r>
            <a:endParaRPr lang="zh-CN" altLang="en-US" sz="3200">
              <a:solidFill>
                <a:schemeClr val="tx1"/>
              </a:solidFill>
              <a:latin typeface="+mj-lt"/>
              <a:ea typeface="+mj-ea"/>
            </a:endParaRPr>
          </a:p>
        </p:txBody>
      </p:sp>
      <p:sp>
        <p:nvSpPr>
          <p:cNvPr id="3" name="文本框 2"/>
          <p:cNvSpPr txBox="1"/>
          <p:nvPr/>
        </p:nvSpPr>
        <p:spPr>
          <a:xfrm>
            <a:off x="986790" y="980440"/>
            <a:ext cx="4773930" cy="583565"/>
          </a:xfrm>
          <a:prstGeom prst="rect">
            <a:avLst/>
          </a:prstGeom>
          <a:noFill/>
        </p:spPr>
        <p:txBody>
          <a:bodyPr wrap="square" rtlCol="0" anchor="t">
            <a:spAutoFit/>
          </a:bodyPr>
          <a:p>
            <a:pPr eaLnBrk="1" latinLnBrk="1" hangingPunct="1">
              <a:spcBef>
                <a:spcPct val="0"/>
              </a:spcBef>
              <a:buClrTx/>
              <a:buFont typeface="Wingdings" panose="05000000000000000000" pitchFamily="2" charset="2"/>
              <a:buNone/>
            </a:pPr>
            <a:r>
              <a:rPr lang="zh-CN" altLang="en-US" sz="3200">
                <a:latin typeface="+mj-lt"/>
                <a:ea typeface="+mj-ea"/>
                <a:sym typeface="+mn-ea"/>
              </a:rPr>
              <a:t>（三）</a:t>
            </a:r>
            <a:r>
              <a:rPr lang="zh-CN" altLang="en-US" sz="3200">
                <a:latin typeface="+mn-lt"/>
                <a:sym typeface="+mn-ea"/>
              </a:rPr>
              <a:t>脑干听觉诱发电位</a:t>
            </a:r>
            <a:endParaRPr lang="zh-CN" altLang="en-US" sz="3200">
              <a:latin typeface="+mj-lt"/>
              <a:ea typeface="+mj-ea"/>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986579" y="1701165"/>
            <a:ext cx="10828867" cy="5866553"/>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eaLnBrk="1" fontAlgn="auto" hangingPunct="1">
              <a:lnSpc>
                <a:spcPct val="14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2.BAEP</a:t>
            </a:r>
            <a:r>
              <a:rPr lang="zh-CN" altLang="en-US" kern="0" dirty="0">
                <a:solidFill>
                  <a:schemeClr val="dk1"/>
                </a:solidFill>
                <a:latin typeface="+mn-lt"/>
                <a:sym typeface="Calibri" panose="020F0502020204030204" pitchFamily="34" charset="0"/>
              </a:rPr>
              <a:t>各波的起源及分级：</a:t>
            </a:r>
            <a:endParaRPr lang="en-US" altLang="zh-CN"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BAEP</a:t>
            </a:r>
            <a:r>
              <a:rPr lang="zh-CN" altLang="en-US" kern="0" dirty="0">
                <a:solidFill>
                  <a:schemeClr val="dk1"/>
                </a:solidFill>
                <a:latin typeface="+mn-lt"/>
                <a:sym typeface="Calibri" panose="020F0502020204030204" pitchFamily="34" charset="0"/>
              </a:rPr>
              <a:t>可反映脑干听觉通路及其周围神经结构的功能。可从头皮上记录到</a:t>
            </a:r>
            <a:r>
              <a:rPr lang="en-US" altLang="zh-CN" kern="0" dirty="0">
                <a:solidFill>
                  <a:schemeClr val="dk1"/>
                </a:solidFill>
                <a:latin typeface="+mn-lt"/>
                <a:sym typeface="Calibri" panose="020F0502020204030204" pitchFamily="34" charset="0"/>
              </a:rPr>
              <a:t>7</a:t>
            </a:r>
            <a:r>
              <a:rPr lang="zh-CN" altLang="en-US" kern="0" dirty="0">
                <a:solidFill>
                  <a:schemeClr val="dk1"/>
                </a:solidFill>
                <a:latin typeface="+mn-lt"/>
                <a:sym typeface="Calibri" panose="020F0502020204030204" pitchFamily="34" charset="0"/>
              </a:rPr>
              <a:t>个连续正波</a:t>
            </a:r>
            <a:r>
              <a:rPr lang="en-US" altLang="zh-CN"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每个波均有其明确的解剖学基础。</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Ⅰ</a:t>
            </a:r>
            <a:r>
              <a:rPr lang="zh-CN" altLang="en-US" kern="0" dirty="0">
                <a:solidFill>
                  <a:schemeClr val="dk1"/>
                </a:solidFill>
                <a:latin typeface="+mn-lt"/>
                <a:sym typeface="Calibri" panose="020F0502020204030204" pitchFamily="34" charset="0"/>
              </a:rPr>
              <a:t>波</a:t>
            </a:r>
            <a:r>
              <a:rPr lang="en-US" altLang="zh-CN"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蜗神经</a:t>
            </a:r>
            <a:r>
              <a:rPr lang="en-US" altLang="zh-CN" kern="0" dirty="0">
                <a:solidFill>
                  <a:schemeClr val="dk1"/>
                </a:solidFill>
                <a:latin typeface="+mn-lt"/>
                <a:sym typeface="Calibri" panose="020F0502020204030204" pitchFamily="34" charset="0"/>
              </a:rPr>
              <a:t>;Ⅱ</a:t>
            </a:r>
            <a:r>
              <a:rPr lang="zh-CN" altLang="en-US" kern="0" dirty="0">
                <a:solidFill>
                  <a:schemeClr val="dk1"/>
                </a:solidFill>
                <a:latin typeface="+mn-lt"/>
                <a:sym typeface="Calibri" panose="020F0502020204030204" pitchFamily="34" charset="0"/>
              </a:rPr>
              <a:t>波</a:t>
            </a:r>
            <a:r>
              <a:rPr lang="en-US" altLang="zh-CN"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蜗神经核</a:t>
            </a:r>
            <a:r>
              <a:rPr lang="en-US" altLang="zh-CN" kern="0" dirty="0">
                <a:solidFill>
                  <a:schemeClr val="dk1"/>
                </a:solidFill>
                <a:latin typeface="+mn-lt"/>
                <a:sym typeface="Calibri" panose="020F0502020204030204" pitchFamily="34" charset="0"/>
              </a:rPr>
              <a:t>;Ⅲ</a:t>
            </a:r>
            <a:r>
              <a:rPr lang="zh-CN" altLang="en-US" kern="0" dirty="0">
                <a:solidFill>
                  <a:schemeClr val="dk1"/>
                </a:solidFill>
                <a:latin typeface="+mn-lt"/>
                <a:sym typeface="Calibri" panose="020F0502020204030204" pitchFamily="34" charset="0"/>
              </a:rPr>
              <a:t>波</a:t>
            </a:r>
            <a:r>
              <a:rPr lang="en-US" altLang="zh-CN"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上橄榄核</a:t>
            </a:r>
            <a:r>
              <a:rPr lang="en-US" altLang="zh-CN" kern="0" dirty="0">
                <a:solidFill>
                  <a:schemeClr val="dk1"/>
                </a:solidFill>
                <a:latin typeface="+mn-lt"/>
                <a:sym typeface="Calibri" panose="020F0502020204030204" pitchFamily="34" charset="0"/>
              </a:rPr>
              <a:t>;Ⅳ</a:t>
            </a:r>
            <a:r>
              <a:rPr lang="zh-CN" altLang="en-US" kern="0" dirty="0">
                <a:solidFill>
                  <a:schemeClr val="dk1"/>
                </a:solidFill>
                <a:latin typeface="+mn-lt"/>
                <a:sym typeface="Calibri" panose="020F0502020204030204" pitchFamily="34" charset="0"/>
              </a:rPr>
              <a:t>波</a:t>
            </a:r>
            <a:r>
              <a:rPr lang="en-US" altLang="zh-CN"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外侧丘系</a:t>
            </a:r>
            <a:r>
              <a:rPr lang="en-US" altLang="zh-CN" kern="0" dirty="0">
                <a:solidFill>
                  <a:schemeClr val="dk1"/>
                </a:solidFill>
                <a:latin typeface="+mn-lt"/>
                <a:sym typeface="Calibri" panose="020F0502020204030204" pitchFamily="34" charset="0"/>
              </a:rPr>
              <a:t>;Ⅴ</a:t>
            </a:r>
            <a:r>
              <a:rPr lang="zh-CN" altLang="en-US" kern="0" dirty="0">
                <a:solidFill>
                  <a:schemeClr val="dk1"/>
                </a:solidFill>
                <a:latin typeface="+mn-lt"/>
                <a:sym typeface="Calibri" panose="020F0502020204030204" pitchFamily="34" charset="0"/>
              </a:rPr>
              <a:t>波</a:t>
            </a:r>
            <a:r>
              <a:rPr lang="en-US" altLang="zh-CN"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下丘</a:t>
            </a:r>
            <a:r>
              <a:rPr lang="en-US" altLang="zh-CN" kern="0" dirty="0">
                <a:solidFill>
                  <a:schemeClr val="dk1"/>
                </a:solidFill>
                <a:latin typeface="+mn-lt"/>
                <a:sym typeface="Calibri" panose="020F0502020204030204" pitchFamily="34" charset="0"/>
              </a:rPr>
              <a:t>;Ⅵ</a:t>
            </a:r>
            <a:r>
              <a:rPr lang="zh-CN" altLang="en-US" kern="0" dirty="0">
                <a:solidFill>
                  <a:schemeClr val="dk1"/>
                </a:solidFill>
                <a:latin typeface="+mn-lt"/>
                <a:sym typeface="Calibri" panose="020F0502020204030204" pitchFamily="34" charset="0"/>
              </a:rPr>
              <a:t>波</a:t>
            </a:r>
            <a:r>
              <a:rPr lang="en-US" altLang="zh-CN"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内侧膝状体</a:t>
            </a:r>
            <a:r>
              <a:rPr lang="en-US" altLang="zh-CN" kern="0" dirty="0">
                <a:solidFill>
                  <a:schemeClr val="dk1"/>
                </a:solidFill>
                <a:latin typeface="+mn-lt"/>
                <a:sym typeface="Calibri" panose="020F0502020204030204" pitchFamily="34" charset="0"/>
              </a:rPr>
              <a:t>;Ⅶ</a:t>
            </a:r>
            <a:r>
              <a:rPr lang="zh-CN" altLang="en-US" kern="0" dirty="0">
                <a:solidFill>
                  <a:schemeClr val="dk1"/>
                </a:solidFill>
                <a:latin typeface="+mn-lt"/>
                <a:sym typeface="Calibri" panose="020F0502020204030204" pitchFamily="34" charset="0"/>
              </a:rPr>
              <a:t>波</a:t>
            </a:r>
            <a:r>
              <a:rPr lang="en-US" altLang="zh-CN"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丘脑皮层投射区。</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Ⅰ</a:t>
            </a: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Ⅲ</a:t>
            </a: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Ⅴ</a:t>
            </a:r>
            <a:r>
              <a:rPr lang="zh-CN" altLang="en-US" kern="0" dirty="0">
                <a:solidFill>
                  <a:schemeClr val="dk1"/>
                </a:solidFill>
                <a:latin typeface="+mn-lt"/>
                <a:sym typeface="Calibri" panose="020F0502020204030204" pitchFamily="34" charset="0"/>
              </a:rPr>
              <a:t>波为主波</a:t>
            </a:r>
            <a:r>
              <a:rPr lang="en-US" altLang="zh-CN"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正常情况下均可引出。</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Ⅰ</a:t>
            </a:r>
            <a:r>
              <a:rPr lang="zh-CN" altLang="en-US" kern="0" dirty="0">
                <a:solidFill>
                  <a:schemeClr val="dk1"/>
                </a:solidFill>
                <a:latin typeface="+mn-lt"/>
                <a:sym typeface="Calibri" panose="020F0502020204030204" pitchFamily="34" charset="0"/>
              </a:rPr>
              <a:t>波反映单侧耳蜗功能， </a:t>
            </a:r>
            <a:r>
              <a:rPr lang="en-US" altLang="zh-CN" kern="0" dirty="0">
                <a:solidFill>
                  <a:schemeClr val="dk1"/>
                </a:solidFill>
                <a:latin typeface="+mn-lt"/>
                <a:sym typeface="Calibri" panose="020F0502020204030204" pitchFamily="34" charset="0"/>
              </a:rPr>
              <a:t>Ⅲ</a:t>
            </a:r>
            <a:r>
              <a:rPr lang="zh-CN" altLang="en-US" kern="0" dirty="0">
                <a:solidFill>
                  <a:schemeClr val="dk1"/>
                </a:solidFill>
                <a:latin typeface="+mn-lt"/>
                <a:sym typeface="Calibri" panose="020F0502020204030204" pitchFamily="34" charset="0"/>
              </a:rPr>
              <a:t>波反映脑桥功能， </a:t>
            </a:r>
            <a:r>
              <a:rPr lang="en-US" altLang="zh-CN" kern="0" dirty="0">
                <a:solidFill>
                  <a:schemeClr val="dk1"/>
                </a:solidFill>
                <a:latin typeface="+mn-lt"/>
                <a:sym typeface="Calibri" panose="020F0502020204030204" pitchFamily="34" charset="0"/>
              </a:rPr>
              <a:t>Ⅴ</a:t>
            </a:r>
            <a:r>
              <a:rPr lang="zh-CN" altLang="en-US" kern="0" dirty="0">
                <a:solidFill>
                  <a:schemeClr val="dk1"/>
                </a:solidFill>
                <a:latin typeface="+mn-lt"/>
                <a:sym typeface="Calibri" panose="020F0502020204030204" pitchFamily="34" charset="0"/>
              </a:rPr>
              <a:t>波反映上位脑干的功能。</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 </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endParaRPr lang="zh-CN" altLang="en-US"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50178" name="Rectangle 2"/>
          <p:cNvSpPr txBox="1">
            <a:spLocks noChangeArrowheads="1"/>
          </p:cNvSpPr>
          <p:nvPr>
            <p:custDataLst>
              <p:tags r:id="rId2"/>
            </p:custDataLst>
          </p:nvPr>
        </p:nvSpPr>
        <p:spPr bwMode="auto">
          <a:xfrm>
            <a:off x="986790" y="-243205"/>
            <a:ext cx="2714625" cy="126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 typeface="Wingdings" panose="05000000000000000000" pitchFamily="2" charset="2"/>
              <a:buNone/>
            </a:pPr>
            <a:r>
              <a:rPr lang="zh-CN" altLang="en-US" sz="3200">
                <a:solidFill>
                  <a:schemeClr val="tx1"/>
                </a:solidFill>
                <a:latin typeface="+mj-lt"/>
                <a:ea typeface="+mj-ea"/>
              </a:rPr>
              <a:t>二、诱发电位</a:t>
            </a:r>
            <a:endParaRPr lang="zh-CN" altLang="en-US" sz="3200">
              <a:solidFill>
                <a:schemeClr val="tx1"/>
              </a:solidFill>
              <a:latin typeface="+mj-lt"/>
              <a:ea typeface="+mj-ea"/>
            </a:endParaRPr>
          </a:p>
        </p:txBody>
      </p:sp>
      <p:sp>
        <p:nvSpPr>
          <p:cNvPr id="3" name="文本框 2"/>
          <p:cNvSpPr txBox="1"/>
          <p:nvPr/>
        </p:nvSpPr>
        <p:spPr>
          <a:xfrm>
            <a:off x="986790" y="980440"/>
            <a:ext cx="4773930" cy="583565"/>
          </a:xfrm>
          <a:prstGeom prst="rect">
            <a:avLst/>
          </a:prstGeom>
          <a:noFill/>
        </p:spPr>
        <p:txBody>
          <a:bodyPr wrap="square" rtlCol="0" anchor="t">
            <a:spAutoFit/>
          </a:bodyPr>
          <a:p>
            <a:pPr eaLnBrk="1" latinLnBrk="1" hangingPunct="1">
              <a:spcBef>
                <a:spcPct val="0"/>
              </a:spcBef>
              <a:buClrTx/>
              <a:buFont typeface="Wingdings" panose="05000000000000000000" pitchFamily="2" charset="2"/>
              <a:buNone/>
            </a:pPr>
            <a:r>
              <a:rPr lang="zh-CN" altLang="en-US" sz="3200">
                <a:latin typeface="+mj-lt"/>
                <a:ea typeface="+mj-ea"/>
                <a:sym typeface="+mn-ea"/>
              </a:rPr>
              <a:t>（三）</a:t>
            </a:r>
            <a:r>
              <a:rPr lang="zh-CN" altLang="en-US" sz="3200">
                <a:latin typeface="+mn-lt"/>
                <a:sym typeface="+mn-ea"/>
              </a:rPr>
              <a:t>脑干听觉诱发电位</a:t>
            </a:r>
            <a:endParaRPr lang="zh-CN" altLang="en-US" sz="3200">
              <a:latin typeface="+mj-lt"/>
              <a:ea typeface="+mj-ea"/>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pitchFamily="49" charset="-122"/>
                <a:ea typeface="黑体" panose="02010609060101010101" pitchFamily="49" charset="-122"/>
              </a:rPr>
              <a:t>目</a:t>
            </a:r>
            <a:endParaRPr lang="zh-CN" altLang="en-US" sz="9600" b="1">
              <a:solidFill>
                <a:srgbClr val="5A84AF"/>
              </a:solidFill>
              <a:latin typeface="黑体" panose="02010609060101010101" pitchFamily="49" charset="-122"/>
              <a:ea typeface="黑体" panose="02010609060101010101" pitchFamily="49" charset="-122"/>
            </a:endParaRPr>
          </a:p>
          <a:p>
            <a:r>
              <a:rPr lang="zh-CN" altLang="en-US" sz="9600" b="1">
                <a:solidFill>
                  <a:srgbClr val="5A84AF"/>
                </a:solidFill>
                <a:latin typeface="黑体" panose="02010609060101010101" pitchFamily="49" charset="-122"/>
                <a:ea typeface="黑体" panose="02010609060101010101" pitchFamily="49" charset="-122"/>
              </a:rPr>
              <a:t>录</a:t>
            </a:r>
            <a:endParaRPr lang="zh-CN" altLang="en-US" sz="9600" b="1">
              <a:solidFill>
                <a:srgbClr val="5A84AF"/>
              </a:solidFill>
              <a:latin typeface="黑体" panose="02010609060101010101" pitchFamily="49" charset="-122"/>
              <a:ea typeface="黑体" panose="02010609060101010101" pitchFamily="49"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项目一</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pitchFamily="34" charset="-122"/>
                  <a:ea typeface="微软雅黑" panose="020B0503020204020204" pitchFamily="34" charset="-122"/>
                  <a:cs typeface="黑体" panose="02010609060101010101" pitchFamily="49" charset="-122"/>
                  <a:sym typeface="+mn-ea"/>
                </a:rPr>
                <a:t>绪论</a:t>
              </a:r>
              <a:endParaRPr lang="zh-CN" altLang="en-US" sz="1600" b="1">
                <a:solidFill>
                  <a:schemeClr val="tx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项目二</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en-US" altLang="zh-CN" sz="1600" b="1" dirty="0">
                  <a:solidFill>
                    <a:schemeClr val="tx1"/>
                  </a:solidFill>
                  <a:latin typeface="微软雅黑" panose="020B0503020204020204" pitchFamily="34" charset="-122"/>
                  <a:ea typeface="微软雅黑" panose="020B0503020204020204" pitchFamily="34" charset="-122"/>
                  <a:cs typeface="黑体" panose="02010609060101010101" pitchFamily="49" charset="-122"/>
                  <a:sym typeface="+mn-ea"/>
                </a:rPr>
                <a:t> </a:t>
              </a:r>
              <a:r>
                <a:rPr lang="zh-CN" altLang="en-US" sz="1600" b="1" dirty="0">
                  <a:solidFill>
                    <a:schemeClr val="tx1"/>
                  </a:solidFill>
                  <a:latin typeface="微软雅黑" panose="020B0503020204020204" pitchFamily="34" charset="-122"/>
                  <a:ea typeface="微软雅黑" panose="020B0503020204020204" pitchFamily="34" charset="-122"/>
                  <a:cs typeface="黑体" panose="02010609060101010101" pitchFamily="49" charset="-122"/>
                  <a:sym typeface="+mn-ea"/>
                </a:rPr>
                <a:t>残疾学</a:t>
              </a:r>
              <a:endParaRPr lang="zh-CN" altLang="en-US" sz="1600" b="1" dirty="0">
                <a:solidFill>
                  <a:schemeClr val="tx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项目三</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a:solidFill>
                    <a:schemeClr val="tx1"/>
                  </a:solidFill>
                  <a:latin typeface="微软雅黑" panose="020B0503020204020204" pitchFamily="34" charset="-122"/>
                  <a:ea typeface="微软雅黑" panose="020B0503020204020204" pitchFamily="34" charset="-122"/>
                  <a:cs typeface="黑体" panose="02010609060101010101" pitchFamily="49" charset="-122"/>
                  <a:sym typeface="+mn-ea"/>
                </a:rPr>
                <a:t>康复医学基础</a:t>
              </a:r>
              <a:endParaRPr lang="zh-CN" altLang="en-US" sz="1600" b="1" dirty="0">
                <a:solidFill>
                  <a:schemeClr val="tx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项目四</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a:solidFill>
                    <a:schemeClr val="tx1"/>
                  </a:solidFill>
                  <a:latin typeface="微软雅黑" panose="020B0503020204020204" pitchFamily="34" charset="-122"/>
                  <a:ea typeface="微软雅黑" panose="020B0503020204020204" pitchFamily="34" charset="-122"/>
                  <a:cs typeface="黑体" panose="02010609060101010101" pitchFamily="49" charset="-122"/>
                  <a:sym typeface="+mn-ea"/>
                </a:rPr>
                <a:t>康复医学工作方式和流程</a:t>
              </a:r>
              <a:endParaRPr lang="zh-CN" altLang="en-US" sz="1600" b="1" dirty="0">
                <a:solidFill>
                  <a:schemeClr val="tx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项目五</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a:solidFill>
                    <a:schemeClr val="tx1"/>
                  </a:solidFill>
                  <a:latin typeface="微软雅黑" panose="020B0503020204020204" pitchFamily="34" charset="-122"/>
                  <a:ea typeface="微软雅黑" panose="020B0503020204020204" pitchFamily="34" charset="-122"/>
                  <a:cs typeface="黑体" panose="02010609060101010101" pitchFamily="49" charset="-122"/>
                  <a:sym typeface="+mn-ea"/>
                </a:rPr>
                <a:t>康复评定</a:t>
              </a:r>
              <a:endParaRPr lang="zh-CN" altLang="en-US" sz="1600" b="1" dirty="0">
                <a:solidFill>
                  <a:schemeClr val="tx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项目六</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a:solidFill>
                    <a:schemeClr val="tx1"/>
                  </a:solidFill>
                  <a:latin typeface="微软雅黑" panose="020B0503020204020204" pitchFamily="34" charset="-122"/>
                  <a:ea typeface="微软雅黑" panose="020B0503020204020204" pitchFamily="34" charset="-122"/>
                  <a:cs typeface="黑体" panose="02010609060101010101" pitchFamily="49" charset="-122"/>
                  <a:sym typeface="+mn-ea"/>
                </a:rPr>
                <a:t>康复治疗常用技术</a:t>
              </a:r>
              <a:endParaRPr lang="zh-CN" altLang="en-US" sz="1600" b="1" dirty="0">
                <a:solidFill>
                  <a:schemeClr val="tx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项目七</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a:solidFill>
                    <a:schemeClr val="tx1"/>
                  </a:solidFill>
                  <a:latin typeface="微软雅黑" panose="020B0503020204020204" pitchFamily="34" charset="-122"/>
                  <a:ea typeface="微软雅黑" panose="020B0503020204020204" pitchFamily="34" charset="-122"/>
                  <a:cs typeface="黑体" panose="02010609060101010101" pitchFamily="49" charset="-122"/>
                  <a:sym typeface="+mn-ea"/>
                </a:rPr>
                <a:t>康复医学科的管理</a:t>
              </a:r>
              <a:endParaRPr lang="zh-CN" altLang="en-US" sz="1600" b="1" dirty="0">
                <a:solidFill>
                  <a:schemeClr val="tx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grpSp>
      <p:grpSp>
        <p:nvGrpSpPr>
          <p:cNvPr id="4" name="组合 3"/>
          <p:cNvGrpSpPr/>
          <p:nvPr/>
        </p:nvGrpSpPr>
        <p:grpSpPr>
          <a:xfrm>
            <a:off x="7990840" y="4372610"/>
            <a:ext cx="3698875" cy="53975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1800" dirty="0">
                  <a:solidFill>
                    <a:schemeClr val="bg1"/>
                  </a:solidFill>
                  <a:uFillTx/>
                  <a:latin typeface="华文细黑" panose="02010600040101010101" charset="-122"/>
                  <a:ea typeface="字魂70号-灵悦黑体"/>
                  <a:sym typeface="华文细黑" panose="02010600040101010101" charset="-122"/>
                </a:rPr>
                <a:t>项目八</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a:solidFill>
                    <a:schemeClr val="tx1"/>
                  </a:solidFill>
                  <a:latin typeface="微软雅黑" panose="020B0503020204020204" pitchFamily="34" charset="-122"/>
                  <a:ea typeface="微软雅黑" panose="020B0503020204020204" pitchFamily="34" charset="-122"/>
                  <a:cs typeface="黑体" panose="02010609060101010101" pitchFamily="49" charset="-122"/>
                  <a:sym typeface="+mn-ea"/>
                </a:rPr>
                <a:t>社区康复</a:t>
              </a:r>
              <a:endParaRPr lang="zh-CN" altLang="en-US" sz="1600" b="1" dirty="0">
                <a:solidFill>
                  <a:schemeClr val="tx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grpSp>
      <p:grpSp>
        <p:nvGrpSpPr>
          <p:cNvPr id="7" name="组合 6"/>
          <p:cNvGrpSpPr/>
          <p:nvPr/>
        </p:nvGrpSpPr>
        <p:grpSpPr>
          <a:xfrm>
            <a:off x="4023437" y="5385106"/>
            <a:ext cx="3498580" cy="540000"/>
            <a:chOff x="1397186" y="3857714"/>
            <a:chExt cx="4055189" cy="549605"/>
          </a:xfrm>
        </p:grpSpPr>
        <p:sp>
          <p:nvSpPr>
            <p:cNvPr id="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项目九</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0" name="矩形 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zh-CN" sz="1600" b="1" noProof="1">
                  <a:solidFill>
                    <a:schemeClr val="tx1"/>
                  </a:solidFill>
                  <a:latin typeface="微软雅黑" panose="020B0503020204020204" pitchFamily="34" charset="-122"/>
                  <a:ea typeface="微软雅黑" panose="020B0503020204020204" pitchFamily="34" charset="-122"/>
                </a:rPr>
                <a:t>康复医学科病历书写规范</a:t>
              </a:r>
              <a:endParaRPr lang="zh-CN" altLang="en-US" sz="1600" b="1" noProof="1">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p:tgtEl>
                                          <p:spTgt spid="7"/>
                                        </p:tgtEl>
                                        <p:attrNameLst>
                                          <p:attrName>ppt_x</p:attrName>
                                        </p:attrNameLst>
                                      </p:cBhvr>
                                      <p:tavLst>
                                        <p:tav tm="0">
                                          <p:val>
                                            <p:strVal val="#ppt_x-#ppt_w*1.125000"/>
                                          </p:val>
                                        </p:tav>
                                        <p:tav tm="100000">
                                          <p:val>
                                            <p:strVal val="#ppt_x"/>
                                          </p:val>
                                        </p:tav>
                                      </p:tavLst>
                                    </p:anim>
                                    <p:animEffect transition="in" filter="wipe(right)">
                                      <p:cBhvr>
                                        <p:cTn id="5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982345" y="1129665"/>
            <a:ext cx="9794240" cy="4603115"/>
            <a:chOff x="-639662" y="-224372"/>
            <a:chExt cx="6259579" cy="6682397"/>
          </a:xfrm>
        </p:grpSpPr>
        <p:sp>
          <p:nvSpPr>
            <p:cNvPr id="7" name="AutoShape 10"/>
            <p:cNvSpPr>
              <a:spLocks noChangeArrowheads="1"/>
            </p:cNvSpPr>
            <p:nvPr>
              <p:custDataLst>
                <p:tags r:id="rId1"/>
              </p:custDataLst>
            </p:nvPr>
          </p:nvSpPr>
          <p:spPr bwMode="auto">
            <a:xfrm>
              <a:off x="-639662" y="-224372"/>
              <a:ext cx="6259579" cy="6682397"/>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9"/>
              <a:ext cx="5956422" cy="4334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30000"/>
                </a:lnSpc>
                <a:buSzTx/>
                <a:buNone/>
              </a:pPr>
              <a:r>
                <a:rPr lang="zh-CN" altLang="en-US" kern="0" dirty="0">
                  <a:solidFill>
                    <a:schemeClr val="dk1"/>
                  </a:solidFill>
                  <a:latin typeface="+mn-lt"/>
                  <a:sym typeface="Calibri" panose="020F0502020204030204" pitchFamily="34" charset="0"/>
                </a:rPr>
                <a:t>（五）判定康复疗效</a:t>
              </a:r>
              <a:endParaRPr lang="zh-CN" altLang="en-US" kern="0" dirty="0">
                <a:solidFill>
                  <a:schemeClr val="dk1"/>
                </a:solidFill>
                <a:latin typeface="+mn-lt"/>
                <a:sym typeface="Calibri" panose="020F0502020204030204" pitchFamily="34" charset="0"/>
              </a:endParaRPr>
            </a:p>
            <a:p>
              <a:pPr algn="just">
                <a:lnSpc>
                  <a:spcPct val="130000"/>
                </a:lnSpc>
                <a:buSzTx/>
                <a:buNone/>
              </a:pPr>
              <a:r>
                <a:rPr lang="zh-CN" altLang="en-US" kern="0" dirty="0">
                  <a:solidFill>
                    <a:schemeClr val="dk1"/>
                  </a:solidFill>
                  <a:latin typeface="+mn-lt"/>
                  <a:sym typeface="Calibri" panose="020F0502020204030204" pitchFamily="34" charset="0"/>
                </a:rPr>
                <a:t>  在每一项治疗疗程结束后进行再次评定，通过与治疗前评定结果对比可以判断治疗方法是否正确、是否较前改善、下一阶段是否需要修改治疗方案等。</a:t>
              </a:r>
              <a:endParaRPr lang="zh-CN" altLang="en-US" kern="0" dirty="0">
                <a:solidFill>
                  <a:schemeClr val="dk1"/>
                </a:solidFill>
                <a:latin typeface="+mn-lt"/>
                <a:sym typeface="Calibri" panose="020F0502020204030204" pitchFamily="34" charset="0"/>
              </a:endParaRPr>
            </a:p>
            <a:p>
              <a:pPr algn="just">
                <a:lnSpc>
                  <a:spcPct val="130000"/>
                </a:lnSpc>
                <a:buSzTx/>
                <a:buNone/>
              </a:pPr>
              <a:endParaRPr lang="zh-CN" altLang="en-US" kern="0" dirty="0">
                <a:solidFill>
                  <a:schemeClr val="dk1"/>
                </a:solidFill>
                <a:latin typeface="+mn-lt"/>
                <a:sym typeface="Calibri" panose="020F0502020204030204" pitchFamily="34" charset="0"/>
              </a:endParaRPr>
            </a:p>
            <a:p>
              <a:pPr lvl="0" algn="just">
                <a:lnSpc>
                  <a:spcPct val="130000"/>
                </a:lnSpc>
                <a:buSzTx/>
                <a:buNone/>
              </a:pPr>
              <a:r>
                <a:rPr lang="zh-CN" altLang="en-US" kern="0" dirty="0">
                  <a:solidFill>
                    <a:schemeClr val="dk1"/>
                  </a:solidFill>
                  <a:latin typeface="+mn-lt"/>
                  <a:sym typeface="Calibri" panose="020F0502020204030204" pitchFamily="34" charset="0"/>
                </a:rPr>
                <a:t>（六）判断预后</a:t>
              </a:r>
              <a:endParaRPr lang="zh-CN" altLang="en-US" kern="0" dirty="0">
                <a:solidFill>
                  <a:schemeClr val="dk1"/>
                </a:solidFill>
                <a:latin typeface="+mn-lt"/>
                <a:sym typeface="Calibri" panose="020F0502020204030204" pitchFamily="34" charset="0"/>
              </a:endParaRPr>
            </a:p>
            <a:p>
              <a:pPr algn="just">
                <a:lnSpc>
                  <a:spcPct val="130000"/>
                </a:lnSpc>
                <a:buSzTx/>
                <a:buNone/>
              </a:pPr>
              <a:r>
                <a:rPr lang="zh-CN" altLang="en-US" kern="0" dirty="0">
                  <a:solidFill>
                    <a:schemeClr val="dk1"/>
                  </a:solidFill>
                  <a:latin typeface="+mn-lt"/>
                  <a:sym typeface="Calibri" panose="020F0502020204030204" pitchFamily="34" charset="0"/>
                </a:rPr>
                <a:t>  通过全面康复评定，康复医生可以对患者的康复结局进行判断。使患者和家属对未来能有一个贴合实际的心理预期。</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82980" y="0"/>
            <a:ext cx="3861435" cy="74612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一、康复评定目的</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descr="正常BAEP"/>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bwMode="auto">
          <a:xfrm>
            <a:off x="1579033" y="1678517"/>
            <a:ext cx="9033933" cy="469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2"/>
          <p:cNvSpPr>
            <a:spLocks noGrp="1"/>
          </p:cNvSpPr>
          <p:nvPr>
            <p:ph type="title" idx="4294967295"/>
            <p:custDataLst>
              <p:tags r:id="rId3"/>
            </p:custDataLst>
          </p:nvPr>
        </p:nvSpPr>
        <p:spPr>
          <a:xfrm>
            <a:off x="983615" y="-99060"/>
            <a:ext cx="10800080" cy="960120"/>
          </a:xfrm>
        </p:spPr>
        <p:txBody>
          <a:bodyPr vert="horz" lIns="121920" tIns="60960" rIns="121920" bIns="60960" rtlCol="0" anchor="ctr">
            <a:normAutofit/>
          </a:bodyPr>
          <a:lstStyle/>
          <a:p>
            <a:pPr lvl="0" algn="l">
              <a:buClrTx/>
              <a:buSzTx/>
              <a:buFontTx/>
            </a:pPr>
            <a:r>
              <a:rPr lang="zh-CN" altLang="en-US" sz="3200">
                <a:sym typeface="+mn-ea"/>
              </a:rPr>
              <a:t>正常BAEP</a:t>
            </a:r>
            <a:endParaRPr lang="zh-CN" altLang="en-US" sz="3200">
              <a:sym typeface="+mn-ea"/>
            </a:endParaRPr>
          </a:p>
        </p:txBody>
      </p:sp>
    </p:spTree>
    <p:custDataLst>
      <p:tags r:id="rId4"/>
    </p:custData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脑瘫BAEP"/>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r="22778"/>
          <a:stretch>
            <a:fillRect/>
          </a:stretch>
        </p:blipFill>
        <p:spPr bwMode="auto">
          <a:xfrm>
            <a:off x="1600200" y="1295400"/>
            <a:ext cx="8991600" cy="473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2"/>
          <p:cNvSpPr>
            <a:spLocks noGrp="1"/>
          </p:cNvSpPr>
          <p:nvPr>
            <p:ph type="title" idx="4294967295"/>
            <p:custDataLst>
              <p:tags r:id="rId3"/>
            </p:custDataLst>
          </p:nvPr>
        </p:nvSpPr>
        <p:spPr>
          <a:xfrm>
            <a:off x="986155" y="-99695"/>
            <a:ext cx="10800080" cy="960120"/>
          </a:xfrm>
        </p:spPr>
        <p:txBody>
          <a:bodyPr vert="horz" lIns="121920" tIns="60960" rIns="121920" bIns="60960" rtlCol="0" anchor="ctr">
            <a:normAutofit/>
          </a:bodyPr>
          <a:lstStyle/>
          <a:p>
            <a:pPr lvl="0" algn="l">
              <a:buClrTx/>
              <a:buSzTx/>
              <a:buFontTx/>
            </a:pPr>
            <a:r>
              <a:rPr lang="zh-CN" altLang="en-US" sz="3200">
                <a:sym typeface="+mn-ea"/>
              </a:rPr>
              <a:t>脑瘫痉挛型伴听力损伤：BAEP各波消失</a:t>
            </a:r>
            <a:endParaRPr lang="zh-CN" altLang="en-US" sz="3200">
              <a:sym typeface="+mn-ea"/>
            </a:endParaRPr>
          </a:p>
        </p:txBody>
      </p:sp>
    </p:spTree>
    <p:custDataLst>
      <p:tags r:id="rId4"/>
    </p:custData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986579" y="1628775"/>
            <a:ext cx="10828867" cy="5866553"/>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marL="457200" indent="-457200" eaLnBrk="1" fontAlgn="auto" hangingPunct="1">
              <a:lnSpc>
                <a:spcPct val="140000"/>
              </a:lnSpc>
              <a:spcBef>
                <a:spcPct val="0"/>
              </a:spcBef>
              <a:spcAft>
                <a:spcPts val="0"/>
              </a:spcAft>
              <a:buClrTx/>
              <a:buFontTx/>
              <a:buAutoNum type="arabicPeriod" startAt="3"/>
              <a:defRPr/>
            </a:pPr>
            <a:r>
              <a:rPr lang="zh-CN" altLang="en-US" kern="0" dirty="0">
                <a:solidFill>
                  <a:schemeClr val="dk1"/>
                </a:solidFill>
                <a:latin typeface="+mn-lt"/>
                <a:sym typeface="Calibri" panose="020F0502020204030204" pitchFamily="34" charset="0"/>
              </a:rPr>
              <a:t>测量指标</a:t>
            </a:r>
            <a:endParaRPr lang="en-US" altLang="zh-CN" kern="0" dirty="0">
              <a:solidFill>
                <a:schemeClr val="dk1"/>
              </a:solidFill>
              <a:latin typeface="+mn-lt"/>
              <a:sym typeface="Calibri" panose="020F0502020204030204" pitchFamily="34" charset="0"/>
            </a:endParaRPr>
          </a:p>
          <a:p>
            <a:pPr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主要分析各波潜伏期、波幅、波峰间潜伏期、形态学（即成分的出现与否）以及离散性，并进行双侧对照。</a:t>
            </a:r>
            <a:endParaRPr lang="zh-CN" altLang="en-US" kern="0" dirty="0">
              <a:solidFill>
                <a:schemeClr val="dk1"/>
              </a:solidFill>
              <a:latin typeface="+mn-lt"/>
              <a:sym typeface="Calibri" panose="020F0502020204030204" pitchFamily="34" charset="0"/>
            </a:endParaRPr>
          </a:p>
          <a:p>
            <a:pPr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异常标准：</a:t>
            </a:r>
            <a:endParaRPr lang="zh-CN" altLang="en-US" kern="0" dirty="0">
              <a:solidFill>
                <a:schemeClr val="dk1"/>
              </a:solidFill>
              <a:latin typeface="+mn-lt"/>
              <a:sym typeface="Calibri" panose="020F0502020204030204" pitchFamily="34" charset="0"/>
            </a:endParaRPr>
          </a:p>
          <a:p>
            <a:pPr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 ①主波</a:t>
            </a:r>
            <a:r>
              <a:rPr lang="en-US" altLang="zh-CN" kern="0" dirty="0">
                <a:solidFill>
                  <a:schemeClr val="dk1"/>
                </a:solidFill>
                <a:latin typeface="+mn-lt"/>
                <a:sym typeface="Calibri" panose="020F0502020204030204" pitchFamily="34" charset="0"/>
              </a:rPr>
              <a:t>Ⅰ</a:t>
            </a: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Ⅲ</a:t>
            </a: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Ⅴ</a:t>
            </a:r>
            <a:r>
              <a:rPr lang="zh-CN" altLang="en-US" kern="0" dirty="0">
                <a:solidFill>
                  <a:schemeClr val="dk1"/>
                </a:solidFill>
                <a:latin typeface="+mn-lt"/>
                <a:sym typeface="Calibri" panose="020F0502020204030204" pitchFamily="34" charset="0"/>
              </a:rPr>
              <a:t>波消失或波形分化不良。</a:t>
            </a:r>
            <a:endParaRPr lang="zh-CN" altLang="en-US" kern="0" dirty="0">
              <a:solidFill>
                <a:schemeClr val="dk1"/>
              </a:solidFill>
              <a:latin typeface="+mn-lt"/>
              <a:sym typeface="Calibri" panose="020F0502020204030204" pitchFamily="34" charset="0"/>
            </a:endParaRPr>
          </a:p>
          <a:p>
            <a:pPr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②同侧</a:t>
            </a:r>
            <a:r>
              <a:rPr lang="en-US" altLang="zh-CN" kern="0" dirty="0">
                <a:solidFill>
                  <a:schemeClr val="dk1"/>
                </a:solidFill>
                <a:latin typeface="+mn-lt"/>
                <a:sym typeface="Calibri" panose="020F0502020204030204" pitchFamily="34" charset="0"/>
              </a:rPr>
              <a:t>Ⅴ/Ⅰ</a:t>
            </a:r>
            <a:r>
              <a:rPr lang="zh-CN" altLang="en-US" kern="0" dirty="0">
                <a:solidFill>
                  <a:schemeClr val="dk1"/>
                </a:solidFill>
                <a:latin typeface="+mn-lt"/>
                <a:sym typeface="Calibri" panose="020F0502020204030204" pitchFamily="34" charset="0"/>
              </a:rPr>
              <a:t>波幅比值小于</a:t>
            </a:r>
            <a:r>
              <a:rPr lang="en-US" altLang="zh-CN" kern="0" dirty="0">
                <a:solidFill>
                  <a:schemeClr val="dk1"/>
                </a:solidFill>
                <a:latin typeface="+mn-lt"/>
                <a:sym typeface="Calibri" panose="020F0502020204030204" pitchFamily="34" charset="0"/>
              </a:rPr>
              <a:t>0.5</a:t>
            </a:r>
            <a:r>
              <a:rPr lang="zh-CN" altLang="en-US" kern="0" dirty="0">
                <a:solidFill>
                  <a:schemeClr val="dk1"/>
                </a:solidFill>
                <a:latin typeface="+mn-lt"/>
                <a:sym typeface="Calibri" panose="020F0502020204030204" pitchFamily="34" charset="0"/>
              </a:rPr>
              <a:t>。</a:t>
            </a:r>
            <a:endParaRPr lang="zh-CN" altLang="en-US" kern="0" dirty="0">
              <a:solidFill>
                <a:schemeClr val="dk1"/>
              </a:solidFill>
              <a:latin typeface="+mn-lt"/>
              <a:sym typeface="Calibri" panose="020F0502020204030204" pitchFamily="34" charset="0"/>
            </a:endParaRPr>
          </a:p>
          <a:p>
            <a:pPr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③</a:t>
            </a:r>
            <a:r>
              <a:rPr lang="en-US" altLang="zh-CN" kern="0" dirty="0">
                <a:solidFill>
                  <a:schemeClr val="dk1"/>
                </a:solidFill>
                <a:latin typeface="+mn-lt"/>
                <a:sym typeface="Calibri" panose="020F0502020204030204" pitchFamily="34" charset="0"/>
              </a:rPr>
              <a:t>Ⅰ</a:t>
            </a: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Ⅲ</a:t>
            </a: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Ⅴ</a:t>
            </a:r>
            <a:r>
              <a:rPr lang="zh-CN" altLang="en-US" kern="0" dirty="0">
                <a:solidFill>
                  <a:schemeClr val="dk1"/>
                </a:solidFill>
                <a:latin typeface="+mn-lt"/>
                <a:sym typeface="Calibri" panose="020F0502020204030204" pitchFamily="34" charset="0"/>
              </a:rPr>
              <a:t>波潜伏期及峰间潜伏期大于正常参考值</a:t>
            </a:r>
            <a:r>
              <a:rPr lang="en-US" altLang="zh-CN" kern="0" dirty="0">
                <a:solidFill>
                  <a:schemeClr val="dk1"/>
                </a:solidFill>
                <a:latin typeface="+mn-lt"/>
                <a:sym typeface="Calibri" panose="020F0502020204030204" pitchFamily="34" charset="0"/>
              </a:rPr>
              <a:t>3</a:t>
            </a:r>
            <a:r>
              <a:rPr lang="zh-CN" altLang="en-US" kern="0" dirty="0">
                <a:solidFill>
                  <a:schemeClr val="dk1"/>
                </a:solidFill>
                <a:latin typeface="+mn-lt"/>
                <a:sym typeface="Calibri" panose="020F0502020204030204" pitchFamily="34" charset="0"/>
              </a:rPr>
              <a:t>倍标准差。</a:t>
            </a:r>
            <a:endParaRPr lang="zh-CN" altLang="en-US" kern="0" dirty="0">
              <a:solidFill>
                <a:schemeClr val="dk1"/>
              </a:solidFill>
              <a:latin typeface="+mn-lt"/>
              <a:sym typeface="Calibri" panose="020F0502020204030204" pitchFamily="34" charset="0"/>
            </a:endParaRPr>
          </a:p>
          <a:p>
            <a:pPr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④峰间潜伏期比值</a:t>
            </a:r>
            <a:r>
              <a:rPr lang="en-US" altLang="zh-CN" kern="0" dirty="0">
                <a:solidFill>
                  <a:schemeClr val="dk1"/>
                </a:solidFill>
                <a:latin typeface="+mn-lt"/>
                <a:sym typeface="Calibri" panose="020F0502020204030204" pitchFamily="34" charset="0"/>
              </a:rPr>
              <a:t>(R)Ⅲ-Ⅴ/Ⅰ-Ⅲ&gt;1.0 </a:t>
            </a:r>
            <a:endParaRPr lang="zh-CN" altLang="en-US" kern="0" dirty="0">
              <a:solidFill>
                <a:schemeClr val="dk1"/>
              </a:solidFill>
              <a:latin typeface="+mn-lt"/>
              <a:sym typeface="Calibri" panose="020F0502020204030204" pitchFamily="34" charset="0"/>
            </a:endParaRPr>
          </a:p>
          <a:p>
            <a:pPr eaLnBrk="1" fontAlgn="auto" hangingPunct="1">
              <a:lnSpc>
                <a:spcPct val="140000"/>
              </a:lnSpc>
              <a:spcBef>
                <a:spcPct val="0"/>
              </a:spcBef>
              <a:spcAft>
                <a:spcPts val="0"/>
              </a:spcAft>
              <a:buClrTx/>
              <a:buFontTx/>
              <a:buNone/>
              <a:defRPr/>
            </a:pPr>
            <a:endParaRPr lang="zh-CN" altLang="en-US"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50178" name="Rectangle 2"/>
          <p:cNvSpPr txBox="1">
            <a:spLocks noChangeArrowheads="1"/>
          </p:cNvSpPr>
          <p:nvPr>
            <p:custDataLst>
              <p:tags r:id="rId2"/>
            </p:custDataLst>
          </p:nvPr>
        </p:nvSpPr>
        <p:spPr bwMode="auto">
          <a:xfrm>
            <a:off x="986790" y="-243205"/>
            <a:ext cx="2714625" cy="126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 typeface="Wingdings" panose="05000000000000000000" pitchFamily="2" charset="2"/>
              <a:buNone/>
            </a:pPr>
            <a:r>
              <a:rPr lang="zh-CN" altLang="en-US" sz="3200">
                <a:solidFill>
                  <a:schemeClr val="tx1"/>
                </a:solidFill>
                <a:latin typeface="+mj-lt"/>
                <a:ea typeface="+mj-ea"/>
              </a:rPr>
              <a:t>二、诱发电位</a:t>
            </a:r>
            <a:endParaRPr lang="zh-CN" altLang="en-US" sz="3200">
              <a:solidFill>
                <a:schemeClr val="tx1"/>
              </a:solidFill>
              <a:latin typeface="+mj-lt"/>
              <a:ea typeface="+mj-ea"/>
            </a:endParaRPr>
          </a:p>
        </p:txBody>
      </p:sp>
      <p:sp>
        <p:nvSpPr>
          <p:cNvPr id="3" name="文本框 2"/>
          <p:cNvSpPr txBox="1"/>
          <p:nvPr/>
        </p:nvSpPr>
        <p:spPr>
          <a:xfrm>
            <a:off x="986790" y="980440"/>
            <a:ext cx="4773930" cy="583565"/>
          </a:xfrm>
          <a:prstGeom prst="rect">
            <a:avLst/>
          </a:prstGeom>
          <a:noFill/>
        </p:spPr>
        <p:txBody>
          <a:bodyPr wrap="square" rtlCol="0" anchor="t">
            <a:spAutoFit/>
          </a:bodyPr>
          <a:p>
            <a:pPr eaLnBrk="1" latinLnBrk="1" hangingPunct="1">
              <a:spcBef>
                <a:spcPct val="0"/>
              </a:spcBef>
              <a:buClrTx/>
              <a:buFont typeface="Wingdings" panose="05000000000000000000" pitchFamily="2" charset="2"/>
              <a:buNone/>
            </a:pPr>
            <a:r>
              <a:rPr lang="zh-CN" altLang="en-US" sz="3200">
                <a:latin typeface="+mj-lt"/>
                <a:ea typeface="+mj-ea"/>
                <a:sym typeface="+mn-ea"/>
              </a:rPr>
              <a:t>（三）</a:t>
            </a:r>
            <a:r>
              <a:rPr lang="zh-CN" altLang="en-US" sz="3200">
                <a:latin typeface="+mn-lt"/>
                <a:sym typeface="+mn-ea"/>
              </a:rPr>
              <a:t>脑干听觉诱发电位</a:t>
            </a:r>
            <a:endParaRPr lang="zh-CN" altLang="en-US" sz="3200">
              <a:latin typeface="+mj-lt"/>
              <a:ea typeface="+mj-ea"/>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986579" y="1700530"/>
            <a:ext cx="10828867" cy="6441440"/>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eaLnBrk="1" fontAlgn="auto" hangingPunct="1">
              <a:lnSpc>
                <a:spcPct val="140000"/>
              </a:lnSpc>
              <a:spcBef>
                <a:spcPct val="0"/>
              </a:spcBef>
              <a:spcAft>
                <a:spcPts val="0"/>
              </a:spcAft>
              <a:buClrTx/>
              <a:buFontTx/>
              <a:buNone/>
              <a:defRPr/>
            </a:pP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4. </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临床意义</a:t>
            </a:r>
            <a:endPar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1</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）评价听神经脑干听觉通路器质性病变：桥小脑角肿瘤（听神经瘤），</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BAEP</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表现各波消失；仅见</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I</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波或</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I</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II</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波；</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I</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V</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峰间潜伏期延长，</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I</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V</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延长常与肿瘤大小成比例。</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2</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）脑干病变：桥脑病变时</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IV</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波后的电位缺失，或</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I</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V</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III</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V</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峰间潜伏期延长；中脑病变时多有</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V</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波缺失。</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3</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）多发性硬化：</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BAEP</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在多发性硬化病人可检出亚临床病灶，但检出率比</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VEP</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SEP</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低。可对治疗效果提供客观指标。</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BAEP</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异常表现为</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v</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波波幅减低或消失，</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I</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V</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III</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V</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峰间潜伏期延长。</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eaLnBrk="1" fontAlgn="auto" hangingPunct="1">
              <a:lnSpc>
                <a:spcPct val="140000"/>
              </a:lnSpc>
              <a:spcBef>
                <a:spcPct val="0"/>
              </a:spcBef>
              <a:spcAft>
                <a:spcPts val="0"/>
              </a:spcAft>
              <a:buClrTx/>
              <a:buFontTx/>
              <a:buNone/>
              <a:defRPr/>
            </a:pP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50178" name="Rectangle 2"/>
          <p:cNvSpPr txBox="1">
            <a:spLocks noChangeArrowheads="1"/>
          </p:cNvSpPr>
          <p:nvPr>
            <p:custDataLst>
              <p:tags r:id="rId2"/>
            </p:custDataLst>
          </p:nvPr>
        </p:nvSpPr>
        <p:spPr bwMode="auto">
          <a:xfrm>
            <a:off x="986790" y="-243205"/>
            <a:ext cx="2714625" cy="126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 typeface="Wingdings" panose="05000000000000000000" pitchFamily="2" charset="2"/>
              <a:buNone/>
            </a:pPr>
            <a:r>
              <a:rPr lang="zh-CN" altLang="en-US" sz="3200">
                <a:solidFill>
                  <a:schemeClr val="tx1"/>
                </a:solidFill>
                <a:latin typeface="+mj-lt"/>
                <a:ea typeface="+mj-ea"/>
              </a:rPr>
              <a:t>二、诱发电位</a:t>
            </a:r>
            <a:endParaRPr lang="zh-CN" altLang="en-US" sz="3200">
              <a:solidFill>
                <a:schemeClr val="tx1"/>
              </a:solidFill>
              <a:latin typeface="+mj-lt"/>
              <a:ea typeface="+mj-ea"/>
            </a:endParaRPr>
          </a:p>
        </p:txBody>
      </p:sp>
      <p:sp>
        <p:nvSpPr>
          <p:cNvPr id="3" name="文本框 2"/>
          <p:cNvSpPr txBox="1"/>
          <p:nvPr/>
        </p:nvSpPr>
        <p:spPr>
          <a:xfrm>
            <a:off x="986790" y="980440"/>
            <a:ext cx="4773930" cy="583565"/>
          </a:xfrm>
          <a:prstGeom prst="rect">
            <a:avLst/>
          </a:prstGeom>
          <a:noFill/>
        </p:spPr>
        <p:txBody>
          <a:bodyPr wrap="square" rtlCol="0" anchor="t">
            <a:spAutoFit/>
          </a:bodyPr>
          <a:p>
            <a:pPr eaLnBrk="1" latinLnBrk="1" hangingPunct="1">
              <a:spcBef>
                <a:spcPct val="0"/>
              </a:spcBef>
              <a:buClrTx/>
              <a:buFont typeface="Wingdings" panose="05000000000000000000" pitchFamily="2" charset="2"/>
              <a:buNone/>
            </a:pPr>
            <a:r>
              <a:rPr lang="zh-CN" altLang="en-US" sz="3200">
                <a:latin typeface="+mj-lt"/>
                <a:ea typeface="+mj-ea"/>
                <a:sym typeface="+mn-ea"/>
              </a:rPr>
              <a:t>（三）</a:t>
            </a:r>
            <a:r>
              <a:rPr lang="zh-CN" altLang="en-US" sz="3200">
                <a:latin typeface="+mn-lt"/>
                <a:sym typeface="+mn-ea"/>
              </a:rPr>
              <a:t>脑干听觉诱发电位</a:t>
            </a:r>
            <a:endParaRPr lang="zh-CN" altLang="en-US" sz="3200">
              <a:latin typeface="+mj-lt"/>
              <a:ea typeface="+mj-ea"/>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979594" y="1717675"/>
            <a:ext cx="10828867" cy="7016327"/>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eaLnBrk="1" fontAlgn="auto" hangingPunct="1">
              <a:lnSpc>
                <a:spcPct val="140000"/>
              </a:lnSpc>
              <a:spcBef>
                <a:spcPct val="0"/>
              </a:spcBef>
              <a:spcAft>
                <a:spcPts val="0"/>
              </a:spcAft>
              <a:buClrTx/>
              <a:buFontTx/>
              <a:buNone/>
              <a:defRPr/>
            </a:pPr>
            <a:r>
              <a:rPr lang="en-US" altLang="zh-CN" sz="2000" kern="0" dirty="0">
                <a:solidFill>
                  <a:schemeClr val="dk1"/>
                </a:solidFill>
                <a:latin typeface="+mn-lt"/>
                <a:sym typeface="Calibri" panose="020F0502020204030204" pitchFamily="34" charset="0"/>
              </a:rPr>
              <a:t>4. </a:t>
            </a:r>
            <a:r>
              <a:rPr lang="zh-CN" altLang="en-US" sz="2000" kern="0" dirty="0">
                <a:solidFill>
                  <a:schemeClr val="dk1"/>
                </a:solidFill>
                <a:latin typeface="+mn-lt"/>
                <a:sym typeface="Calibri" panose="020F0502020204030204" pitchFamily="34" charset="0"/>
              </a:rPr>
              <a:t>临床意义</a:t>
            </a:r>
            <a:endParaRPr lang="en-US" altLang="zh-CN" sz="2000"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zh-CN" altLang="en-US" sz="2000" kern="0" dirty="0">
                <a:solidFill>
                  <a:schemeClr val="dk1"/>
                </a:solidFill>
                <a:latin typeface="+mn-lt"/>
                <a:sym typeface="Calibri" panose="020F0502020204030204" pitchFamily="34" charset="0"/>
              </a:rPr>
              <a:t>（</a:t>
            </a:r>
            <a:r>
              <a:rPr lang="en-US" altLang="zh-CN" sz="2000" kern="0" dirty="0">
                <a:solidFill>
                  <a:schemeClr val="dk1"/>
                </a:solidFill>
                <a:latin typeface="+mn-lt"/>
                <a:sym typeface="Calibri" panose="020F0502020204030204" pitchFamily="34" charset="0"/>
              </a:rPr>
              <a:t>4</a:t>
            </a:r>
            <a:r>
              <a:rPr lang="zh-CN" altLang="en-US" sz="2000" kern="0" dirty="0">
                <a:solidFill>
                  <a:schemeClr val="dk1"/>
                </a:solidFill>
                <a:latin typeface="+mn-lt"/>
                <a:sym typeface="Calibri" panose="020F0502020204030204" pitchFamily="34" charset="0"/>
              </a:rPr>
              <a:t>）昏迷与脑死亡：</a:t>
            </a:r>
            <a:r>
              <a:rPr lang="en-US" altLang="zh-CN" sz="2000" kern="0" dirty="0">
                <a:solidFill>
                  <a:schemeClr val="dk1"/>
                </a:solidFill>
                <a:latin typeface="+mn-lt"/>
                <a:sym typeface="Calibri" panose="020F0502020204030204" pitchFamily="34" charset="0"/>
              </a:rPr>
              <a:t>BAEP</a:t>
            </a:r>
            <a:r>
              <a:rPr lang="zh-CN" altLang="en-US" sz="2000" kern="0" dirty="0">
                <a:solidFill>
                  <a:schemeClr val="dk1"/>
                </a:solidFill>
                <a:latin typeface="+mn-lt"/>
                <a:sym typeface="Calibri" panose="020F0502020204030204" pitchFamily="34" charset="0"/>
              </a:rPr>
              <a:t>用于昏迷病人脑干机能的客观评价，当脑电呈电静息，临床脑干反射完全缺如时，</a:t>
            </a:r>
            <a:r>
              <a:rPr lang="en-US" altLang="zh-CN" sz="2000" kern="0" dirty="0">
                <a:solidFill>
                  <a:schemeClr val="dk1"/>
                </a:solidFill>
                <a:latin typeface="+mn-lt"/>
                <a:sym typeface="Calibri" panose="020F0502020204030204" pitchFamily="34" charset="0"/>
              </a:rPr>
              <a:t>BAEP</a:t>
            </a:r>
            <a:r>
              <a:rPr lang="zh-CN" altLang="en-US" sz="2000" kern="0" dirty="0">
                <a:solidFill>
                  <a:schemeClr val="dk1"/>
                </a:solidFill>
                <a:latin typeface="+mn-lt"/>
                <a:sym typeface="Calibri" panose="020F0502020204030204" pitchFamily="34" charset="0"/>
              </a:rPr>
              <a:t>常仅存</a:t>
            </a:r>
            <a:r>
              <a:rPr lang="en-US" altLang="zh-CN" sz="2000" kern="0" dirty="0">
                <a:solidFill>
                  <a:schemeClr val="dk1"/>
                </a:solidFill>
                <a:latin typeface="+mn-lt"/>
                <a:sym typeface="Calibri" panose="020F0502020204030204" pitchFamily="34" charset="0"/>
              </a:rPr>
              <a:t>I</a:t>
            </a:r>
            <a:r>
              <a:rPr lang="zh-CN" altLang="en-US" sz="2000" kern="0" dirty="0">
                <a:solidFill>
                  <a:schemeClr val="dk1"/>
                </a:solidFill>
                <a:latin typeface="+mn-lt"/>
                <a:sym typeface="Calibri" panose="020F0502020204030204" pitchFamily="34" charset="0"/>
              </a:rPr>
              <a:t>波，提示脑干功能丧失。</a:t>
            </a:r>
            <a:endParaRPr lang="zh-CN" altLang="en-US" sz="2000"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zh-CN" altLang="en-US" sz="2000" kern="0" dirty="0">
                <a:solidFill>
                  <a:schemeClr val="dk1"/>
                </a:solidFill>
                <a:latin typeface="+mn-lt"/>
                <a:sym typeface="Calibri" panose="020F0502020204030204" pitchFamily="34" charset="0"/>
              </a:rPr>
              <a:t>（</a:t>
            </a:r>
            <a:r>
              <a:rPr lang="en-US" altLang="zh-CN" sz="2000" kern="0" dirty="0">
                <a:solidFill>
                  <a:schemeClr val="dk1"/>
                </a:solidFill>
                <a:latin typeface="+mn-lt"/>
                <a:sym typeface="Calibri" panose="020F0502020204030204" pitchFamily="34" charset="0"/>
              </a:rPr>
              <a:t>5</a:t>
            </a:r>
            <a:r>
              <a:rPr lang="zh-CN" altLang="en-US" sz="2000" kern="0" dirty="0">
                <a:solidFill>
                  <a:schemeClr val="dk1"/>
                </a:solidFill>
                <a:latin typeface="+mn-lt"/>
                <a:sym typeface="Calibri" panose="020F0502020204030204" pitchFamily="34" charset="0"/>
              </a:rPr>
              <a:t>）后颅凹手术时的听神经监护：偏侧面肌痉挛的后颅凹面神经血管减压术，行</a:t>
            </a:r>
            <a:r>
              <a:rPr lang="en-US" altLang="zh-CN" sz="2000" kern="0" dirty="0">
                <a:solidFill>
                  <a:schemeClr val="dk1"/>
                </a:solidFill>
                <a:latin typeface="+mn-lt"/>
                <a:sym typeface="Calibri" panose="020F0502020204030204" pitchFamily="34" charset="0"/>
              </a:rPr>
              <a:t>BAEP</a:t>
            </a:r>
            <a:r>
              <a:rPr lang="zh-CN" altLang="en-US" sz="2000" kern="0" dirty="0">
                <a:solidFill>
                  <a:schemeClr val="dk1"/>
                </a:solidFill>
                <a:latin typeface="+mn-lt"/>
                <a:sym typeface="Calibri" panose="020F0502020204030204" pitchFamily="34" charset="0"/>
              </a:rPr>
              <a:t>监护可降低术后听力下降等合并症。</a:t>
            </a:r>
            <a:endParaRPr lang="zh-CN" altLang="en-US" sz="2000"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zh-CN" altLang="en-US" sz="2000" kern="0" dirty="0">
                <a:solidFill>
                  <a:schemeClr val="dk1"/>
                </a:solidFill>
                <a:latin typeface="+mn-lt"/>
                <a:sym typeface="Calibri" panose="020F0502020204030204" pitchFamily="34" charset="0"/>
              </a:rPr>
              <a:t>（</a:t>
            </a:r>
            <a:r>
              <a:rPr lang="en-US" altLang="zh-CN" sz="2000" kern="0" dirty="0">
                <a:solidFill>
                  <a:schemeClr val="dk1"/>
                </a:solidFill>
                <a:latin typeface="+mn-lt"/>
                <a:sym typeface="Calibri" panose="020F0502020204030204" pitchFamily="34" charset="0"/>
              </a:rPr>
              <a:t>6</a:t>
            </a:r>
            <a:r>
              <a:rPr lang="zh-CN" altLang="en-US" sz="2000" kern="0" dirty="0">
                <a:solidFill>
                  <a:schemeClr val="dk1"/>
                </a:solidFill>
                <a:latin typeface="+mn-lt"/>
                <a:sym typeface="Calibri" panose="020F0502020204030204" pitchFamily="34" charset="0"/>
              </a:rPr>
              <a:t>）临床听力学：</a:t>
            </a:r>
            <a:r>
              <a:rPr lang="en-US" altLang="zh-CN" sz="2000" kern="0" dirty="0">
                <a:solidFill>
                  <a:schemeClr val="dk1"/>
                </a:solidFill>
                <a:latin typeface="+mn-lt"/>
                <a:sym typeface="Calibri" panose="020F0502020204030204" pitchFamily="34" charset="0"/>
              </a:rPr>
              <a:t>BAEP</a:t>
            </a:r>
            <a:r>
              <a:rPr lang="zh-CN" altLang="en-US" sz="2000" kern="0" dirty="0">
                <a:solidFill>
                  <a:schemeClr val="dk1"/>
                </a:solidFill>
                <a:latin typeface="+mn-lt"/>
                <a:sym typeface="Calibri" panose="020F0502020204030204" pitchFamily="34" charset="0"/>
              </a:rPr>
              <a:t>主要用于判断婴幼儿和难于测试的受试者的听力是否健全，对听觉功能异常进行定位，鉴别耳蜗和蜗后病变。</a:t>
            </a:r>
            <a:endParaRPr lang="zh-CN" altLang="en-US" sz="2000"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zh-CN" altLang="en-US" sz="2000" kern="0" dirty="0">
                <a:solidFill>
                  <a:schemeClr val="dk1"/>
                </a:solidFill>
                <a:latin typeface="+mn-lt"/>
                <a:sym typeface="Calibri" panose="020F0502020204030204" pitchFamily="34" charset="0"/>
              </a:rPr>
              <a:t>（</a:t>
            </a:r>
            <a:r>
              <a:rPr lang="en-US" altLang="zh-CN" sz="2000" kern="0" dirty="0">
                <a:solidFill>
                  <a:schemeClr val="dk1"/>
                </a:solidFill>
                <a:latin typeface="+mn-lt"/>
                <a:sym typeface="Calibri" panose="020F0502020204030204" pitchFamily="34" charset="0"/>
              </a:rPr>
              <a:t>7</a:t>
            </a:r>
            <a:r>
              <a:rPr lang="zh-CN" altLang="en-US" sz="2000" kern="0" dirty="0">
                <a:solidFill>
                  <a:schemeClr val="dk1"/>
                </a:solidFill>
                <a:latin typeface="+mn-lt"/>
                <a:sym typeface="Calibri" panose="020F0502020204030204" pitchFamily="34" charset="0"/>
              </a:rPr>
              <a:t>）其他：缺氧性脑病（</a:t>
            </a:r>
            <a:r>
              <a:rPr lang="en-US" altLang="zh-CN" sz="2000" kern="0" dirty="0">
                <a:solidFill>
                  <a:schemeClr val="dk1"/>
                </a:solidFill>
                <a:latin typeface="+mn-lt"/>
                <a:sym typeface="Calibri" panose="020F0502020204030204" pitchFamily="34" charset="0"/>
              </a:rPr>
              <a:t>BAEP</a:t>
            </a:r>
            <a:r>
              <a:rPr lang="zh-CN" altLang="en-US" sz="2000" kern="0" dirty="0">
                <a:solidFill>
                  <a:schemeClr val="dk1"/>
                </a:solidFill>
                <a:latin typeface="+mn-lt"/>
                <a:sym typeface="Calibri" panose="020F0502020204030204" pitchFamily="34" charset="0"/>
              </a:rPr>
              <a:t>各波均消失）；糖尿病：约</a:t>
            </a:r>
            <a:r>
              <a:rPr lang="en-US" altLang="zh-CN" sz="2000" kern="0" dirty="0">
                <a:solidFill>
                  <a:schemeClr val="dk1"/>
                </a:solidFill>
                <a:latin typeface="+mn-lt"/>
                <a:sym typeface="Calibri" panose="020F0502020204030204" pitchFamily="34" charset="0"/>
              </a:rPr>
              <a:t>50</a:t>
            </a:r>
            <a:r>
              <a:rPr lang="zh-CN" altLang="en-US" sz="2000" kern="0" dirty="0">
                <a:solidFill>
                  <a:schemeClr val="dk1"/>
                </a:solidFill>
                <a:latin typeface="+mn-lt"/>
                <a:sym typeface="Calibri" panose="020F0502020204030204" pitchFamily="34" charset="0"/>
              </a:rPr>
              <a:t>％病例</a:t>
            </a:r>
            <a:r>
              <a:rPr lang="en-US" altLang="zh-CN" sz="2000" kern="0" dirty="0">
                <a:solidFill>
                  <a:schemeClr val="dk1"/>
                </a:solidFill>
                <a:latin typeface="+mn-lt"/>
                <a:sym typeface="Calibri" panose="020F0502020204030204" pitchFamily="34" charset="0"/>
              </a:rPr>
              <a:t>I-III</a:t>
            </a:r>
            <a:r>
              <a:rPr lang="zh-CN" altLang="en-US" sz="2000" kern="0" dirty="0">
                <a:solidFill>
                  <a:schemeClr val="dk1"/>
                </a:solidFill>
                <a:latin typeface="+mn-lt"/>
                <a:sym typeface="Calibri" panose="020F0502020204030204" pitchFamily="34" charset="0"/>
              </a:rPr>
              <a:t>波、</a:t>
            </a:r>
            <a:r>
              <a:rPr lang="en-US" altLang="zh-CN" sz="2000" kern="0" dirty="0">
                <a:solidFill>
                  <a:schemeClr val="dk1"/>
                </a:solidFill>
                <a:latin typeface="+mn-lt"/>
                <a:sym typeface="Calibri" panose="020F0502020204030204" pitchFamily="34" charset="0"/>
              </a:rPr>
              <a:t>III</a:t>
            </a:r>
            <a:r>
              <a:rPr lang="zh-CN" altLang="en-US" sz="2000" kern="0" dirty="0">
                <a:solidFill>
                  <a:schemeClr val="dk1"/>
                </a:solidFill>
                <a:latin typeface="+mn-lt"/>
                <a:sym typeface="Calibri" panose="020F0502020204030204" pitchFamily="34" charset="0"/>
              </a:rPr>
              <a:t>－</a:t>
            </a:r>
            <a:r>
              <a:rPr lang="en-US" altLang="zh-CN" sz="2000" kern="0" dirty="0">
                <a:solidFill>
                  <a:schemeClr val="dk1"/>
                </a:solidFill>
                <a:latin typeface="+mn-lt"/>
                <a:sym typeface="Calibri" panose="020F0502020204030204" pitchFamily="34" charset="0"/>
              </a:rPr>
              <a:t>V</a:t>
            </a:r>
            <a:r>
              <a:rPr lang="zh-CN" altLang="en-US" sz="2000" kern="0" dirty="0">
                <a:solidFill>
                  <a:schemeClr val="dk1"/>
                </a:solidFill>
                <a:latin typeface="+mn-lt"/>
                <a:sym typeface="Calibri" panose="020F0502020204030204" pitchFamily="34" charset="0"/>
              </a:rPr>
              <a:t>波及</a:t>
            </a:r>
            <a:r>
              <a:rPr lang="en-US" altLang="zh-CN" sz="2000" kern="0" dirty="0">
                <a:solidFill>
                  <a:schemeClr val="dk1"/>
                </a:solidFill>
                <a:latin typeface="+mn-lt"/>
                <a:sym typeface="Calibri" panose="020F0502020204030204" pitchFamily="34" charset="0"/>
              </a:rPr>
              <a:t>I</a:t>
            </a:r>
            <a:r>
              <a:rPr lang="zh-CN" altLang="en-US" sz="2000" kern="0" dirty="0">
                <a:solidFill>
                  <a:schemeClr val="dk1"/>
                </a:solidFill>
                <a:latin typeface="+mn-lt"/>
                <a:sym typeface="Calibri" panose="020F0502020204030204" pitchFamily="34" charset="0"/>
              </a:rPr>
              <a:t>－</a:t>
            </a:r>
            <a:r>
              <a:rPr lang="en-US" altLang="zh-CN" sz="2000" kern="0" dirty="0">
                <a:solidFill>
                  <a:schemeClr val="dk1"/>
                </a:solidFill>
                <a:latin typeface="+mn-lt"/>
                <a:sym typeface="Calibri" panose="020F0502020204030204" pitchFamily="34" charset="0"/>
              </a:rPr>
              <a:t>V</a:t>
            </a:r>
            <a:r>
              <a:rPr lang="zh-CN" altLang="en-US" sz="2000" kern="0" dirty="0">
                <a:solidFill>
                  <a:schemeClr val="dk1"/>
                </a:solidFill>
                <a:latin typeface="+mn-lt"/>
                <a:sym typeface="Calibri" panose="020F0502020204030204" pitchFamily="34" charset="0"/>
              </a:rPr>
              <a:t>波峰间潜伏期延长。</a:t>
            </a:r>
            <a:endParaRPr lang="zh-CN" altLang="en-US" sz="2000"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 </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endParaRPr lang="zh-CN" altLang="en-US"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50178" name="Rectangle 2"/>
          <p:cNvSpPr txBox="1">
            <a:spLocks noChangeArrowheads="1"/>
          </p:cNvSpPr>
          <p:nvPr>
            <p:custDataLst>
              <p:tags r:id="rId2"/>
            </p:custDataLst>
          </p:nvPr>
        </p:nvSpPr>
        <p:spPr bwMode="auto">
          <a:xfrm>
            <a:off x="986790" y="-243205"/>
            <a:ext cx="2714625" cy="126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 typeface="Wingdings" panose="05000000000000000000" pitchFamily="2" charset="2"/>
              <a:buNone/>
            </a:pPr>
            <a:r>
              <a:rPr lang="zh-CN" altLang="en-US" sz="3200">
                <a:solidFill>
                  <a:schemeClr val="tx1"/>
                </a:solidFill>
                <a:latin typeface="+mj-lt"/>
                <a:ea typeface="+mj-ea"/>
              </a:rPr>
              <a:t>二、诱发电位</a:t>
            </a:r>
            <a:endParaRPr lang="zh-CN" altLang="en-US" sz="3200">
              <a:solidFill>
                <a:schemeClr val="tx1"/>
              </a:solidFill>
              <a:latin typeface="+mj-lt"/>
              <a:ea typeface="+mj-ea"/>
            </a:endParaRPr>
          </a:p>
        </p:txBody>
      </p:sp>
      <p:sp>
        <p:nvSpPr>
          <p:cNvPr id="3" name="文本框 2"/>
          <p:cNvSpPr txBox="1"/>
          <p:nvPr/>
        </p:nvSpPr>
        <p:spPr>
          <a:xfrm>
            <a:off x="986790" y="980440"/>
            <a:ext cx="4773930" cy="583565"/>
          </a:xfrm>
          <a:prstGeom prst="rect">
            <a:avLst/>
          </a:prstGeom>
          <a:noFill/>
        </p:spPr>
        <p:txBody>
          <a:bodyPr wrap="square" rtlCol="0" anchor="t">
            <a:spAutoFit/>
          </a:bodyPr>
          <a:p>
            <a:pPr eaLnBrk="1" latinLnBrk="1" hangingPunct="1">
              <a:spcBef>
                <a:spcPct val="0"/>
              </a:spcBef>
              <a:buClrTx/>
              <a:buFont typeface="Wingdings" panose="05000000000000000000" pitchFamily="2" charset="2"/>
              <a:buNone/>
            </a:pPr>
            <a:r>
              <a:rPr lang="zh-CN" altLang="en-US" sz="3200">
                <a:latin typeface="+mj-lt"/>
                <a:ea typeface="+mj-ea"/>
                <a:sym typeface="+mn-ea"/>
              </a:rPr>
              <a:t>（三）</a:t>
            </a:r>
            <a:r>
              <a:rPr lang="zh-CN" altLang="en-US" sz="3200">
                <a:latin typeface="+mn-lt"/>
                <a:sym typeface="+mn-ea"/>
              </a:rPr>
              <a:t>脑干听觉诱发电位</a:t>
            </a:r>
            <a:endParaRPr lang="zh-CN" altLang="en-US" sz="3200">
              <a:latin typeface="+mj-lt"/>
              <a:ea typeface="+mj-ea"/>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979594" y="2076450"/>
            <a:ext cx="10828867" cy="1844887"/>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indent="504190" eaLnBrk="1" fontAlgn="auto" hangingPunct="1">
              <a:lnSpc>
                <a:spcPct val="140000"/>
              </a:lnSpc>
              <a:spcBef>
                <a:spcPct val="0"/>
              </a:spcBef>
              <a:spcAft>
                <a:spcPts val="0"/>
              </a:spcAft>
              <a:buClrTx/>
              <a:buFontTx/>
              <a:buNone/>
              <a:defRPr/>
            </a:pPr>
            <a:r>
              <a:rPr lang="zh-CN" altLang="en-US" sz="2665" kern="0" dirty="0">
                <a:solidFill>
                  <a:schemeClr val="dk1"/>
                </a:solidFill>
                <a:latin typeface="+mn-lt"/>
                <a:sym typeface="Calibri" panose="020F0502020204030204" pitchFamily="34" charset="0"/>
              </a:rPr>
              <a:t>视觉诱发电位（</a:t>
            </a:r>
            <a:r>
              <a:rPr lang="en-US" altLang="zh-CN" sz="2665" kern="0" dirty="0">
                <a:solidFill>
                  <a:schemeClr val="dk1"/>
                </a:solidFill>
                <a:latin typeface="+mn-lt"/>
                <a:sym typeface="Calibri" panose="020F0502020204030204" pitchFamily="34" charset="0"/>
              </a:rPr>
              <a:t>visual evoked potential, VEP</a:t>
            </a:r>
            <a:r>
              <a:rPr lang="zh-CN" altLang="en-US" sz="2665" kern="0" dirty="0">
                <a:solidFill>
                  <a:schemeClr val="dk1"/>
                </a:solidFill>
                <a:latin typeface="+mn-lt"/>
                <a:sym typeface="Calibri" panose="020F0502020204030204" pitchFamily="34" charset="0"/>
              </a:rPr>
              <a:t>）指用闪光刺激或图形刺激等视觉刺激所诱发出的脑电位活动，在双侧枕部的头颅表面记录出的电位变化。</a:t>
            </a:r>
            <a:endParaRPr lang="zh-CN" altLang="en-US" sz="2665"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50178" name="Rectangle 2"/>
          <p:cNvSpPr txBox="1">
            <a:spLocks noChangeArrowheads="1"/>
          </p:cNvSpPr>
          <p:nvPr>
            <p:custDataLst>
              <p:tags r:id="rId2"/>
            </p:custDataLst>
          </p:nvPr>
        </p:nvSpPr>
        <p:spPr bwMode="auto">
          <a:xfrm>
            <a:off x="986790" y="-243205"/>
            <a:ext cx="2714625" cy="126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 typeface="Wingdings" panose="05000000000000000000" pitchFamily="2" charset="2"/>
              <a:buNone/>
            </a:pPr>
            <a:r>
              <a:rPr lang="zh-CN" altLang="en-US" sz="3200">
                <a:solidFill>
                  <a:schemeClr val="tx1"/>
                </a:solidFill>
                <a:latin typeface="+mj-lt"/>
                <a:ea typeface="+mj-ea"/>
              </a:rPr>
              <a:t>二、诱发电位</a:t>
            </a:r>
            <a:endParaRPr lang="zh-CN" altLang="en-US" sz="3200">
              <a:solidFill>
                <a:schemeClr val="tx1"/>
              </a:solidFill>
              <a:latin typeface="+mj-lt"/>
              <a:ea typeface="+mj-ea"/>
            </a:endParaRPr>
          </a:p>
        </p:txBody>
      </p:sp>
      <p:sp>
        <p:nvSpPr>
          <p:cNvPr id="3" name="文本框 2"/>
          <p:cNvSpPr txBox="1"/>
          <p:nvPr/>
        </p:nvSpPr>
        <p:spPr>
          <a:xfrm>
            <a:off x="986790" y="980440"/>
            <a:ext cx="4773930" cy="583565"/>
          </a:xfrm>
          <a:prstGeom prst="rect">
            <a:avLst/>
          </a:prstGeom>
          <a:noFill/>
        </p:spPr>
        <p:txBody>
          <a:bodyPr wrap="square" rtlCol="0" anchor="t">
            <a:spAutoFit/>
          </a:bodyPr>
          <a:p>
            <a:pPr eaLnBrk="1" latinLnBrk="1" hangingPunct="1">
              <a:spcBef>
                <a:spcPct val="0"/>
              </a:spcBef>
              <a:buClrTx/>
              <a:buFont typeface="Wingdings" panose="05000000000000000000" pitchFamily="2" charset="2"/>
              <a:buNone/>
            </a:pPr>
            <a:r>
              <a:rPr lang="zh-CN" altLang="en-US" sz="3200">
                <a:latin typeface="+mj-lt"/>
                <a:ea typeface="+mj-ea"/>
                <a:sym typeface="+mn-ea"/>
              </a:rPr>
              <a:t>（四）</a:t>
            </a:r>
            <a:r>
              <a:rPr lang="zh-CN" altLang="en-US" sz="3200">
                <a:latin typeface="+mn-lt"/>
                <a:sym typeface="+mn-ea"/>
              </a:rPr>
              <a:t>视觉诱发电位</a:t>
            </a:r>
            <a:endParaRPr lang="zh-CN" altLang="en-US" sz="3200">
              <a:latin typeface="+mj-lt"/>
              <a:ea typeface="+mj-ea"/>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979594" y="1645920"/>
            <a:ext cx="10828867" cy="5259070"/>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eaLnBrk="1" fontAlgn="auto" hangingPunct="1">
              <a:lnSpc>
                <a:spcPct val="14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1.</a:t>
            </a:r>
            <a:r>
              <a:rPr lang="zh-CN" altLang="en-US" kern="0" dirty="0">
                <a:solidFill>
                  <a:schemeClr val="dk1"/>
                </a:solidFill>
                <a:latin typeface="+mn-lt"/>
                <a:sym typeface="Calibri" panose="020F0502020204030204" pitchFamily="34" charset="0"/>
              </a:rPr>
              <a:t>检查方法：</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记录电极置于枕外粗隆上</a:t>
            </a:r>
            <a:r>
              <a:rPr lang="en-US" altLang="zh-CN"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5</a:t>
            </a:r>
            <a:r>
              <a:rPr lang="zh-CN" altLang="en-US" kern="0" dirty="0">
                <a:solidFill>
                  <a:schemeClr val="dk1"/>
                </a:solidFill>
                <a:latin typeface="+mn-lt"/>
                <a:sym typeface="Calibri" panose="020F0502020204030204" pitchFamily="34" charset="0"/>
              </a:rPr>
              <a:t>厘米，及左右旁开</a:t>
            </a:r>
            <a:r>
              <a:rPr lang="en-US" altLang="zh-CN" kern="0" dirty="0">
                <a:solidFill>
                  <a:schemeClr val="dk1"/>
                </a:solidFill>
                <a:latin typeface="+mn-lt"/>
                <a:sym typeface="Calibri" panose="020F0502020204030204" pitchFamily="34" charset="0"/>
              </a:rPr>
              <a:t>5</a:t>
            </a:r>
            <a:r>
              <a:rPr lang="zh-CN" altLang="en-US" kern="0" dirty="0">
                <a:solidFill>
                  <a:schemeClr val="dk1"/>
                </a:solidFill>
                <a:latin typeface="+mn-lt"/>
                <a:sym typeface="Calibri" panose="020F0502020204030204" pitchFamily="34" charset="0"/>
              </a:rPr>
              <a:t>厘米、</a:t>
            </a:r>
            <a:r>
              <a:rPr lang="en-US" altLang="zh-CN" kern="0" dirty="0">
                <a:solidFill>
                  <a:schemeClr val="dk1"/>
                </a:solidFill>
                <a:latin typeface="+mn-lt"/>
                <a:sym typeface="Calibri" panose="020F0502020204030204" pitchFamily="34" charset="0"/>
              </a:rPr>
              <a:t>10</a:t>
            </a:r>
            <a:r>
              <a:rPr lang="zh-CN" altLang="en-US" kern="0" dirty="0">
                <a:solidFill>
                  <a:schemeClr val="dk1"/>
                </a:solidFill>
                <a:latin typeface="+mn-lt"/>
                <a:sym typeface="Calibri" panose="020F0502020204030204" pitchFamily="34" charset="0"/>
              </a:rPr>
              <a:t>厘米处。参考电极置于额正中或鼻根上。</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刺激方法分为两种：</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①闪光刺激：闪光灯频率为</a:t>
            </a:r>
            <a:r>
              <a:rPr lang="en-US" altLang="zh-CN" kern="0" dirty="0">
                <a:solidFill>
                  <a:schemeClr val="dk1"/>
                </a:solidFill>
                <a:latin typeface="+mn-lt"/>
                <a:sym typeface="Calibri" panose="020F0502020204030204" pitchFamily="34" charset="0"/>
              </a:rPr>
              <a:t>0.5</a:t>
            </a: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1Hz</a:t>
            </a:r>
            <a:r>
              <a:rPr lang="zh-CN" altLang="en-US" kern="0" dirty="0">
                <a:solidFill>
                  <a:schemeClr val="dk1"/>
                </a:solidFill>
                <a:latin typeface="+mn-lt"/>
                <a:sym typeface="Calibri" panose="020F0502020204030204" pitchFamily="34" charset="0"/>
              </a:rPr>
              <a:t>，单眼刺激，用于高度视力障碍不能作图形</a:t>
            </a:r>
            <a:r>
              <a:rPr lang="en-US" altLang="zh-CN" kern="0" dirty="0">
                <a:solidFill>
                  <a:schemeClr val="dk1"/>
                </a:solidFill>
                <a:latin typeface="+mn-lt"/>
                <a:sym typeface="Calibri" panose="020F0502020204030204" pitchFamily="34" charset="0"/>
              </a:rPr>
              <a:t>VEP</a:t>
            </a:r>
            <a:r>
              <a:rPr lang="zh-CN" altLang="en-US" kern="0" dirty="0">
                <a:solidFill>
                  <a:schemeClr val="dk1"/>
                </a:solidFill>
                <a:latin typeface="+mn-lt"/>
                <a:sym typeface="Calibri" panose="020F0502020204030204" pitchFamily="34" charset="0"/>
              </a:rPr>
              <a:t>者及意识障碍不能合作者。</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②图形刺激：棋盘格反转刺激，是目前临床最常用的一种，又分为全视野、半视野、</a:t>
            </a:r>
            <a:r>
              <a:rPr lang="en-US" altLang="zh-CN" kern="0" dirty="0">
                <a:solidFill>
                  <a:schemeClr val="dk1"/>
                </a:solidFill>
                <a:latin typeface="+mn-lt"/>
                <a:sym typeface="Calibri" panose="020F0502020204030204" pitchFamily="34" charset="0"/>
              </a:rPr>
              <a:t>1/4</a:t>
            </a:r>
            <a:r>
              <a:rPr lang="zh-CN" altLang="en-US" kern="0" dirty="0">
                <a:solidFill>
                  <a:schemeClr val="dk1"/>
                </a:solidFill>
                <a:latin typeface="+mn-lt"/>
                <a:sym typeface="Calibri" panose="020F0502020204030204" pitchFamily="34" charset="0"/>
              </a:rPr>
              <a:t>视野三种，受试者必须密切配合，注视视屏固定亮点。</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 </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endParaRPr lang="zh-CN" altLang="en-US"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50178" name="Rectangle 2"/>
          <p:cNvSpPr txBox="1">
            <a:spLocks noChangeArrowheads="1"/>
          </p:cNvSpPr>
          <p:nvPr>
            <p:custDataLst>
              <p:tags r:id="rId2"/>
            </p:custDataLst>
          </p:nvPr>
        </p:nvSpPr>
        <p:spPr bwMode="auto">
          <a:xfrm>
            <a:off x="986790" y="-243205"/>
            <a:ext cx="2714625" cy="126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 typeface="Wingdings" panose="05000000000000000000" pitchFamily="2" charset="2"/>
              <a:buNone/>
            </a:pPr>
            <a:r>
              <a:rPr lang="zh-CN" altLang="en-US" sz="3200">
                <a:solidFill>
                  <a:schemeClr val="tx1"/>
                </a:solidFill>
                <a:latin typeface="+mj-lt"/>
                <a:ea typeface="+mj-ea"/>
              </a:rPr>
              <a:t>二、诱发电位</a:t>
            </a:r>
            <a:endParaRPr lang="zh-CN" altLang="en-US" sz="3200">
              <a:solidFill>
                <a:schemeClr val="tx1"/>
              </a:solidFill>
              <a:latin typeface="+mj-lt"/>
              <a:ea typeface="+mj-ea"/>
            </a:endParaRPr>
          </a:p>
        </p:txBody>
      </p:sp>
      <p:sp>
        <p:nvSpPr>
          <p:cNvPr id="3" name="文本框 2"/>
          <p:cNvSpPr txBox="1"/>
          <p:nvPr/>
        </p:nvSpPr>
        <p:spPr>
          <a:xfrm>
            <a:off x="986790" y="980440"/>
            <a:ext cx="4773930" cy="583565"/>
          </a:xfrm>
          <a:prstGeom prst="rect">
            <a:avLst/>
          </a:prstGeom>
          <a:noFill/>
        </p:spPr>
        <p:txBody>
          <a:bodyPr wrap="square" rtlCol="0" anchor="t">
            <a:spAutoFit/>
          </a:bodyPr>
          <a:p>
            <a:pPr eaLnBrk="1" latinLnBrk="1" hangingPunct="1">
              <a:spcBef>
                <a:spcPct val="0"/>
              </a:spcBef>
              <a:buClrTx/>
              <a:buFont typeface="Wingdings" panose="05000000000000000000" pitchFamily="2" charset="2"/>
              <a:buNone/>
            </a:pPr>
            <a:r>
              <a:rPr lang="zh-CN" altLang="en-US" sz="3200">
                <a:latin typeface="+mj-lt"/>
                <a:ea typeface="+mj-ea"/>
                <a:sym typeface="+mn-ea"/>
              </a:rPr>
              <a:t>（四）</a:t>
            </a:r>
            <a:r>
              <a:rPr lang="zh-CN" altLang="en-US" sz="3200">
                <a:latin typeface="+mn-lt"/>
                <a:sym typeface="+mn-ea"/>
              </a:rPr>
              <a:t>视觉诱发电位</a:t>
            </a:r>
            <a:endParaRPr lang="zh-CN" altLang="en-US" sz="3200">
              <a:latin typeface="+mj-lt"/>
              <a:ea typeface="+mj-ea"/>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979594" y="1861185"/>
            <a:ext cx="10828867" cy="3568700"/>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marL="457200" indent="-457200" algn="just" eaLnBrk="1" fontAlgn="auto" hangingPunct="1">
              <a:lnSpc>
                <a:spcPct val="140000"/>
              </a:lnSpc>
              <a:spcBef>
                <a:spcPct val="0"/>
              </a:spcBef>
              <a:spcAft>
                <a:spcPts val="0"/>
              </a:spcAft>
              <a:buClrTx/>
              <a:buFontTx/>
              <a:buAutoNum type="arabicPeriod" startAt="2"/>
              <a:defRPr/>
            </a:pPr>
            <a:r>
              <a:rPr lang="en-US" altLang="zh-CN" kern="0" dirty="0">
                <a:solidFill>
                  <a:schemeClr val="dk1"/>
                </a:solidFill>
                <a:latin typeface="+mn-lt"/>
                <a:sym typeface="Calibri" panose="020F0502020204030204" pitchFamily="34" charset="0"/>
              </a:rPr>
              <a:t>VEP</a:t>
            </a:r>
            <a:r>
              <a:rPr lang="zh-CN" altLang="en-US" kern="0" dirty="0">
                <a:solidFill>
                  <a:schemeClr val="dk1"/>
                </a:solidFill>
                <a:latin typeface="+mn-lt"/>
                <a:sym typeface="Calibri" panose="020F0502020204030204" pitchFamily="34" charset="0"/>
              </a:rPr>
              <a:t>各波的起源：</a:t>
            </a:r>
            <a:endParaRPr lang="en-US" altLang="zh-CN"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VEP</a:t>
            </a:r>
            <a:r>
              <a:rPr lang="zh-CN" altLang="en-US" kern="0" dirty="0">
                <a:solidFill>
                  <a:schemeClr val="dk1"/>
                </a:solidFill>
                <a:latin typeface="+mn-lt"/>
                <a:sym typeface="Calibri" panose="020F0502020204030204" pitchFamily="34" charset="0"/>
              </a:rPr>
              <a:t>的多数成分为皮层起源</a:t>
            </a:r>
            <a:r>
              <a:rPr lang="en-US" altLang="zh-CN"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含两种来源</a:t>
            </a:r>
            <a:r>
              <a:rPr lang="en-US" altLang="zh-CN"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主要成分即视冲动起自视网膜的感受器</a:t>
            </a:r>
            <a:r>
              <a:rPr lang="en-US" altLang="zh-CN"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经外侧膝状体到达枕叶</a:t>
            </a:r>
            <a:r>
              <a:rPr lang="en-US" altLang="zh-CN"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辅助成分起自视网膜的神经冲动经延髓网状结构和弥散性丘脑投射系统到达枕叶</a:t>
            </a:r>
            <a:r>
              <a:rPr lang="en-US" altLang="zh-CN"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属长潜伏期</a:t>
            </a:r>
            <a:r>
              <a:rPr lang="en-US" altLang="zh-CN" kern="0" dirty="0">
                <a:solidFill>
                  <a:schemeClr val="dk1"/>
                </a:solidFill>
                <a:latin typeface="+mn-lt"/>
                <a:sym typeface="Calibri" panose="020F0502020204030204" pitchFamily="34" charset="0"/>
              </a:rPr>
              <a:t>VEP,VEP</a:t>
            </a:r>
            <a:r>
              <a:rPr lang="zh-CN" altLang="en-US" kern="0" dirty="0">
                <a:solidFill>
                  <a:schemeClr val="dk1"/>
                </a:solidFill>
                <a:latin typeface="+mn-lt"/>
                <a:sym typeface="Calibri" panose="020F0502020204030204" pitchFamily="34" charset="0"/>
              </a:rPr>
              <a:t>从电生理方面对视觉传导通路损伤的性质和病变的部位进行客观的评估。</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endParaRPr lang="zh-CN" altLang="en-US"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50178" name="Rectangle 2"/>
          <p:cNvSpPr txBox="1">
            <a:spLocks noChangeArrowheads="1"/>
          </p:cNvSpPr>
          <p:nvPr>
            <p:custDataLst>
              <p:tags r:id="rId2"/>
            </p:custDataLst>
          </p:nvPr>
        </p:nvSpPr>
        <p:spPr bwMode="auto">
          <a:xfrm>
            <a:off x="986790" y="-243205"/>
            <a:ext cx="2714625" cy="126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 typeface="Wingdings" panose="05000000000000000000" pitchFamily="2" charset="2"/>
              <a:buNone/>
            </a:pPr>
            <a:r>
              <a:rPr lang="zh-CN" altLang="en-US" sz="3200">
                <a:solidFill>
                  <a:schemeClr val="tx1"/>
                </a:solidFill>
                <a:latin typeface="+mj-lt"/>
                <a:ea typeface="+mj-ea"/>
              </a:rPr>
              <a:t>二、诱发电位</a:t>
            </a:r>
            <a:endParaRPr lang="zh-CN" altLang="en-US" sz="3200">
              <a:solidFill>
                <a:schemeClr val="tx1"/>
              </a:solidFill>
              <a:latin typeface="+mj-lt"/>
              <a:ea typeface="+mj-ea"/>
            </a:endParaRPr>
          </a:p>
        </p:txBody>
      </p:sp>
      <p:sp>
        <p:nvSpPr>
          <p:cNvPr id="3" name="文本框 2"/>
          <p:cNvSpPr txBox="1"/>
          <p:nvPr/>
        </p:nvSpPr>
        <p:spPr>
          <a:xfrm>
            <a:off x="986790" y="980440"/>
            <a:ext cx="4773930" cy="583565"/>
          </a:xfrm>
          <a:prstGeom prst="rect">
            <a:avLst/>
          </a:prstGeom>
          <a:noFill/>
        </p:spPr>
        <p:txBody>
          <a:bodyPr wrap="square" rtlCol="0" anchor="t">
            <a:spAutoFit/>
          </a:bodyPr>
          <a:p>
            <a:pPr eaLnBrk="1" latinLnBrk="1" hangingPunct="1">
              <a:spcBef>
                <a:spcPct val="0"/>
              </a:spcBef>
              <a:buClrTx/>
              <a:buFont typeface="Wingdings" panose="05000000000000000000" pitchFamily="2" charset="2"/>
              <a:buNone/>
            </a:pPr>
            <a:r>
              <a:rPr lang="zh-CN" altLang="en-US" sz="3200">
                <a:latin typeface="+mj-lt"/>
                <a:ea typeface="+mj-ea"/>
                <a:sym typeface="+mn-ea"/>
              </a:rPr>
              <a:t>（四）</a:t>
            </a:r>
            <a:r>
              <a:rPr lang="zh-CN" altLang="en-US" sz="3200">
                <a:latin typeface="+mn-lt"/>
                <a:sym typeface="+mn-ea"/>
              </a:rPr>
              <a:t>视觉诱发电位</a:t>
            </a:r>
            <a:endParaRPr lang="zh-CN" altLang="en-US" sz="3200">
              <a:latin typeface="+mj-lt"/>
              <a:ea typeface="+mj-ea"/>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979594" y="1645920"/>
            <a:ext cx="10828867" cy="2993813"/>
          </a:xfrm>
          <a:prstGeom prst="rect">
            <a:avLst/>
          </a:prstGeom>
          <a:solidFill>
            <a:schemeClr val="bg1"/>
          </a:solidFill>
          <a:ln w="9525">
            <a:solidFill>
              <a:schemeClr val="bg1"/>
            </a:solidFill>
            <a:miter lim="800000"/>
          </a:ln>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eaLnBrk="1" fontAlgn="auto" hangingPunct="1">
              <a:lnSpc>
                <a:spcPct val="14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3. </a:t>
            </a:r>
            <a:r>
              <a:rPr lang="zh-CN" altLang="en-US" kern="0" dirty="0">
                <a:solidFill>
                  <a:schemeClr val="dk1"/>
                </a:solidFill>
                <a:latin typeface="+mn-lt"/>
                <a:sym typeface="Calibri" panose="020F0502020204030204" pitchFamily="34" charset="0"/>
              </a:rPr>
              <a:t>正常波形：</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1</a:t>
            </a:r>
            <a:r>
              <a:rPr lang="zh-CN" altLang="en-US" kern="0" dirty="0">
                <a:solidFill>
                  <a:schemeClr val="dk1"/>
                </a:solidFill>
                <a:latin typeface="+mn-lt"/>
                <a:sym typeface="Calibri" panose="020F0502020204030204" pitchFamily="34" charset="0"/>
              </a:rPr>
              <a:t>）闪光</a:t>
            </a:r>
            <a:r>
              <a:rPr lang="en-US" altLang="zh-CN" kern="0" dirty="0">
                <a:solidFill>
                  <a:schemeClr val="dk1"/>
                </a:solidFill>
                <a:latin typeface="+mn-lt"/>
                <a:sym typeface="Calibri" panose="020F0502020204030204" pitchFamily="34" charset="0"/>
              </a:rPr>
              <a:t>VEP</a:t>
            </a:r>
            <a:r>
              <a:rPr lang="zh-CN" altLang="en-US" kern="0" dirty="0">
                <a:solidFill>
                  <a:schemeClr val="dk1"/>
                </a:solidFill>
                <a:latin typeface="+mn-lt"/>
                <a:sym typeface="Calibri" panose="020F0502020204030204" pitchFamily="34" charset="0"/>
              </a:rPr>
              <a:t>：主成分为潜时</a:t>
            </a:r>
            <a:r>
              <a:rPr lang="en-US" altLang="zh-CN" kern="0" dirty="0">
                <a:solidFill>
                  <a:schemeClr val="dk1"/>
                </a:solidFill>
                <a:latin typeface="+mn-lt"/>
                <a:sym typeface="Calibri" panose="020F0502020204030204" pitchFamily="34" charset="0"/>
              </a:rPr>
              <a:t>100</a:t>
            </a:r>
            <a:r>
              <a:rPr lang="zh-CN" altLang="en-US" kern="0" dirty="0">
                <a:solidFill>
                  <a:schemeClr val="dk1"/>
                </a:solidFill>
                <a:latin typeface="+mn-lt"/>
                <a:sym typeface="Calibri" panose="020F0502020204030204" pitchFamily="34" charset="0"/>
              </a:rPr>
              <a:t>毫秒的阳性波，但个体差异较大。</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）图形反转</a:t>
            </a:r>
            <a:r>
              <a:rPr lang="en-US" altLang="zh-CN" kern="0" dirty="0">
                <a:solidFill>
                  <a:schemeClr val="dk1"/>
                </a:solidFill>
                <a:latin typeface="+mn-lt"/>
                <a:sym typeface="Calibri" panose="020F0502020204030204" pitchFamily="34" charset="0"/>
              </a:rPr>
              <a:t>VEP</a:t>
            </a: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PRVEP</a:t>
            </a:r>
            <a:r>
              <a:rPr lang="zh-CN" altLang="en-US" kern="0" dirty="0">
                <a:solidFill>
                  <a:schemeClr val="dk1"/>
                </a:solidFill>
                <a:latin typeface="+mn-lt"/>
                <a:sym typeface="Calibri" panose="020F0502020204030204" pitchFamily="34" charset="0"/>
              </a:rPr>
              <a:t>）：全视野刺激时，记录最大的三相波（</a:t>
            </a:r>
            <a:r>
              <a:rPr lang="en-US" altLang="zh-CN" kern="0" dirty="0">
                <a:solidFill>
                  <a:schemeClr val="dk1"/>
                </a:solidFill>
                <a:latin typeface="+mn-lt"/>
                <a:sym typeface="Calibri" panose="020F0502020204030204" pitchFamily="34" charset="0"/>
              </a:rPr>
              <a:t>N75</a:t>
            </a: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P100</a:t>
            </a: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N145</a:t>
            </a:r>
            <a:r>
              <a:rPr lang="zh-CN" altLang="en-US" kern="0" dirty="0">
                <a:solidFill>
                  <a:schemeClr val="dk1"/>
                </a:solidFill>
                <a:latin typeface="+mn-lt"/>
                <a:sym typeface="Calibri" panose="020F0502020204030204" pitchFamily="34" charset="0"/>
              </a:rPr>
              <a:t>），主要观察</a:t>
            </a:r>
            <a:r>
              <a:rPr lang="en-US" altLang="zh-CN" kern="0" dirty="0">
                <a:solidFill>
                  <a:schemeClr val="dk1"/>
                </a:solidFill>
                <a:latin typeface="+mn-lt"/>
                <a:sym typeface="Calibri" panose="020F0502020204030204" pitchFamily="34" charset="0"/>
              </a:rPr>
              <a:t>P100</a:t>
            </a:r>
            <a:r>
              <a:rPr lang="zh-CN" altLang="en-US" kern="0" dirty="0">
                <a:solidFill>
                  <a:schemeClr val="dk1"/>
                </a:solidFill>
                <a:latin typeface="+mn-lt"/>
                <a:sym typeface="Calibri" panose="020F0502020204030204" pitchFamily="34" charset="0"/>
              </a:rPr>
              <a:t>波的变化。</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endParaRPr lang="zh-CN" altLang="en-US"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50178" name="Rectangle 2"/>
          <p:cNvSpPr txBox="1">
            <a:spLocks noChangeArrowheads="1"/>
          </p:cNvSpPr>
          <p:nvPr>
            <p:custDataLst>
              <p:tags r:id="rId2"/>
            </p:custDataLst>
          </p:nvPr>
        </p:nvSpPr>
        <p:spPr bwMode="auto">
          <a:xfrm>
            <a:off x="986790" y="-243205"/>
            <a:ext cx="2714625" cy="126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 typeface="Wingdings" panose="05000000000000000000" pitchFamily="2" charset="2"/>
              <a:buNone/>
            </a:pPr>
            <a:r>
              <a:rPr lang="zh-CN" altLang="en-US" sz="3200">
                <a:solidFill>
                  <a:schemeClr val="tx1"/>
                </a:solidFill>
                <a:latin typeface="+mj-lt"/>
                <a:ea typeface="+mj-ea"/>
              </a:rPr>
              <a:t>二、诱发电位</a:t>
            </a:r>
            <a:endParaRPr lang="zh-CN" altLang="en-US" sz="3200">
              <a:solidFill>
                <a:schemeClr val="tx1"/>
              </a:solidFill>
              <a:latin typeface="+mj-lt"/>
              <a:ea typeface="+mj-ea"/>
            </a:endParaRPr>
          </a:p>
        </p:txBody>
      </p:sp>
      <p:sp>
        <p:nvSpPr>
          <p:cNvPr id="3" name="文本框 2"/>
          <p:cNvSpPr txBox="1"/>
          <p:nvPr/>
        </p:nvSpPr>
        <p:spPr>
          <a:xfrm>
            <a:off x="986790" y="980440"/>
            <a:ext cx="4773930" cy="583565"/>
          </a:xfrm>
          <a:prstGeom prst="rect">
            <a:avLst/>
          </a:prstGeom>
          <a:noFill/>
        </p:spPr>
        <p:txBody>
          <a:bodyPr wrap="square" rtlCol="0" anchor="t">
            <a:spAutoFit/>
          </a:bodyPr>
          <a:p>
            <a:pPr eaLnBrk="1" latinLnBrk="1" hangingPunct="1">
              <a:spcBef>
                <a:spcPct val="0"/>
              </a:spcBef>
              <a:buClrTx/>
              <a:buFont typeface="Wingdings" panose="05000000000000000000" pitchFamily="2" charset="2"/>
              <a:buNone/>
            </a:pPr>
            <a:r>
              <a:rPr lang="zh-CN" altLang="en-US" sz="3200">
                <a:latin typeface="+mj-lt"/>
                <a:ea typeface="+mj-ea"/>
                <a:sym typeface="+mn-ea"/>
              </a:rPr>
              <a:t>（四）</a:t>
            </a:r>
            <a:r>
              <a:rPr lang="zh-CN" altLang="en-US" sz="3200">
                <a:latin typeface="+mn-lt"/>
                <a:sym typeface="+mn-ea"/>
              </a:rPr>
              <a:t>视觉诱发电位</a:t>
            </a:r>
            <a:endParaRPr lang="zh-CN" altLang="en-US" sz="3200">
              <a:latin typeface="+mj-lt"/>
              <a:ea typeface="+mj-ea"/>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descr="VEP"/>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r="34869"/>
          <a:stretch>
            <a:fillRect/>
          </a:stretch>
        </p:blipFill>
        <p:spPr bwMode="auto">
          <a:xfrm>
            <a:off x="2635251" y="1691217"/>
            <a:ext cx="6921500" cy="4743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2"/>
          <p:cNvSpPr>
            <a:spLocks noGrp="1"/>
          </p:cNvSpPr>
          <p:nvPr>
            <p:ph type="title" idx="4294967295"/>
            <p:custDataLst>
              <p:tags r:id="rId3"/>
            </p:custDataLst>
          </p:nvPr>
        </p:nvSpPr>
        <p:spPr>
          <a:xfrm>
            <a:off x="982980" y="-27305"/>
            <a:ext cx="10800080" cy="960120"/>
          </a:xfrm>
        </p:spPr>
        <p:txBody>
          <a:bodyPr vert="horz" lIns="121920" tIns="60960" rIns="121920" bIns="60960" rtlCol="0" anchor="ctr">
            <a:normAutofit/>
          </a:bodyPr>
          <a:lstStyle/>
          <a:p>
            <a:pPr lvl="0" algn="l">
              <a:buClrTx/>
              <a:buSzTx/>
              <a:buFontTx/>
            </a:pPr>
            <a:r>
              <a:rPr lang="zh-CN" altLang="en-US" sz="3200">
                <a:sym typeface="+mn-ea"/>
              </a:rPr>
              <a:t>正常VEP:P100</a:t>
            </a:r>
            <a:endParaRPr lang="zh-CN" altLang="en-US" sz="3200">
              <a:sym typeface="+mn-ea"/>
            </a:endParaRPr>
          </a:p>
        </p:txBody>
      </p:sp>
    </p:spTree>
    <p:custDataLst>
      <p:tags r:id="rId4"/>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936625" y="1068705"/>
            <a:ext cx="10528935" cy="4953635"/>
            <a:chOff x="-594067" y="-118209"/>
            <a:chExt cx="6175908" cy="6576234"/>
          </a:xfrm>
        </p:grpSpPr>
        <p:sp>
          <p:nvSpPr>
            <p:cNvPr id="7" name="AutoShape 10"/>
            <p:cNvSpPr>
              <a:spLocks noChangeArrowheads="1"/>
            </p:cNvSpPr>
            <p:nvPr>
              <p:custDataLst>
                <p:tags r:id="rId1"/>
              </p:custDataLst>
            </p:nvPr>
          </p:nvSpPr>
          <p:spPr bwMode="auto">
            <a:xfrm>
              <a:off x="-594067" y="-118209"/>
              <a:ext cx="6175908" cy="6576234"/>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683" y="176841"/>
              <a:ext cx="5956524" cy="6188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buNone/>
              </a:pPr>
              <a:r>
                <a:rPr lang="zh-CN" altLang="en-US" kern="0" dirty="0">
                  <a:solidFill>
                    <a:schemeClr val="dk1"/>
                  </a:solidFill>
                  <a:latin typeface="+mn-lt"/>
                  <a:sym typeface="Calibri" panose="020F0502020204030204" pitchFamily="34" charset="0"/>
                </a:rPr>
                <a:t>（七）预防障碍发生和发展</a:t>
              </a:r>
              <a:endParaRPr lang="zh-CN" altLang="en-US" kern="0" dirty="0">
                <a:solidFill>
                  <a:schemeClr val="dk1"/>
                </a:solidFill>
                <a:latin typeface="+mn-lt"/>
                <a:sym typeface="Calibri" panose="020F0502020204030204" pitchFamily="34" charset="0"/>
              </a:endParaRPr>
            </a:p>
            <a:p>
              <a:r>
                <a:rPr lang="zh-CN" altLang="en-US" kern="0" dirty="0">
                  <a:solidFill>
                    <a:schemeClr val="dk1"/>
                  </a:solidFill>
                  <a:latin typeface="+mn-lt"/>
                  <a:sym typeface="Calibri" panose="020F0502020204030204" pitchFamily="34" charset="0"/>
                </a:rPr>
                <a:t>  对有功能障碍的患者定期进行康复评定，可以及时对障碍采取有效措施，最大限度减少功能障碍的进展。通过评定，也可以及早发现那些虽然没有明显的功能障碍但已经有潜在的危险患者，及时采取预防措施和安全防护措施，就会预防障碍和残疾的发生。</a:t>
              </a:r>
              <a:endParaRPr lang="en-US" altLang="zh-CN" kern="0" dirty="0">
                <a:solidFill>
                  <a:schemeClr val="dk1"/>
                </a:solidFill>
                <a:latin typeface="+mn-lt"/>
                <a:sym typeface="Calibri" panose="020F0502020204030204" pitchFamily="34" charset="0"/>
              </a:endParaRPr>
            </a:p>
            <a:p>
              <a:endParaRPr lang="zh-CN" altLang="en-US" kern="0" dirty="0">
                <a:solidFill>
                  <a:schemeClr val="dk1"/>
                </a:solidFill>
                <a:latin typeface="+mn-lt"/>
                <a:sym typeface="Calibri" panose="020F0502020204030204" pitchFamily="34" charset="0"/>
              </a:endParaRPr>
            </a:p>
            <a:p>
              <a:pPr lvl="0">
                <a:buNone/>
              </a:pPr>
              <a:r>
                <a:rPr lang="zh-CN" altLang="en-US" kern="0" dirty="0">
                  <a:solidFill>
                    <a:schemeClr val="dk1"/>
                  </a:solidFill>
                  <a:latin typeface="+mn-lt"/>
                  <a:sym typeface="Calibri" panose="020F0502020204030204" pitchFamily="34" charset="0"/>
                </a:rPr>
                <a:t>（八）评估投资</a:t>
              </a:r>
              <a:r>
                <a:rPr lang="en-US" altLang="en-US"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效益比</a:t>
              </a:r>
              <a:endParaRPr lang="zh-CN" altLang="en-US" kern="0" dirty="0">
                <a:solidFill>
                  <a:schemeClr val="dk1"/>
                </a:solidFill>
                <a:latin typeface="+mn-lt"/>
                <a:sym typeface="Calibri" panose="020F0502020204030204" pitchFamily="34" charset="0"/>
              </a:endParaRPr>
            </a:p>
            <a:p>
              <a:r>
                <a:rPr lang="zh-CN" altLang="en-US" kern="0" dirty="0">
                  <a:solidFill>
                    <a:schemeClr val="dk1"/>
                  </a:solidFill>
                  <a:latin typeface="+mn-lt"/>
                  <a:sym typeface="Calibri" panose="020F0502020204030204" pitchFamily="34" charset="0"/>
                </a:rPr>
                <a:t>  根据治疗后与治疗前日常生活活动能力评分之差与治疗天数之比对康复疗效进行判定，可以有效地对一个康复机构的投资</a:t>
              </a:r>
              <a:r>
                <a:rPr lang="en-US" altLang="en-US"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效益比进行评估，数值越大，康复效率越高。</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82980" y="0"/>
            <a:ext cx="3861435" cy="74612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一、康复评定目的</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VEP脑桥出血"/>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r="17143"/>
          <a:stretch>
            <a:fillRect/>
          </a:stretch>
        </p:blipFill>
        <p:spPr bwMode="auto">
          <a:xfrm>
            <a:off x="1866900" y="1786467"/>
            <a:ext cx="8458200" cy="469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标题 2"/>
          <p:cNvSpPr>
            <a:spLocks noGrp="1"/>
          </p:cNvSpPr>
          <p:nvPr>
            <p:ph type="title" idx="4294967295"/>
            <p:custDataLst>
              <p:tags r:id="rId3"/>
            </p:custDataLst>
          </p:nvPr>
        </p:nvSpPr>
        <p:spPr>
          <a:xfrm>
            <a:off x="986155" y="-27305"/>
            <a:ext cx="10800080" cy="960120"/>
          </a:xfrm>
        </p:spPr>
        <p:txBody>
          <a:bodyPr vert="horz" lIns="121920" tIns="60960" rIns="121920" bIns="60960" rtlCol="0" anchor="ctr">
            <a:normAutofit/>
          </a:bodyPr>
          <a:lstStyle/>
          <a:p>
            <a:pPr lvl="0" algn="l">
              <a:buClrTx/>
              <a:buSzTx/>
              <a:buFontTx/>
            </a:pPr>
            <a:r>
              <a:rPr lang="zh-CN" altLang="en-US" sz="3200" dirty="0">
                <a:sym typeface="+mn-ea"/>
              </a:rPr>
              <a:t>脑出血VEP ：P100波幅降低</a:t>
            </a:r>
            <a:endParaRPr lang="zh-CN" altLang="en-US" sz="3200" dirty="0">
              <a:sym typeface="+mn-ea"/>
            </a:endParaRPr>
          </a:p>
        </p:txBody>
      </p:sp>
      <p:sp>
        <p:nvSpPr>
          <p:cNvPr id="2" name="文本框 1"/>
          <p:cNvSpPr txBox="1"/>
          <p:nvPr/>
        </p:nvSpPr>
        <p:spPr>
          <a:xfrm>
            <a:off x="755015" y="1709420"/>
            <a:ext cx="4064000" cy="368300"/>
          </a:xfrm>
          <a:prstGeom prst="rect">
            <a:avLst/>
          </a:prstGeom>
          <a:noFill/>
        </p:spPr>
        <p:txBody>
          <a:bodyPr wrap="square" rtlCol="0">
            <a:spAutoFit/>
          </a:bodyPr>
          <a:p>
            <a:endParaRPr lang="zh-CN" altLang="en-US"/>
          </a:p>
        </p:txBody>
      </p:sp>
    </p:spTree>
    <p:custDataLst>
      <p:tags r:id="rId4"/>
    </p:custData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979594" y="1645920"/>
            <a:ext cx="10828867" cy="2993813"/>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eaLnBrk="1" fontAlgn="auto" hangingPunct="1">
              <a:lnSpc>
                <a:spcPct val="14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4. </a:t>
            </a:r>
            <a:r>
              <a:rPr lang="zh-CN" altLang="en-US" kern="0" dirty="0">
                <a:solidFill>
                  <a:schemeClr val="dk1"/>
                </a:solidFill>
                <a:latin typeface="+mn-lt"/>
                <a:sym typeface="Calibri" panose="020F0502020204030204" pitchFamily="34" charset="0"/>
              </a:rPr>
              <a:t>测量指标</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    主要分析各波潜伏期、波幅、波峰间潜伏期、形态学（即成分的出现与否）以及离散性，并进行双侧对照。异常标准：</a:t>
            </a:r>
            <a:r>
              <a:rPr lang="en-US" altLang="zh-CN" kern="0" dirty="0">
                <a:solidFill>
                  <a:schemeClr val="dk1"/>
                </a:solidFill>
                <a:latin typeface="+mn-lt"/>
                <a:sym typeface="Calibri" panose="020F0502020204030204" pitchFamily="34" charset="0"/>
              </a:rPr>
              <a:t>(1)P100</a:t>
            </a:r>
            <a:r>
              <a:rPr lang="zh-CN" altLang="en-US" kern="0" dirty="0">
                <a:solidFill>
                  <a:schemeClr val="dk1"/>
                </a:solidFill>
                <a:latin typeface="+mn-lt"/>
                <a:sym typeface="Calibri" panose="020F0502020204030204" pitchFamily="34" charset="0"/>
              </a:rPr>
              <a:t>波形消失。</a:t>
            </a:r>
            <a:r>
              <a:rPr lang="en-US" altLang="zh-CN" kern="0" dirty="0">
                <a:solidFill>
                  <a:schemeClr val="dk1"/>
                </a:solidFill>
                <a:latin typeface="+mn-lt"/>
                <a:sym typeface="Calibri" panose="020F0502020204030204" pitchFamily="34" charset="0"/>
              </a:rPr>
              <a:t>(2)P100</a:t>
            </a:r>
            <a:r>
              <a:rPr lang="zh-CN" altLang="en-US" kern="0" dirty="0">
                <a:solidFill>
                  <a:schemeClr val="dk1"/>
                </a:solidFill>
                <a:latin typeface="+mn-lt"/>
                <a:sym typeface="Calibri" panose="020F0502020204030204" pitchFamily="34" charset="0"/>
              </a:rPr>
              <a:t>波峰潜伏期超过正常参考值</a:t>
            </a:r>
            <a:r>
              <a:rPr lang="en-US" altLang="zh-CN" kern="0" dirty="0">
                <a:solidFill>
                  <a:schemeClr val="dk1"/>
                </a:solidFill>
                <a:latin typeface="+mn-lt"/>
                <a:sym typeface="Calibri" panose="020F0502020204030204" pitchFamily="34" charset="0"/>
              </a:rPr>
              <a:t>3</a:t>
            </a:r>
            <a:r>
              <a:rPr lang="zh-CN" altLang="en-US" kern="0" dirty="0">
                <a:solidFill>
                  <a:schemeClr val="dk1"/>
                </a:solidFill>
                <a:latin typeface="+mn-lt"/>
                <a:sym typeface="Calibri" panose="020F0502020204030204" pitchFamily="34" charset="0"/>
              </a:rPr>
              <a:t>倍标准差。</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endParaRPr lang="zh-CN" altLang="en-US"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50178" name="Rectangle 2"/>
          <p:cNvSpPr txBox="1">
            <a:spLocks noChangeArrowheads="1"/>
          </p:cNvSpPr>
          <p:nvPr>
            <p:custDataLst>
              <p:tags r:id="rId2"/>
            </p:custDataLst>
          </p:nvPr>
        </p:nvSpPr>
        <p:spPr bwMode="auto">
          <a:xfrm>
            <a:off x="986790" y="-243205"/>
            <a:ext cx="2714625" cy="126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 typeface="Wingdings" panose="05000000000000000000" pitchFamily="2" charset="2"/>
              <a:buNone/>
            </a:pPr>
            <a:r>
              <a:rPr lang="zh-CN" altLang="en-US" sz="3200">
                <a:solidFill>
                  <a:schemeClr val="tx1"/>
                </a:solidFill>
                <a:latin typeface="+mj-lt"/>
                <a:ea typeface="+mj-ea"/>
              </a:rPr>
              <a:t>二、诱发电位</a:t>
            </a:r>
            <a:endParaRPr lang="zh-CN" altLang="en-US" sz="3200">
              <a:solidFill>
                <a:schemeClr val="tx1"/>
              </a:solidFill>
              <a:latin typeface="+mj-lt"/>
              <a:ea typeface="+mj-ea"/>
            </a:endParaRPr>
          </a:p>
        </p:txBody>
      </p:sp>
      <p:sp>
        <p:nvSpPr>
          <p:cNvPr id="3" name="文本框 2"/>
          <p:cNvSpPr txBox="1"/>
          <p:nvPr/>
        </p:nvSpPr>
        <p:spPr>
          <a:xfrm>
            <a:off x="986790" y="980440"/>
            <a:ext cx="4773930" cy="583565"/>
          </a:xfrm>
          <a:prstGeom prst="rect">
            <a:avLst/>
          </a:prstGeom>
          <a:noFill/>
        </p:spPr>
        <p:txBody>
          <a:bodyPr wrap="square" rtlCol="0" anchor="t">
            <a:spAutoFit/>
          </a:bodyPr>
          <a:p>
            <a:pPr eaLnBrk="1" latinLnBrk="1" hangingPunct="1">
              <a:spcBef>
                <a:spcPct val="0"/>
              </a:spcBef>
              <a:buClrTx/>
              <a:buFont typeface="Wingdings" panose="05000000000000000000" pitchFamily="2" charset="2"/>
              <a:buNone/>
            </a:pPr>
            <a:r>
              <a:rPr lang="zh-CN" altLang="en-US" sz="3200">
                <a:latin typeface="+mj-lt"/>
                <a:ea typeface="+mj-ea"/>
                <a:sym typeface="+mn-ea"/>
              </a:rPr>
              <a:t>（四）</a:t>
            </a:r>
            <a:r>
              <a:rPr lang="zh-CN" altLang="en-US" sz="3200">
                <a:latin typeface="+mn-lt"/>
                <a:sym typeface="+mn-ea"/>
              </a:rPr>
              <a:t>视觉诱发电位</a:t>
            </a:r>
            <a:endParaRPr lang="zh-CN" altLang="en-US" sz="3200">
              <a:latin typeface="+mj-lt"/>
              <a:ea typeface="+mj-ea"/>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979594" y="1574165"/>
            <a:ext cx="10828867" cy="4717627"/>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eaLnBrk="1" fontAlgn="auto" hangingPunct="1">
              <a:lnSpc>
                <a:spcPct val="140000"/>
              </a:lnSpc>
              <a:spcBef>
                <a:spcPct val="0"/>
              </a:spcBef>
              <a:spcAft>
                <a:spcPts val="0"/>
              </a:spcAft>
              <a:buClrTx/>
              <a:buFontTx/>
              <a:buNone/>
              <a:defRPr/>
            </a:pPr>
            <a:r>
              <a:rPr lang="en-US" altLang="zh-CN" kern="0" dirty="0">
                <a:solidFill>
                  <a:schemeClr val="dk1"/>
                </a:solidFill>
                <a:latin typeface="+mn-lt"/>
                <a:sym typeface="Calibri" panose="020F0502020204030204" pitchFamily="34" charset="0"/>
              </a:rPr>
              <a:t>5. </a:t>
            </a:r>
            <a:r>
              <a:rPr lang="zh-CN" altLang="en-US" kern="0" dirty="0">
                <a:solidFill>
                  <a:schemeClr val="dk1"/>
                </a:solidFill>
                <a:latin typeface="+mn-lt"/>
                <a:sym typeface="Calibri" panose="020F0502020204030204" pitchFamily="34" charset="0"/>
              </a:rPr>
              <a:t>临床应用：</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1</a:t>
            </a:r>
            <a:r>
              <a:rPr lang="zh-CN" altLang="en-US" kern="0" dirty="0">
                <a:solidFill>
                  <a:schemeClr val="dk1"/>
                </a:solidFill>
                <a:latin typeface="+mn-lt"/>
                <a:sym typeface="Calibri" panose="020F0502020204030204" pitchFamily="34" charset="0"/>
              </a:rPr>
              <a:t>）多发性硬化：表现为潜伏期延长，尤其是亚临床病人，阳性率可达</a:t>
            </a:r>
            <a:r>
              <a:rPr lang="en-US" altLang="zh-CN" kern="0" dirty="0">
                <a:solidFill>
                  <a:schemeClr val="dk1"/>
                </a:solidFill>
                <a:latin typeface="+mn-lt"/>
                <a:sym typeface="Calibri" panose="020F0502020204030204" pitchFamily="34" charset="0"/>
              </a:rPr>
              <a:t>60-90%</a:t>
            </a:r>
            <a:r>
              <a:rPr lang="zh-CN" altLang="en-US" kern="0" dirty="0">
                <a:solidFill>
                  <a:schemeClr val="dk1"/>
                </a:solidFill>
                <a:latin typeface="+mn-lt"/>
                <a:sym typeface="Calibri" panose="020F0502020204030204" pitchFamily="34" charset="0"/>
              </a:rPr>
              <a:t>；</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）视觉通路的压迫性病变；视神经炎、家族遗传性视神经病变（</a:t>
            </a:r>
            <a:r>
              <a:rPr lang="en-US" altLang="zh-CN" kern="0" dirty="0" err="1">
                <a:solidFill>
                  <a:schemeClr val="dk1"/>
                </a:solidFill>
                <a:latin typeface="+mn-lt"/>
                <a:sym typeface="Calibri" panose="020F0502020204030204" pitchFamily="34" charset="0"/>
              </a:rPr>
              <a:t>Leber</a:t>
            </a:r>
            <a:r>
              <a:rPr lang="zh-CN" altLang="en-US" kern="0" dirty="0">
                <a:solidFill>
                  <a:schemeClr val="dk1"/>
                </a:solidFill>
                <a:latin typeface="+mn-lt"/>
                <a:sym typeface="Calibri" panose="020F0502020204030204" pitchFamily="34" charset="0"/>
              </a:rPr>
              <a:t>氏病）等，表现为潜伏期延长或波形消失。</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3</a:t>
            </a:r>
            <a:r>
              <a:rPr lang="zh-CN" altLang="en-US" kern="0" dirty="0">
                <a:solidFill>
                  <a:schemeClr val="dk1"/>
                </a:solidFill>
                <a:latin typeface="+mn-lt"/>
                <a:sym typeface="Calibri" panose="020F0502020204030204" pitchFamily="34" charset="0"/>
              </a:rPr>
              <a:t>）脑血管病：颈内动脉闭塞影响到视神经时，</a:t>
            </a:r>
            <a:r>
              <a:rPr lang="en-US" altLang="zh-CN" kern="0" dirty="0">
                <a:solidFill>
                  <a:schemeClr val="dk1"/>
                </a:solidFill>
                <a:latin typeface="+mn-lt"/>
                <a:sym typeface="Calibri" panose="020F0502020204030204" pitchFamily="34" charset="0"/>
              </a:rPr>
              <a:t>VEP</a:t>
            </a:r>
            <a:r>
              <a:rPr lang="zh-CN" altLang="en-US" kern="0" dirty="0">
                <a:solidFill>
                  <a:schemeClr val="dk1"/>
                </a:solidFill>
                <a:latin typeface="+mn-lt"/>
                <a:sym typeface="Calibri" panose="020F0502020204030204" pitchFamily="34" charset="0"/>
              </a:rPr>
              <a:t>出现波幅或潜伏期的变化。</a:t>
            </a:r>
            <a:endParaRPr lang="zh-CN" altLang="en-US" kern="0" dirty="0">
              <a:solidFill>
                <a:schemeClr val="dk1"/>
              </a:solidFill>
              <a:latin typeface="+mn-lt"/>
              <a:sym typeface="Calibri" panose="020F0502020204030204" pitchFamily="34" charset="0"/>
            </a:endParaRPr>
          </a:p>
          <a:p>
            <a:pPr algn="just" eaLnBrk="1" fontAlgn="auto" hangingPunct="1">
              <a:lnSpc>
                <a:spcPct val="140000"/>
              </a:lnSpc>
              <a:spcBef>
                <a:spcPct val="0"/>
              </a:spcBef>
              <a:spcAft>
                <a:spcPts val="0"/>
              </a:spcAft>
              <a:buClrTx/>
              <a:buFontTx/>
              <a:buNone/>
              <a:defRPr/>
            </a:pPr>
            <a:endParaRPr lang="zh-CN" altLang="en-US" kern="0" dirty="0">
              <a:solidFill>
                <a:schemeClr val="dk1"/>
              </a:solidFill>
              <a:latin typeface="+mn-lt"/>
              <a:sym typeface="Calibri" panose="020F0502020204030204" pitchFamily="34" charset="0"/>
            </a:endParaRPr>
          </a:p>
        </p:txBody>
      </p:sp>
      <p:sp>
        <p:nvSpPr>
          <p:cNvPr id="9222" name="TextBox 15"/>
          <p:cNvSpPr txBox="1">
            <a:spLocks noChangeArrowheads="1"/>
          </p:cNvSpPr>
          <p:nvPr/>
        </p:nvSpPr>
        <p:spPr bwMode="auto">
          <a:xfrm>
            <a:off x="3407833" y="6968067"/>
            <a:ext cx="53763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latinLnBrk="1" hangingPunct="1">
              <a:spcBef>
                <a:spcPct val="0"/>
              </a:spcBef>
              <a:buClrTx/>
              <a:buFont typeface="Wingdings" panose="05000000000000000000" pitchFamily="2" charset="2"/>
              <a:buNone/>
            </a:pPr>
            <a:endParaRPr lang="zh-CN" altLang="en-US" sz="2400">
              <a:solidFill>
                <a:srgbClr val="0000FF"/>
              </a:solidFill>
              <a:latin typeface="+mn-lt"/>
            </a:endParaRPr>
          </a:p>
        </p:txBody>
      </p:sp>
      <p:sp>
        <p:nvSpPr>
          <p:cNvPr id="50178" name="Rectangle 2"/>
          <p:cNvSpPr txBox="1">
            <a:spLocks noChangeArrowheads="1"/>
          </p:cNvSpPr>
          <p:nvPr>
            <p:custDataLst>
              <p:tags r:id="rId2"/>
            </p:custDataLst>
          </p:nvPr>
        </p:nvSpPr>
        <p:spPr bwMode="auto">
          <a:xfrm>
            <a:off x="986790" y="-243205"/>
            <a:ext cx="2714625" cy="126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lstStyle>
            <a:lvl1pPr>
              <a:spcBef>
                <a:spcPct val="20000"/>
              </a:spcBef>
              <a:buClr>
                <a:schemeClr val="hlink"/>
              </a:buClr>
              <a:buFont typeface="Wingdings" panose="05000000000000000000" pitchFamily="2" charset="2"/>
              <a:buChar char="v"/>
              <a:defRPr sz="2800" b="1">
                <a:solidFill>
                  <a:schemeClr val="accent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2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 typeface="Wingdings" panose="05000000000000000000" pitchFamily="2" charset="2"/>
              <a:buNone/>
            </a:pPr>
            <a:r>
              <a:rPr lang="zh-CN" altLang="en-US" sz="3200">
                <a:solidFill>
                  <a:schemeClr val="tx1"/>
                </a:solidFill>
                <a:latin typeface="+mj-lt"/>
                <a:ea typeface="+mj-ea"/>
              </a:rPr>
              <a:t>二、诱发电位</a:t>
            </a:r>
            <a:endParaRPr lang="zh-CN" altLang="en-US" sz="3200">
              <a:solidFill>
                <a:schemeClr val="tx1"/>
              </a:solidFill>
              <a:latin typeface="+mj-lt"/>
              <a:ea typeface="+mj-ea"/>
            </a:endParaRPr>
          </a:p>
        </p:txBody>
      </p:sp>
      <p:sp>
        <p:nvSpPr>
          <p:cNvPr id="3" name="文本框 2"/>
          <p:cNvSpPr txBox="1"/>
          <p:nvPr/>
        </p:nvSpPr>
        <p:spPr>
          <a:xfrm>
            <a:off x="986790" y="980440"/>
            <a:ext cx="4773930" cy="583565"/>
          </a:xfrm>
          <a:prstGeom prst="rect">
            <a:avLst/>
          </a:prstGeom>
          <a:noFill/>
        </p:spPr>
        <p:txBody>
          <a:bodyPr wrap="square" rtlCol="0" anchor="t">
            <a:spAutoFit/>
          </a:bodyPr>
          <a:p>
            <a:pPr eaLnBrk="1" latinLnBrk="1" hangingPunct="1">
              <a:spcBef>
                <a:spcPct val="0"/>
              </a:spcBef>
              <a:buClrTx/>
              <a:buFont typeface="Wingdings" panose="05000000000000000000" pitchFamily="2" charset="2"/>
              <a:buNone/>
            </a:pPr>
            <a:r>
              <a:rPr lang="zh-CN" altLang="en-US" sz="3200">
                <a:latin typeface="+mj-lt"/>
                <a:ea typeface="+mj-ea"/>
                <a:sym typeface="+mn-ea"/>
              </a:rPr>
              <a:t>（四）</a:t>
            </a:r>
            <a:r>
              <a:rPr lang="zh-CN" altLang="en-US" sz="3200">
                <a:latin typeface="+mn-lt"/>
                <a:sym typeface="+mn-ea"/>
              </a:rPr>
              <a:t>视觉诱发电位</a:t>
            </a:r>
            <a:endParaRPr lang="zh-CN" altLang="en-US" sz="3200">
              <a:latin typeface="+mj-lt"/>
              <a:ea typeface="+mj-ea"/>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0"/>
                                  </p:stCondLst>
                                  <p:endCondLst>
                                    <p:cond evt="begin" delay="0">
                                      <p:tn val="9"/>
                                    </p:cond>
                                  </p:endCondLst>
                                  <p:childTnLst>
                                    <p:set>
                                      <p:cBhvr>
                                        <p:cTn id="10" dur="1" fill="hold">
                                          <p:stCondLst>
                                            <p:cond delay="0"/>
                                          </p:stCondLst>
                                        </p:cTn>
                                        <p:tgtEl>
                                          <p:spTgt spid="9222"/>
                                        </p:tgtEl>
                                        <p:attrNameLst>
                                          <p:attrName>style.visibility</p:attrName>
                                        </p:attrNameLst>
                                      </p:cBhvr>
                                      <p:to>
                                        <p:strVal val="visible"/>
                                      </p:to>
                                    </p:set>
                                    <p:anim calcmode="lin" valueType="num">
                                      <p:cBhvr additive="base">
                                        <p:cTn id="11" dur="500" fill="hold"/>
                                        <p:tgtEl>
                                          <p:spTgt spid="9222"/>
                                        </p:tgtEl>
                                        <p:attrNameLst>
                                          <p:attrName>ppt_x</p:attrName>
                                        </p:attrNameLst>
                                      </p:cBhvr>
                                      <p:tavLst>
                                        <p:tav tm="0">
                                          <p:val>
                                            <p:strVal val="#ppt_x"/>
                                          </p:val>
                                        </p:tav>
                                        <p:tav tm="100000">
                                          <p:val>
                                            <p:strVal val="#ppt_x"/>
                                          </p:val>
                                        </p:tav>
                                      </p:tavLst>
                                    </p:anim>
                                    <p:anim calcmode="lin" valueType="num">
                                      <p:cBhvr additive="base">
                                        <p:cTn id="12"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9222" grpId="0"/>
    </p:bld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ctrTitle"/>
            <p:custDataLst>
              <p:tags r:id="rId1"/>
            </p:custDataLst>
          </p:nvPr>
        </p:nvSpPr>
        <p:spPr>
          <a:xfrm>
            <a:off x="2502747" y="1973580"/>
            <a:ext cx="7534487" cy="2032847"/>
          </a:xfrm>
        </p:spPr>
        <p:txBody>
          <a:bodyPr>
            <a:normAutofit/>
          </a:bodyPr>
          <a:lstStyle/>
          <a:p>
            <a:pPr marL="0" indent="0" algn="l">
              <a:lnSpc>
                <a:spcPct val="100000"/>
              </a:lnSpc>
              <a:spcBef>
                <a:spcPts val="0"/>
              </a:spcBef>
              <a:spcAft>
                <a:spcPts val="0"/>
              </a:spcAft>
              <a:buSzPct val="100000"/>
            </a:pPr>
            <a:r>
              <a:rPr altLang="en-US" sz="11735"/>
              <a:t>Thank</a:t>
            </a:r>
            <a:r>
              <a:rPr lang="en-US" altLang="zh-CN" sz="11735"/>
              <a:t> </a:t>
            </a:r>
            <a:r>
              <a:rPr altLang="en-US" sz="11735"/>
              <a:t>You!</a:t>
            </a:r>
            <a:endParaRPr altLang="en-US" sz="11735"/>
          </a:p>
        </p:txBody>
      </p:sp>
    </p:spTree>
    <p:custDataLst>
      <p:tags r:id="rId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982345" y="1124585"/>
            <a:ext cx="10226040" cy="3972560"/>
            <a:chOff x="-594067" y="-118209"/>
            <a:chExt cx="6175908" cy="6576234"/>
          </a:xfrm>
        </p:grpSpPr>
        <p:sp>
          <p:nvSpPr>
            <p:cNvPr id="7" name="AutoShape 10"/>
            <p:cNvSpPr>
              <a:spLocks noChangeArrowheads="1"/>
            </p:cNvSpPr>
            <p:nvPr>
              <p:custDataLst>
                <p:tags r:id="rId1"/>
              </p:custDataLst>
            </p:nvPr>
          </p:nvSpPr>
          <p:spPr bwMode="auto">
            <a:xfrm>
              <a:off x="-594067" y="-118209"/>
              <a:ext cx="6175908" cy="6576234"/>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704" y="177175"/>
              <a:ext cx="5956545" cy="4592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lvl="0">
                <a:buNone/>
              </a:pPr>
              <a:r>
                <a:rPr lang="zh-CN" altLang="en-US" sz="2665" kern="0" dirty="0">
                  <a:solidFill>
                    <a:schemeClr val="dk1"/>
                  </a:solidFill>
                  <a:latin typeface="+mn-lt"/>
                  <a:sym typeface="Calibri" panose="020F0502020204030204" pitchFamily="34" charset="0"/>
                </a:rPr>
                <a:t>（九）为残疾等级划分提出依据</a:t>
              </a:r>
              <a:endParaRPr lang="zh-CN" altLang="en-US" sz="2665" kern="0" dirty="0">
                <a:solidFill>
                  <a:schemeClr val="dk1"/>
                </a:solidFill>
                <a:latin typeface="+mn-lt"/>
                <a:sym typeface="Calibri" panose="020F0502020204030204" pitchFamily="34" charset="0"/>
              </a:endParaRPr>
            </a:p>
            <a:p>
              <a:r>
                <a:rPr lang="zh-CN" altLang="en-US" sz="2665" kern="0" dirty="0">
                  <a:solidFill>
                    <a:schemeClr val="dk1"/>
                  </a:solidFill>
                  <a:latin typeface="+mn-lt"/>
                  <a:sym typeface="Calibri" panose="020F0502020204030204" pitchFamily="34" charset="0"/>
                </a:rPr>
                <a:t>  通过对伤者治疗后临床状态稳定时的器官、功能障碍、日常生活、工作、学习和社会交往能力的丧失程度及其对医疗和护理依赖的程度进行评定，将伤残者的残疾程度划分等级。</a:t>
              </a:r>
              <a:endParaRPr lang="zh-CN" altLang="en-US" sz="2665"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82980" y="0"/>
            <a:ext cx="3861435" cy="74612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一、康复评定目的</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968596" y="1068493"/>
            <a:ext cx="10618470" cy="4187825"/>
            <a:chOff x="-382428" y="-118209"/>
            <a:chExt cx="5964512" cy="4734056"/>
          </a:xfrm>
        </p:grpSpPr>
        <p:sp>
          <p:nvSpPr>
            <p:cNvPr id="7" name="AutoShape 10"/>
            <p:cNvSpPr>
              <a:spLocks noChangeArrowheads="1"/>
            </p:cNvSpPr>
            <p:nvPr>
              <p:custDataLst>
                <p:tags r:id="rId1"/>
              </p:custDataLst>
            </p:nvPr>
          </p:nvSpPr>
          <p:spPr bwMode="auto">
            <a:xfrm>
              <a:off x="-374224" y="-118209"/>
              <a:ext cx="5956308" cy="4734056"/>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82428" y="176817"/>
              <a:ext cx="5964155" cy="4047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lvl="0">
                <a:buNone/>
              </a:pPr>
              <a:r>
                <a:rPr lang="zh-CN" altLang="en-US" sz="2665" kern="0" dirty="0">
                  <a:solidFill>
                    <a:schemeClr val="dk1"/>
                  </a:solidFill>
                  <a:latin typeface="+mn-lt"/>
                  <a:sym typeface="Calibri" panose="020F0502020204030204" pitchFamily="34" charset="0"/>
                </a:rPr>
                <a:t>（一）康复评定内容</a:t>
              </a:r>
              <a:endParaRPr lang="en-US" altLang="zh-CN" sz="2665" kern="0" dirty="0">
                <a:solidFill>
                  <a:schemeClr val="dk1"/>
                </a:solidFill>
                <a:latin typeface="+mn-lt"/>
                <a:sym typeface="Calibri" panose="020F0502020204030204" pitchFamily="34" charset="0"/>
              </a:endParaRPr>
            </a:p>
            <a:p>
              <a:r>
                <a:rPr lang="zh-CN" altLang="en-US" sz="2665" kern="0" dirty="0">
                  <a:solidFill>
                    <a:schemeClr val="dk1"/>
                  </a:solidFill>
                  <a:latin typeface="+mn-lt"/>
                  <a:sym typeface="Calibri" panose="020F0502020204030204" pitchFamily="34" charset="0"/>
                </a:rPr>
                <a:t>  康复评定是对患者全面的、综合评定，一个人或一个专业无法独立完成，因此康复评定需要康复医学科多专业共同协作实施。对于任何因疾病或创伤患者、残疾者需要康复治疗，在治疗前和治疗后都需要进行系统化的康复评定，其评定内容覆盖障碍的三个范畴，即功能障碍的评定、能力障碍的评定、社会性障碍的评定。通过对三方面的全面评估，制订出个性化、整体性的康复治疗方案。全面客观的康复评定是综合康复医学的基础。</a:t>
              </a:r>
              <a:endParaRPr lang="zh-CN" altLang="en-US" sz="2665"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82980" y="0"/>
            <a:ext cx="5976620" cy="746125"/>
          </a:xfrm>
          <a:prstGeom prst="rect">
            <a:avLst/>
          </a:prstGeom>
        </p:spPr>
        <p:txBody>
          <a:bodyPr vert="horz" lIns="121920" tIns="60960" rIns="121920" bIns="6096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r>
              <a:rPr lang="zh-CN" altLang="en-US" sz="3100">
                <a:sym typeface="+mn-ea"/>
              </a:rPr>
              <a:t>二、康复评定内容和工作流程</a:t>
            </a:r>
            <a:endParaRPr lang="zh-CN" altLang="en-US" sz="31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custDataLst>
              <p:tags r:id="rId1"/>
            </p:custDataLst>
          </p:nvPr>
        </p:nvGraphicFramePr>
        <p:xfrm>
          <a:off x="695960" y="1124373"/>
          <a:ext cx="10800080" cy="5609590"/>
        </p:xfrm>
        <a:graphic>
          <a:graphicData uri="http://schemas.openxmlformats.org/drawingml/2006/table">
            <a:tbl>
              <a:tblPr/>
              <a:tblGrid>
                <a:gridCol w="4452620"/>
                <a:gridCol w="3594100"/>
                <a:gridCol w="2753360"/>
              </a:tblGrid>
              <a:tr h="701040">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功能障碍的评定</a:t>
                      </a:r>
                      <a:endParaRPr lang="zh-CN" sz="1865" kern="0" dirty="0">
                        <a:solidFill>
                          <a:schemeClr val="tx1">
                            <a:lumMod val="85000"/>
                            <a:lumOff val="15000"/>
                          </a:schemeClr>
                        </a:solidFill>
                        <a:cs typeface="宋体" panose="02010600030101010101" pitchFamily="2" charset="-122"/>
                      </a:endParaRPr>
                    </a:p>
                  </a:txBody>
                  <a:tcPr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sz="1865" kern="0">
                          <a:solidFill>
                            <a:schemeClr val="tx1">
                              <a:lumMod val="85000"/>
                              <a:lumOff val="15000"/>
                            </a:schemeClr>
                          </a:solidFill>
                          <a:cs typeface="宋体" panose="02010600030101010101" pitchFamily="2" charset="-122"/>
                        </a:rPr>
                        <a:t>   </a:t>
                      </a:r>
                      <a:r>
                        <a:rPr lang="zh-CN" sz="1865" kern="0">
                          <a:solidFill>
                            <a:schemeClr val="tx1">
                              <a:lumMod val="85000"/>
                              <a:lumOff val="15000"/>
                            </a:schemeClr>
                          </a:solidFill>
                          <a:cs typeface="宋体" panose="02010600030101010101" pitchFamily="2" charset="-122"/>
                        </a:rPr>
                        <a:t>能力障碍的评定</a:t>
                      </a:r>
                      <a:endParaRPr lang="zh-CN" sz="1865" kern="0">
                        <a:solidFill>
                          <a:schemeClr val="tx1">
                            <a:lumMod val="85000"/>
                            <a:lumOff val="15000"/>
                          </a:schemeClr>
                        </a:solidFill>
                        <a:cs typeface="宋体" panose="02010600030101010101" pitchFamily="2" charset="-122"/>
                      </a:endParaRPr>
                    </a:p>
                  </a:txBody>
                  <a:tcPr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sz="1865" kern="0">
                          <a:solidFill>
                            <a:schemeClr val="tx1">
                              <a:lumMod val="85000"/>
                              <a:lumOff val="15000"/>
                            </a:schemeClr>
                          </a:solidFill>
                          <a:cs typeface="宋体" panose="02010600030101010101" pitchFamily="2" charset="-122"/>
                        </a:rPr>
                        <a:t>  </a:t>
                      </a:r>
                      <a:r>
                        <a:rPr lang="zh-CN" sz="1865" kern="0">
                          <a:solidFill>
                            <a:schemeClr val="tx1">
                              <a:lumMod val="85000"/>
                              <a:lumOff val="15000"/>
                            </a:schemeClr>
                          </a:solidFill>
                          <a:cs typeface="宋体" panose="02010600030101010101" pitchFamily="2" charset="-122"/>
                        </a:rPr>
                        <a:t>社会性障碍的评定</a:t>
                      </a:r>
                      <a:endParaRPr lang="zh-CN" sz="1865" kern="0">
                        <a:solidFill>
                          <a:schemeClr val="tx1">
                            <a:lumMod val="85000"/>
                            <a:lumOff val="15000"/>
                          </a:schemeClr>
                        </a:solidFill>
                        <a:cs typeface="宋体" panose="02010600030101010101" pitchFamily="2" charset="-122"/>
                      </a:endParaRPr>
                    </a:p>
                  </a:txBody>
                  <a:tcPr marT="0" marB="0">
                    <a:lnL>
                      <a:noFill/>
                    </a:lnL>
                    <a:lnR>
                      <a:noFill/>
                    </a:lnR>
                    <a:lnT>
                      <a:noFill/>
                    </a:lnT>
                    <a:lnB w="12700" cap="flat" cmpd="sng" algn="ctr">
                      <a:solidFill>
                        <a:schemeClr val="tx1"/>
                      </a:solidFill>
                      <a:prstDash val="solid"/>
                      <a:round/>
                      <a:headEnd type="none" w="med" len="med"/>
                      <a:tailEnd type="none" w="med" len="med"/>
                    </a:lnB>
                  </a:tcPr>
                </a:tc>
              </a:tr>
              <a:tr h="4908550">
                <a:tc>
                  <a:txBody>
                    <a:bodyPr/>
                    <a:lstStyle/>
                    <a:p>
                      <a:pPr marL="342900" lvl="0" indent="-342900" algn="l">
                        <a:lnSpc>
                          <a:spcPct val="150000"/>
                        </a:lnSpc>
                        <a:spcAft>
                          <a:spcPts val="0"/>
                        </a:spcAft>
                        <a:buFont typeface="Wingdings" panose="05000000000000000000"/>
                        <a:buChar char=""/>
                      </a:pPr>
                      <a:r>
                        <a:rPr lang="zh-CN" sz="1865" kern="0" dirty="0">
                          <a:solidFill>
                            <a:schemeClr val="tx1">
                              <a:lumMod val="85000"/>
                              <a:lumOff val="15000"/>
                            </a:schemeClr>
                          </a:solidFill>
                          <a:cs typeface="宋体" panose="02010600030101010101" pitchFamily="2" charset="-122"/>
                        </a:rPr>
                        <a:t>人体形态</a:t>
                      </a:r>
                      <a:endParaRPr lang="zh-CN" sz="1865" kern="100" dirty="0">
                        <a:solidFill>
                          <a:schemeClr val="tx1">
                            <a:lumMod val="85000"/>
                            <a:lumOff val="15000"/>
                          </a:schemeClr>
                        </a:solidFill>
                        <a:cs typeface="Times New Roman" panose="02020603050405020304"/>
                      </a:endParaRPr>
                    </a:p>
                    <a:p>
                      <a:pPr marL="342900" lvl="0" indent="-342900" algn="l">
                        <a:lnSpc>
                          <a:spcPct val="150000"/>
                        </a:lnSpc>
                        <a:spcAft>
                          <a:spcPts val="0"/>
                        </a:spcAft>
                        <a:buFont typeface="Wingdings" panose="05000000000000000000"/>
                        <a:buChar char=""/>
                      </a:pPr>
                      <a:r>
                        <a:rPr lang="zh-CN" sz="1865" kern="0" dirty="0">
                          <a:solidFill>
                            <a:schemeClr val="tx1">
                              <a:lumMod val="85000"/>
                              <a:lumOff val="15000"/>
                            </a:schemeClr>
                          </a:solidFill>
                          <a:cs typeface="宋体" panose="02010600030101010101" pitchFamily="2" charset="-122"/>
                        </a:rPr>
                        <a:t>关节功能（活动度、可动性与稳定性）</a:t>
                      </a:r>
                      <a:endParaRPr lang="zh-CN" sz="1865" kern="100" dirty="0">
                        <a:solidFill>
                          <a:schemeClr val="tx1">
                            <a:lumMod val="85000"/>
                            <a:lumOff val="15000"/>
                          </a:schemeClr>
                        </a:solidFill>
                        <a:cs typeface="Times New Roman" panose="02020603050405020304"/>
                      </a:endParaRPr>
                    </a:p>
                    <a:p>
                      <a:pPr marL="342900" lvl="0" indent="-342900" algn="l">
                        <a:lnSpc>
                          <a:spcPct val="150000"/>
                        </a:lnSpc>
                        <a:spcAft>
                          <a:spcPts val="0"/>
                        </a:spcAft>
                        <a:buFont typeface="Wingdings" panose="05000000000000000000"/>
                        <a:buChar char=""/>
                      </a:pPr>
                      <a:r>
                        <a:rPr lang="zh-CN" sz="1865" kern="0" dirty="0">
                          <a:solidFill>
                            <a:schemeClr val="tx1">
                              <a:lumMod val="85000"/>
                              <a:lumOff val="15000"/>
                            </a:schemeClr>
                          </a:solidFill>
                          <a:cs typeface="宋体" panose="02010600030101010101" pitchFamily="2" charset="-122"/>
                        </a:rPr>
                        <a:t>肌肉功能（肌力、爆发力、耐力）</a:t>
                      </a:r>
                      <a:endParaRPr lang="zh-CN" sz="1865" kern="100" dirty="0">
                        <a:solidFill>
                          <a:schemeClr val="tx1">
                            <a:lumMod val="85000"/>
                            <a:lumOff val="15000"/>
                          </a:schemeClr>
                        </a:solidFill>
                        <a:cs typeface="Times New Roman" panose="02020603050405020304"/>
                      </a:endParaRPr>
                    </a:p>
                    <a:p>
                      <a:pPr marL="342900" lvl="0" indent="-342900" algn="l">
                        <a:lnSpc>
                          <a:spcPct val="150000"/>
                        </a:lnSpc>
                        <a:spcAft>
                          <a:spcPts val="0"/>
                        </a:spcAft>
                        <a:buFont typeface="Wingdings" panose="05000000000000000000"/>
                        <a:buChar char=""/>
                      </a:pPr>
                      <a:r>
                        <a:rPr lang="zh-CN" sz="1865" kern="0" dirty="0">
                          <a:solidFill>
                            <a:schemeClr val="tx1">
                              <a:lumMod val="85000"/>
                              <a:lumOff val="15000"/>
                            </a:schemeClr>
                          </a:solidFill>
                          <a:cs typeface="宋体" panose="02010600030101010101" pitchFamily="2" charset="-122"/>
                        </a:rPr>
                        <a:t>运动发育</a:t>
                      </a:r>
                      <a:endParaRPr lang="zh-CN" sz="1865" kern="100" dirty="0">
                        <a:solidFill>
                          <a:schemeClr val="tx1">
                            <a:lumMod val="85000"/>
                            <a:lumOff val="15000"/>
                          </a:schemeClr>
                        </a:solidFill>
                        <a:cs typeface="Times New Roman" panose="02020603050405020304"/>
                      </a:endParaRPr>
                    </a:p>
                    <a:p>
                      <a:pPr marL="342900" lvl="0" indent="-342900" algn="l">
                        <a:lnSpc>
                          <a:spcPct val="150000"/>
                        </a:lnSpc>
                        <a:spcAft>
                          <a:spcPts val="0"/>
                        </a:spcAft>
                        <a:buFont typeface="Wingdings" panose="05000000000000000000"/>
                        <a:buChar char=""/>
                      </a:pPr>
                      <a:r>
                        <a:rPr lang="zh-CN" sz="1865" kern="0" dirty="0">
                          <a:solidFill>
                            <a:schemeClr val="tx1">
                              <a:lumMod val="85000"/>
                              <a:lumOff val="15000"/>
                            </a:schemeClr>
                          </a:solidFill>
                          <a:cs typeface="宋体" panose="02010600030101010101" pitchFamily="2" charset="-122"/>
                        </a:rPr>
                        <a:t>运动控制（肌张力、反射、姿势与平衡、运动协调性、运动模式、步态）</a:t>
                      </a:r>
                      <a:endParaRPr lang="zh-CN" sz="1865" kern="100" dirty="0">
                        <a:solidFill>
                          <a:schemeClr val="tx1">
                            <a:lumMod val="85000"/>
                            <a:lumOff val="15000"/>
                          </a:schemeClr>
                        </a:solidFill>
                        <a:cs typeface="Times New Roman" panose="02020603050405020304"/>
                      </a:endParaRPr>
                    </a:p>
                    <a:p>
                      <a:pPr marL="342900" lvl="0" indent="-342900" algn="l">
                        <a:lnSpc>
                          <a:spcPct val="150000"/>
                        </a:lnSpc>
                        <a:spcAft>
                          <a:spcPts val="0"/>
                        </a:spcAft>
                        <a:buFont typeface="Wingdings" panose="05000000000000000000"/>
                        <a:buChar char=""/>
                      </a:pPr>
                      <a:r>
                        <a:rPr lang="zh-CN" sz="1865" kern="0" dirty="0">
                          <a:solidFill>
                            <a:schemeClr val="tx1">
                              <a:lumMod val="85000"/>
                              <a:lumOff val="15000"/>
                            </a:schemeClr>
                          </a:solidFill>
                          <a:cs typeface="宋体" panose="02010600030101010101" pitchFamily="2" charset="-122"/>
                        </a:rPr>
                        <a:t>感觉</a:t>
                      </a:r>
                      <a:endParaRPr lang="zh-CN" sz="1865" kern="100" dirty="0">
                        <a:solidFill>
                          <a:schemeClr val="tx1">
                            <a:lumMod val="85000"/>
                            <a:lumOff val="15000"/>
                          </a:schemeClr>
                        </a:solidFill>
                        <a:cs typeface="Times New Roman" panose="02020603050405020304"/>
                      </a:endParaRPr>
                    </a:p>
                    <a:p>
                      <a:pPr marL="342900" lvl="0" indent="-342900" algn="l">
                        <a:lnSpc>
                          <a:spcPct val="150000"/>
                        </a:lnSpc>
                        <a:spcAft>
                          <a:spcPts val="0"/>
                        </a:spcAft>
                        <a:buFont typeface="Wingdings" panose="05000000000000000000"/>
                        <a:buChar char=""/>
                      </a:pPr>
                      <a:r>
                        <a:rPr lang="zh-CN" sz="1865" kern="0" dirty="0">
                          <a:solidFill>
                            <a:schemeClr val="tx1">
                              <a:lumMod val="85000"/>
                              <a:lumOff val="15000"/>
                            </a:schemeClr>
                          </a:solidFill>
                          <a:cs typeface="宋体" panose="02010600030101010101" pitchFamily="2" charset="-122"/>
                        </a:rPr>
                        <a:t>有氧运动能力（循环与呼吸）</a:t>
                      </a:r>
                      <a:endParaRPr lang="zh-CN" sz="1865" kern="100" dirty="0">
                        <a:solidFill>
                          <a:schemeClr val="tx1">
                            <a:lumMod val="85000"/>
                            <a:lumOff val="15000"/>
                          </a:schemeClr>
                        </a:solidFill>
                        <a:cs typeface="Times New Roman" panose="02020603050405020304"/>
                      </a:endParaRPr>
                    </a:p>
                    <a:p>
                      <a:pPr marL="342900" lvl="0" indent="-342900" algn="l">
                        <a:lnSpc>
                          <a:spcPct val="150000"/>
                        </a:lnSpc>
                        <a:spcAft>
                          <a:spcPts val="0"/>
                        </a:spcAft>
                        <a:buFont typeface="Wingdings" panose="05000000000000000000"/>
                        <a:buChar char=""/>
                      </a:pPr>
                      <a:r>
                        <a:rPr lang="zh-CN" sz="1865" kern="0" dirty="0">
                          <a:solidFill>
                            <a:schemeClr val="tx1">
                              <a:lumMod val="85000"/>
                              <a:lumOff val="15000"/>
                            </a:schemeClr>
                          </a:solidFill>
                          <a:cs typeface="宋体" panose="02010600030101010101" pitchFamily="2" charset="-122"/>
                        </a:rPr>
                        <a:t>神经心理学（认知、言语、情绪、行为）</a:t>
                      </a:r>
                      <a:endParaRPr lang="zh-CN" sz="1865" kern="0" dirty="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marL="342900" lvl="0" indent="-342900" algn="just">
                        <a:lnSpc>
                          <a:spcPct val="150000"/>
                        </a:lnSpc>
                        <a:spcAft>
                          <a:spcPts val="0"/>
                        </a:spcAft>
                        <a:buFont typeface="Wingdings" panose="05000000000000000000"/>
                        <a:buChar char=""/>
                      </a:pPr>
                      <a:r>
                        <a:rPr lang="zh-CN" sz="1865" kern="0" dirty="0">
                          <a:solidFill>
                            <a:schemeClr val="tx1">
                              <a:lumMod val="85000"/>
                              <a:lumOff val="15000"/>
                            </a:schemeClr>
                          </a:solidFill>
                          <a:cs typeface="宋体" panose="02010600030101010101" pitchFamily="2" charset="-122"/>
                        </a:rPr>
                        <a:t>自理等日常生活活动</a:t>
                      </a:r>
                      <a:endParaRPr lang="zh-CN" sz="1865" kern="100" dirty="0">
                        <a:solidFill>
                          <a:schemeClr val="tx1">
                            <a:lumMod val="85000"/>
                            <a:lumOff val="15000"/>
                          </a:schemeClr>
                        </a:solidFill>
                        <a:cs typeface="Times New Roman" panose="02020603050405020304"/>
                      </a:endParaRPr>
                    </a:p>
                    <a:p>
                      <a:pPr marL="342900" lvl="0" indent="-342900" algn="just">
                        <a:lnSpc>
                          <a:spcPct val="150000"/>
                        </a:lnSpc>
                        <a:spcAft>
                          <a:spcPts val="0"/>
                        </a:spcAft>
                        <a:buFont typeface="Wingdings" panose="05000000000000000000"/>
                        <a:buChar char=""/>
                      </a:pPr>
                      <a:r>
                        <a:rPr lang="zh-CN" sz="1865" kern="0" dirty="0">
                          <a:solidFill>
                            <a:schemeClr val="tx1">
                              <a:lumMod val="85000"/>
                              <a:lumOff val="15000"/>
                            </a:schemeClr>
                          </a:solidFill>
                          <a:cs typeface="宋体" panose="02010600030101010101" pitchFamily="2" charset="-122"/>
                        </a:rPr>
                        <a:t>生产性活动（含工作、家务管理、学生学习和发育期婴幼儿玩耍</a:t>
                      </a:r>
                      <a:r>
                        <a:rPr lang="en-US" altLang="zh-CN" sz="1865" kern="0" dirty="0">
                          <a:solidFill>
                            <a:schemeClr val="tx1">
                              <a:lumMod val="85000"/>
                              <a:lumOff val="15000"/>
                            </a:schemeClr>
                          </a:solidFill>
                          <a:cs typeface="宋体" panose="02010600030101010101" pitchFamily="2" charset="-122"/>
                        </a:rPr>
                        <a:t>)</a:t>
                      </a:r>
                      <a:r>
                        <a:rPr lang="zh-CN" sz="1865" kern="0" dirty="0">
                          <a:solidFill>
                            <a:schemeClr val="tx1">
                              <a:lumMod val="85000"/>
                              <a:lumOff val="15000"/>
                            </a:schemeClr>
                          </a:solidFill>
                          <a:cs typeface="宋体" panose="02010600030101010101" pitchFamily="2" charset="-122"/>
                        </a:rPr>
                        <a:t>）</a:t>
                      </a:r>
                      <a:endParaRPr lang="zh-CN" sz="1865" kern="100" dirty="0">
                        <a:solidFill>
                          <a:schemeClr val="tx1">
                            <a:lumMod val="85000"/>
                            <a:lumOff val="15000"/>
                          </a:schemeClr>
                        </a:solidFill>
                        <a:cs typeface="Times New Roman" panose="02020603050405020304"/>
                      </a:endParaRPr>
                    </a:p>
                    <a:p>
                      <a:pPr marL="342900" lvl="0" indent="-342900" algn="just">
                        <a:lnSpc>
                          <a:spcPct val="150000"/>
                        </a:lnSpc>
                        <a:spcAft>
                          <a:spcPts val="0"/>
                        </a:spcAft>
                        <a:buFont typeface="Wingdings" panose="05000000000000000000"/>
                        <a:buChar char=""/>
                      </a:pPr>
                      <a:r>
                        <a:rPr lang="zh-CN" sz="1865" kern="0" dirty="0">
                          <a:solidFill>
                            <a:schemeClr val="tx1">
                              <a:lumMod val="85000"/>
                              <a:lumOff val="15000"/>
                            </a:schemeClr>
                          </a:solidFill>
                          <a:cs typeface="宋体" panose="02010600030101010101" pitchFamily="2" charset="-122"/>
                        </a:rPr>
                        <a:t>休闲活动</a:t>
                      </a:r>
                      <a:endParaRPr lang="zh-CN" sz="1865" kern="0" dirty="0">
                        <a:solidFill>
                          <a:schemeClr val="tx1">
                            <a:lumMod val="85000"/>
                            <a:lumOff val="15000"/>
                          </a:schemeClr>
                        </a:solidFill>
                        <a:cs typeface="宋体" panose="02010600030101010101" pitchFamily="2" charset="-122"/>
                      </a:endParaRPr>
                    </a:p>
                  </a:txBody>
                  <a:tcPr marT="0" marB="0">
                    <a:lnL>
                      <a:noFill/>
                    </a:lnL>
                    <a:lnR w="12700">
                      <a:solidFill>
                        <a:schemeClr val="tx1"/>
                      </a:solidFill>
                      <a:prstDash val="solid"/>
                    </a:lnR>
                    <a:lnT w="12700" cap="flat" cmpd="sng" algn="ctr">
                      <a:solidFill>
                        <a:srgbClr val="000000"/>
                      </a:solidFill>
                      <a:prstDash val="solid"/>
                      <a:round/>
                      <a:headEnd type="none" w="med" len="med"/>
                      <a:tailEnd type="none" w="med" len="med"/>
                    </a:lnT>
                    <a:lnB>
                      <a:noFill/>
                    </a:lnB>
                  </a:tcPr>
                </a:tc>
                <a:tc>
                  <a:txBody>
                    <a:bodyPr/>
                    <a:lstStyle/>
                    <a:p>
                      <a:pPr marL="342900" lvl="0" indent="-342900" algn="l">
                        <a:lnSpc>
                          <a:spcPct val="150000"/>
                        </a:lnSpc>
                        <a:spcAft>
                          <a:spcPts val="0"/>
                        </a:spcAft>
                        <a:buFont typeface="Wingdings" panose="05000000000000000000"/>
                        <a:buChar char=""/>
                      </a:pPr>
                      <a:r>
                        <a:rPr lang="zh-CN" sz="1865" kern="0" dirty="0">
                          <a:solidFill>
                            <a:schemeClr val="tx1">
                              <a:lumMod val="85000"/>
                              <a:lumOff val="15000"/>
                            </a:schemeClr>
                          </a:solidFill>
                          <a:cs typeface="宋体" panose="02010600030101010101" pitchFamily="2" charset="-122"/>
                        </a:rPr>
                        <a:t>居住环境</a:t>
                      </a:r>
                      <a:endParaRPr lang="zh-CN" sz="1865" kern="100" dirty="0">
                        <a:solidFill>
                          <a:schemeClr val="tx1">
                            <a:lumMod val="85000"/>
                            <a:lumOff val="15000"/>
                          </a:schemeClr>
                        </a:solidFill>
                        <a:cs typeface="Times New Roman" panose="02020603050405020304"/>
                      </a:endParaRPr>
                    </a:p>
                    <a:p>
                      <a:pPr marL="342900" lvl="0" indent="-342900" algn="l">
                        <a:lnSpc>
                          <a:spcPct val="150000"/>
                        </a:lnSpc>
                        <a:spcAft>
                          <a:spcPts val="0"/>
                        </a:spcAft>
                        <a:buFont typeface="Wingdings" panose="05000000000000000000"/>
                        <a:buChar char=""/>
                      </a:pPr>
                      <a:r>
                        <a:rPr lang="zh-CN" sz="1865" kern="0" dirty="0">
                          <a:solidFill>
                            <a:schemeClr val="tx1">
                              <a:lumMod val="85000"/>
                              <a:lumOff val="15000"/>
                            </a:schemeClr>
                          </a:solidFill>
                          <a:cs typeface="宋体" panose="02010600030101010101" pitchFamily="2" charset="-122"/>
                        </a:rPr>
                        <a:t>社区环境</a:t>
                      </a:r>
                      <a:endParaRPr lang="zh-CN" sz="1865" kern="100" dirty="0">
                        <a:solidFill>
                          <a:schemeClr val="tx1">
                            <a:lumMod val="85000"/>
                            <a:lumOff val="15000"/>
                          </a:schemeClr>
                        </a:solidFill>
                        <a:cs typeface="Times New Roman" panose="02020603050405020304"/>
                      </a:endParaRPr>
                    </a:p>
                    <a:p>
                      <a:pPr marL="342900" lvl="0" indent="-342900" algn="l">
                        <a:lnSpc>
                          <a:spcPct val="150000"/>
                        </a:lnSpc>
                        <a:spcAft>
                          <a:spcPts val="0"/>
                        </a:spcAft>
                        <a:buFont typeface="Wingdings" panose="05000000000000000000"/>
                        <a:buChar char=""/>
                      </a:pPr>
                      <a:r>
                        <a:rPr lang="zh-CN" sz="1865" kern="0" dirty="0">
                          <a:solidFill>
                            <a:schemeClr val="tx1">
                              <a:lumMod val="85000"/>
                              <a:lumOff val="15000"/>
                            </a:schemeClr>
                          </a:solidFill>
                          <a:cs typeface="宋体" panose="02010600030101010101" pitchFamily="2" charset="-122"/>
                        </a:rPr>
                        <a:t>社区人文环境</a:t>
                      </a:r>
                      <a:endParaRPr lang="zh-CN" sz="1865" kern="100" dirty="0">
                        <a:solidFill>
                          <a:schemeClr val="tx1">
                            <a:lumMod val="85000"/>
                            <a:lumOff val="15000"/>
                          </a:schemeClr>
                        </a:solidFill>
                        <a:cs typeface="Times New Roman" panose="02020603050405020304"/>
                      </a:endParaRPr>
                    </a:p>
                    <a:p>
                      <a:pPr marL="342900" lvl="0" indent="-342900" algn="l">
                        <a:lnSpc>
                          <a:spcPct val="150000"/>
                        </a:lnSpc>
                        <a:spcAft>
                          <a:spcPts val="0"/>
                        </a:spcAft>
                        <a:buFont typeface="Wingdings" panose="05000000000000000000"/>
                        <a:buChar char=""/>
                      </a:pPr>
                      <a:r>
                        <a:rPr lang="zh-CN" sz="1865" kern="0" dirty="0">
                          <a:solidFill>
                            <a:schemeClr val="tx1">
                              <a:lumMod val="85000"/>
                              <a:lumOff val="15000"/>
                            </a:schemeClr>
                          </a:solidFill>
                          <a:cs typeface="宋体" panose="02010600030101010101" pitchFamily="2" charset="-122"/>
                        </a:rPr>
                        <a:t>生活质量</a:t>
                      </a:r>
                      <a:endParaRPr lang="zh-CN" sz="1865" kern="0" dirty="0">
                        <a:solidFill>
                          <a:schemeClr val="tx1">
                            <a:lumMod val="85000"/>
                            <a:lumOff val="15000"/>
                          </a:schemeClr>
                        </a:solidFill>
                        <a:cs typeface="宋体" panose="02010600030101010101" pitchFamily="2" charset="-122"/>
                      </a:endParaRPr>
                    </a:p>
                  </a:txBody>
                  <a:tcPr marT="0" marB="0">
                    <a:lnL w="12700">
                      <a:solidFill>
                        <a:schemeClr val="tx1"/>
                      </a:solidFill>
                      <a:prstDash val="solid"/>
                    </a:lnL>
                    <a:lnR>
                      <a:noFill/>
                    </a:lnR>
                    <a:lnT w="12700" cap="flat" cmpd="sng" algn="ctr">
                      <a:solidFill>
                        <a:schemeClr val="tx1"/>
                      </a:solidFill>
                      <a:prstDash val="solid"/>
                      <a:round/>
                      <a:headEnd type="none" w="med" len="med"/>
                      <a:tailEnd type="none" w="med" len="med"/>
                    </a:lnT>
                    <a:lnB>
                      <a:noFill/>
                    </a:lnB>
                  </a:tcPr>
                </a:tc>
              </a:tr>
            </a:tbl>
          </a:graphicData>
        </a:graphic>
      </p:graphicFrame>
      <p:sp>
        <p:nvSpPr>
          <p:cNvPr id="2" name="标题 4"/>
          <p:cNvSpPr>
            <a:spLocks noGrp="1"/>
          </p:cNvSpPr>
          <p:nvPr>
            <p:custDataLst>
              <p:tags r:id="rId2"/>
            </p:custDataLst>
          </p:nvPr>
        </p:nvSpPr>
        <p:spPr>
          <a:xfrm>
            <a:off x="982980" y="0"/>
            <a:ext cx="5976620" cy="746125"/>
          </a:xfrm>
          <a:prstGeom prst="rect">
            <a:avLst/>
          </a:prstGeom>
        </p:spPr>
        <p:txBody>
          <a:bodyPr vert="horz" lIns="121920" tIns="60960" rIns="121920" bIns="6096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r>
              <a:rPr lang="zh-CN" altLang="en-US" sz="3100">
                <a:sym typeface="+mn-ea"/>
              </a:rPr>
              <a:t>二、康复评定内容和工作流程</a:t>
            </a:r>
            <a:endParaRPr lang="zh-CN" altLang="en-US" sz="3100">
              <a:sym typeface="+mn-ea"/>
            </a:endParaRPr>
          </a:p>
        </p:txBody>
      </p:sp>
    </p:spTree>
    <p:custDataLst>
      <p:tags r:id="rId3"/>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983615" y="908685"/>
            <a:ext cx="10121900" cy="5530215"/>
            <a:chOff x="-594067" y="-118349"/>
            <a:chExt cx="6175908" cy="6576374"/>
          </a:xfrm>
        </p:grpSpPr>
        <p:sp>
          <p:nvSpPr>
            <p:cNvPr id="7" name="AutoShape 10"/>
            <p:cNvSpPr>
              <a:spLocks noChangeArrowheads="1"/>
            </p:cNvSpPr>
            <p:nvPr>
              <p:custDataLst>
                <p:tags r:id="rId1"/>
              </p:custDataLst>
            </p:nvPr>
          </p:nvSpPr>
          <p:spPr bwMode="auto">
            <a:xfrm>
              <a:off x="-594067" y="-118209"/>
              <a:ext cx="6175908" cy="6576234"/>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428619" y="-118349"/>
              <a:ext cx="5956422" cy="1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lvl="0">
                <a:buNone/>
              </a:pPr>
              <a:r>
                <a:rPr lang="zh-CN" altLang="en-US" kern="0" dirty="0">
                  <a:solidFill>
                    <a:schemeClr val="dk1"/>
                  </a:solidFill>
                  <a:latin typeface="+mn-lt"/>
                  <a:sym typeface="Calibri" panose="020F0502020204030204" pitchFamily="34" charset="0"/>
                </a:rPr>
                <a:t>（二）康复评定工作流程</a:t>
              </a:r>
              <a:endParaRPr lang="en-US" altLang="zh-CN" kern="0" dirty="0">
                <a:solidFill>
                  <a:schemeClr val="dk1"/>
                </a:solidFill>
                <a:latin typeface="+mn-lt"/>
                <a:sym typeface="Calibri" panose="020F0502020204030204" pitchFamily="34" charset="0"/>
              </a:endParaRPr>
            </a:p>
            <a:p>
              <a:r>
                <a:rPr lang="zh-CN" altLang="en-US" kern="0" dirty="0">
                  <a:solidFill>
                    <a:schemeClr val="dk1"/>
                  </a:solidFill>
                  <a:latin typeface="+mn-lt"/>
                  <a:sym typeface="Calibri" panose="020F0502020204030204" pitchFamily="34" charset="0"/>
                </a:rPr>
                <a:t>  一次完整的康复评定由收集资料、整理分析资料和解释结果三部分组成。评定会也是康复评定过程的重要内容。评定会通常是在每次评定结束后进行。</a:t>
              </a:r>
              <a:endParaRPr lang="zh-CN" altLang="en-US" kern="0" dirty="0">
                <a:solidFill>
                  <a:schemeClr val="dk1"/>
                </a:solidFill>
                <a:latin typeface="+mn-lt"/>
                <a:sym typeface="Calibri" panose="020F0502020204030204" pitchFamily="34" charset="0"/>
              </a:endParaRPr>
            </a:p>
          </p:txBody>
        </p:sp>
      </p:grpSp>
      <p:graphicFrame>
        <p:nvGraphicFramePr>
          <p:cNvPr id="6" name="表格 5"/>
          <p:cNvGraphicFramePr>
            <a:graphicFrameLocks noGrp="1"/>
          </p:cNvGraphicFramePr>
          <p:nvPr>
            <p:custDataLst>
              <p:tags r:id="rId3"/>
            </p:custDataLst>
          </p:nvPr>
        </p:nvGraphicFramePr>
        <p:xfrm>
          <a:off x="1415415" y="2853055"/>
          <a:ext cx="8911590" cy="3458845"/>
        </p:xfrm>
        <a:graphic>
          <a:graphicData uri="http://schemas.openxmlformats.org/drawingml/2006/table">
            <a:tbl>
              <a:tblPr/>
              <a:tblGrid>
                <a:gridCol w="2338705"/>
                <a:gridCol w="2818130"/>
                <a:gridCol w="3754755"/>
              </a:tblGrid>
              <a:tr h="548640">
                <a:tc>
                  <a:txBody>
                    <a:bodyPr/>
                    <a:lstStyle/>
                    <a:p>
                      <a:pPr algn="l">
                        <a:lnSpc>
                          <a:spcPct val="150000"/>
                        </a:lnSpc>
                        <a:spcAft>
                          <a:spcPts val="0"/>
                        </a:spcAft>
                      </a:pPr>
                      <a:r>
                        <a:rPr lang="zh-CN" sz="1800" kern="0" dirty="0">
                          <a:solidFill>
                            <a:schemeClr val="tx1">
                              <a:lumMod val="85000"/>
                              <a:lumOff val="15000"/>
                            </a:schemeClr>
                          </a:solidFill>
                          <a:cs typeface="宋体" panose="02010600030101010101" pitchFamily="2" charset="-122"/>
                        </a:rPr>
                        <a:t>收集资料</a:t>
                      </a:r>
                      <a:endParaRPr lang="zh-CN" sz="1800" kern="0" dirty="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l">
                        <a:lnSpc>
                          <a:spcPct val="150000"/>
                        </a:lnSpc>
                        <a:spcAft>
                          <a:spcPts val="0"/>
                        </a:spcAft>
                      </a:pPr>
                      <a:r>
                        <a:rPr lang="zh-CN" sz="1800" kern="0">
                          <a:solidFill>
                            <a:schemeClr val="tx1">
                              <a:lumMod val="85000"/>
                              <a:lumOff val="15000"/>
                            </a:schemeClr>
                          </a:solidFill>
                          <a:cs typeface="宋体" panose="02010600030101010101" pitchFamily="2" charset="-122"/>
                        </a:rPr>
                        <a:t>整理分析资料</a:t>
                      </a:r>
                      <a:endParaRPr lang="zh-CN" sz="1800" kern="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l">
                        <a:lnSpc>
                          <a:spcPct val="150000"/>
                        </a:lnSpc>
                        <a:spcAft>
                          <a:spcPts val="0"/>
                        </a:spcAft>
                      </a:pPr>
                      <a:r>
                        <a:rPr lang="en-US" sz="1800" kern="0">
                          <a:solidFill>
                            <a:schemeClr val="tx1">
                              <a:lumMod val="85000"/>
                              <a:lumOff val="15000"/>
                            </a:schemeClr>
                          </a:solidFill>
                          <a:cs typeface="宋体" panose="02010600030101010101" pitchFamily="2" charset="-122"/>
                        </a:rPr>
                        <a:t>  </a:t>
                      </a:r>
                      <a:r>
                        <a:rPr lang="zh-CN" sz="1800" kern="0">
                          <a:solidFill>
                            <a:schemeClr val="tx1">
                              <a:lumMod val="85000"/>
                              <a:lumOff val="15000"/>
                            </a:schemeClr>
                          </a:solidFill>
                          <a:cs typeface="宋体" panose="02010600030101010101" pitchFamily="2" charset="-122"/>
                        </a:rPr>
                        <a:t>解释评定结果</a:t>
                      </a:r>
                      <a:endParaRPr lang="zh-CN" sz="1800" kern="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r>
              <a:tr h="2910205">
                <a:tc>
                  <a:txBody>
                    <a:bodyPr/>
                    <a:lstStyle/>
                    <a:p>
                      <a:pPr algn="just">
                        <a:lnSpc>
                          <a:spcPct val="150000"/>
                        </a:lnSpc>
                        <a:spcAft>
                          <a:spcPts val="0"/>
                        </a:spcAft>
                      </a:pPr>
                      <a:r>
                        <a:rPr lang="zh-CN" sz="1800" kern="0" dirty="0">
                          <a:solidFill>
                            <a:schemeClr val="tx1">
                              <a:lumMod val="85000"/>
                              <a:lumOff val="15000"/>
                            </a:schemeClr>
                          </a:solidFill>
                          <a:cs typeface="宋体" panose="02010600030101010101" pitchFamily="2" charset="-122"/>
                        </a:rPr>
                        <a:t>采集病史</a:t>
                      </a:r>
                      <a:endParaRPr lang="zh-CN" sz="1800" kern="100" dirty="0">
                        <a:solidFill>
                          <a:schemeClr val="tx1">
                            <a:lumMod val="85000"/>
                            <a:lumOff val="15000"/>
                          </a:schemeClr>
                        </a:solidFill>
                        <a:cs typeface="Times New Roman" panose="02020603050405020304"/>
                      </a:endParaRPr>
                    </a:p>
                    <a:p>
                      <a:pPr algn="just">
                        <a:lnSpc>
                          <a:spcPct val="150000"/>
                        </a:lnSpc>
                        <a:spcAft>
                          <a:spcPts val="0"/>
                        </a:spcAft>
                      </a:pPr>
                      <a:r>
                        <a:rPr lang="zh-CN" sz="1800" kern="0" dirty="0">
                          <a:solidFill>
                            <a:schemeClr val="tx1">
                              <a:lumMod val="85000"/>
                              <a:lumOff val="15000"/>
                            </a:schemeClr>
                          </a:solidFill>
                          <a:cs typeface="宋体" panose="02010600030101010101" pitchFamily="2" charset="-122"/>
                        </a:rPr>
                        <a:t>检查、测量</a:t>
                      </a:r>
                      <a:endParaRPr lang="zh-CN" sz="1800" kern="0" dirty="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just">
                        <a:lnSpc>
                          <a:spcPct val="150000"/>
                        </a:lnSpc>
                        <a:spcAft>
                          <a:spcPts val="0"/>
                        </a:spcAft>
                      </a:pPr>
                      <a:r>
                        <a:rPr lang="zh-CN" sz="1800" kern="0" dirty="0">
                          <a:solidFill>
                            <a:schemeClr val="tx1">
                              <a:lumMod val="85000"/>
                              <a:lumOff val="15000"/>
                            </a:schemeClr>
                          </a:solidFill>
                          <a:cs typeface="宋体" panose="02010600030101010101" pitchFamily="2" charset="-122"/>
                        </a:rPr>
                        <a:t>确定存在的问题</a:t>
                      </a:r>
                      <a:endParaRPr lang="zh-CN" sz="1800" kern="100" dirty="0">
                        <a:solidFill>
                          <a:schemeClr val="tx1">
                            <a:lumMod val="85000"/>
                            <a:lumOff val="15000"/>
                          </a:schemeClr>
                        </a:solidFill>
                        <a:cs typeface="Times New Roman" panose="02020603050405020304"/>
                      </a:endParaRPr>
                    </a:p>
                    <a:p>
                      <a:pPr algn="just">
                        <a:lnSpc>
                          <a:spcPct val="150000"/>
                        </a:lnSpc>
                        <a:spcAft>
                          <a:spcPts val="0"/>
                        </a:spcAft>
                      </a:pPr>
                      <a:r>
                        <a:rPr lang="zh-CN" sz="1800" kern="0" dirty="0">
                          <a:solidFill>
                            <a:schemeClr val="tx1">
                              <a:lumMod val="85000"/>
                              <a:lumOff val="15000"/>
                            </a:schemeClr>
                          </a:solidFill>
                          <a:cs typeface="宋体" panose="02010600030101010101" pitchFamily="2" charset="-122"/>
                        </a:rPr>
                        <a:t>确定残存功能或能力</a:t>
                      </a:r>
                      <a:endParaRPr lang="zh-CN" sz="1800" kern="0" dirty="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just">
                        <a:lnSpc>
                          <a:spcPct val="150000"/>
                        </a:lnSpc>
                        <a:spcAft>
                          <a:spcPts val="0"/>
                        </a:spcAft>
                      </a:pPr>
                      <a:r>
                        <a:rPr lang="zh-CN" sz="1800" kern="0" dirty="0">
                          <a:solidFill>
                            <a:schemeClr val="tx1">
                              <a:lumMod val="85000"/>
                              <a:lumOff val="15000"/>
                            </a:schemeClr>
                          </a:solidFill>
                          <a:cs typeface="宋体" panose="02010600030101010101" pitchFamily="2" charset="-122"/>
                        </a:rPr>
                        <a:t>寻找功能障碍的原因</a:t>
                      </a:r>
                      <a:endParaRPr lang="zh-CN" sz="1800" kern="100" dirty="0">
                        <a:solidFill>
                          <a:schemeClr val="tx1">
                            <a:lumMod val="85000"/>
                            <a:lumOff val="15000"/>
                          </a:schemeClr>
                        </a:solidFill>
                        <a:cs typeface="Times New Roman" panose="02020603050405020304"/>
                      </a:endParaRPr>
                    </a:p>
                    <a:p>
                      <a:pPr algn="just">
                        <a:lnSpc>
                          <a:spcPct val="150000"/>
                        </a:lnSpc>
                        <a:spcAft>
                          <a:spcPts val="0"/>
                        </a:spcAft>
                      </a:pPr>
                      <a:r>
                        <a:rPr lang="zh-CN" sz="1800" kern="0" dirty="0">
                          <a:solidFill>
                            <a:schemeClr val="tx1">
                              <a:lumMod val="85000"/>
                              <a:lumOff val="15000"/>
                            </a:schemeClr>
                          </a:solidFill>
                          <a:cs typeface="宋体" panose="02010600030101010101" pitchFamily="2" charset="-122"/>
                        </a:rPr>
                        <a:t>寻找功能性活动障碍的原因</a:t>
                      </a:r>
                      <a:endParaRPr lang="zh-CN" sz="1800" kern="100" dirty="0">
                        <a:solidFill>
                          <a:schemeClr val="tx1">
                            <a:lumMod val="85000"/>
                            <a:lumOff val="15000"/>
                          </a:schemeClr>
                        </a:solidFill>
                        <a:cs typeface="Times New Roman" panose="02020603050405020304"/>
                      </a:endParaRPr>
                    </a:p>
                    <a:p>
                      <a:pPr algn="just">
                        <a:lnSpc>
                          <a:spcPct val="150000"/>
                        </a:lnSpc>
                        <a:spcAft>
                          <a:spcPts val="0"/>
                        </a:spcAft>
                      </a:pPr>
                      <a:r>
                        <a:rPr lang="zh-CN" sz="1800" kern="0" dirty="0">
                          <a:solidFill>
                            <a:schemeClr val="tx1">
                              <a:lumMod val="85000"/>
                              <a:lumOff val="15000"/>
                            </a:schemeClr>
                          </a:solidFill>
                          <a:cs typeface="宋体" panose="02010600030101010101" pitchFamily="2" charset="-122"/>
                        </a:rPr>
                        <a:t>确定障碍学诊断</a:t>
                      </a:r>
                      <a:endParaRPr lang="zh-CN" sz="1800" kern="100" dirty="0">
                        <a:solidFill>
                          <a:schemeClr val="tx1">
                            <a:lumMod val="85000"/>
                            <a:lumOff val="15000"/>
                          </a:schemeClr>
                        </a:solidFill>
                        <a:cs typeface="Times New Roman" panose="02020603050405020304"/>
                      </a:endParaRPr>
                    </a:p>
                    <a:p>
                      <a:pPr algn="just">
                        <a:lnSpc>
                          <a:spcPct val="150000"/>
                        </a:lnSpc>
                        <a:spcAft>
                          <a:spcPts val="0"/>
                        </a:spcAft>
                      </a:pPr>
                      <a:r>
                        <a:rPr lang="zh-CN" sz="1800" kern="0" dirty="0">
                          <a:solidFill>
                            <a:schemeClr val="tx1">
                              <a:lumMod val="85000"/>
                              <a:lumOff val="15000"/>
                            </a:schemeClr>
                          </a:solidFill>
                          <a:cs typeface="宋体" panose="02010600030101010101" pitchFamily="2" charset="-122"/>
                        </a:rPr>
                        <a:t>制订治疗计划和康复目标</a:t>
                      </a:r>
                      <a:endParaRPr lang="zh-CN" sz="1800" kern="0" dirty="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r>
            </a:tbl>
          </a:graphicData>
        </a:graphic>
      </p:graphicFrame>
      <p:sp>
        <p:nvSpPr>
          <p:cNvPr id="3" name="标题 4"/>
          <p:cNvSpPr>
            <a:spLocks noGrp="1"/>
          </p:cNvSpPr>
          <p:nvPr>
            <p:custDataLst>
              <p:tags r:id="rId4"/>
            </p:custDataLst>
          </p:nvPr>
        </p:nvSpPr>
        <p:spPr>
          <a:xfrm>
            <a:off x="982980" y="0"/>
            <a:ext cx="5976620" cy="746125"/>
          </a:xfrm>
          <a:prstGeom prst="rect">
            <a:avLst/>
          </a:prstGeom>
        </p:spPr>
        <p:txBody>
          <a:bodyPr vert="horz" lIns="121920" tIns="60960" rIns="121920" bIns="6096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r>
              <a:rPr lang="zh-CN" altLang="en-US" sz="3100">
                <a:sym typeface="+mn-ea"/>
              </a:rPr>
              <a:t>二、康复评定内容和工作流程</a:t>
            </a:r>
            <a:endParaRPr lang="zh-CN" altLang="en-US" sz="3100">
              <a:sym typeface="+mn-ea"/>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5"/>
          <p:cNvSpPr txBox="1">
            <a:spLocks noChangeArrowheads="1"/>
          </p:cNvSpPr>
          <p:nvPr>
            <p:custDataLst>
              <p:tags r:id="rId1"/>
            </p:custDataLst>
          </p:nvPr>
        </p:nvSpPr>
        <p:spPr bwMode="auto">
          <a:xfrm>
            <a:off x="674793" y="1809327"/>
            <a:ext cx="10850880" cy="3732953"/>
          </a:xfrm>
          <a:prstGeom prst="rect">
            <a:avLst/>
          </a:prstGeom>
          <a:solidFill>
            <a:srgbClr val="FFFFFF"/>
          </a:solidFill>
          <a:ln w="12700" cmpd="sng">
            <a:solidFill>
              <a:schemeClr val="accent1">
                <a:shade val="50000"/>
              </a:schemeClr>
            </a:solidFill>
            <a:prstDash val="solid"/>
            <a:miter lim="800000"/>
          </a:ln>
          <a:effectLst>
            <a:outerShdw dist="20000" dir="5400000" algn="ctr" rotWithShape="0">
              <a:srgbClr val="000000">
                <a:alpha val="37000"/>
              </a:srgbClr>
            </a:outerShdw>
          </a:effec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r>
              <a:rPr lang="zh-CN" altLang="en-US" kern="0" dirty="0">
                <a:solidFill>
                  <a:schemeClr val="dk1"/>
                </a:solidFill>
                <a:latin typeface="+mn-lt"/>
              </a:rPr>
              <a:t> 收集资料包括采集病史及检查与测量。</a:t>
            </a:r>
            <a:endParaRPr lang="en-US" altLang="zh-CN" kern="0" dirty="0">
              <a:solidFill>
                <a:schemeClr val="dk1"/>
              </a:solidFill>
              <a:latin typeface="+mn-lt"/>
            </a:endParaRPr>
          </a:p>
          <a:p>
            <a:pPr algn="just"/>
            <a:endParaRPr lang="en-US" altLang="zh-CN" kern="0" dirty="0">
              <a:solidFill>
                <a:schemeClr val="dk1"/>
              </a:solidFill>
              <a:latin typeface="+mn-lt"/>
            </a:endParaRPr>
          </a:p>
          <a:p>
            <a:pPr algn="just"/>
            <a:r>
              <a:rPr lang="zh-CN" altLang="en-US" kern="0" dirty="0">
                <a:solidFill>
                  <a:schemeClr val="dk1"/>
                </a:solidFill>
                <a:latin typeface="+mn-lt"/>
              </a:rPr>
              <a:t> 采集病史的途径可以查阅病历、与患者面谈，必要时（如患者存在交流障碍或情绪异常等情况）可以向家属了解情况。对病史的采集有助于康复医生或治疗师了解患者的障碍特点及其残存功能。</a:t>
            </a:r>
            <a:endParaRPr lang="en-US" altLang="zh-CN" kern="0" dirty="0">
              <a:solidFill>
                <a:schemeClr val="dk1"/>
              </a:solidFill>
              <a:latin typeface="+mn-lt"/>
            </a:endParaRPr>
          </a:p>
          <a:p>
            <a:pPr algn="just"/>
            <a:endParaRPr lang="zh-CN" altLang="en-US" kern="0" dirty="0">
              <a:solidFill>
                <a:schemeClr val="dk1"/>
              </a:solidFill>
              <a:latin typeface="+mn-lt"/>
            </a:endParaRPr>
          </a:p>
          <a:p>
            <a:pPr algn="just"/>
            <a:r>
              <a:rPr lang="en-US" altLang="en-US" kern="0" dirty="0">
                <a:solidFill>
                  <a:schemeClr val="dk1"/>
                </a:solidFill>
                <a:latin typeface="+mn-lt"/>
              </a:rPr>
              <a:t> </a:t>
            </a:r>
            <a:r>
              <a:rPr lang="zh-CN" altLang="en-US" kern="0" dirty="0">
                <a:solidFill>
                  <a:schemeClr val="dk1"/>
                </a:solidFill>
                <a:latin typeface="+mn-lt"/>
              </a:rPr>
              <a:t>检查与测量是收集患者资料的重要手段。包括常规的体格检查和各种功能障碍、各种能力障碍和社会参与障碍的评定。</a:t>
            </a:r>
            <a:endParaRPr lang="zh-CN" altLang="en-US" kern="0" dirty="0">
              <a:solidFill>
                <a:schemeClr val="dk1"/>
              </a:solidFill>
              <a:latin typeface="+mn-lt"/>
            </a:endParaRPr>
          </a:p>
        </p:txBody>
      </p:sp>
      <p:grpSp>
        <p:nvGrpSpPr>
          <p:cNvPr id="34818" name="组合 22"/>
          <p:cNvGrpSpPr/>
          <p:nvPr/>
        </p:nvGrpSpPr>
        <p:grpSpPr bwMode="auto">
          <a:xfrm>
            <a:off x="911859" y="908685"/>
            <a:ext cx="3069152" cy="625899"/>
            <a:chOff x="-1" y="0"/>
            <a:chExt cx="2918769" cy="593152"/>
          </a:xfrm>
        </p:grpSpPr>
        <p:sp>
          <p:nvSpPr>
            <p:cNvPr id="8" name="Round Same Side Corner Rectangle 141"/>
            <p:cNvSpPr/>
            <p:nvPr>
              <p:custDataLst>
                <p:tags r:id="rId2"/>
              </p:custDataLst>
            </p:nvPr>
          </p:nvSpPr>
          <p:spPr bwMode="auto">
            <a:xfrm>
              <a:off x="-1" y="0"/>
              <a:ext cx="2918769" cy="577706"/>
            </a:xfrm>
            <a:custGeom>
              <a:avLst/>
              <a:gdLst>
                <a:gd name="T0" fmla="*/ 160475 w 2815411"/>
                <a:gd name="T1" fmla="*/ 0 h 577706"/>
                <a:gd name="T2" fmla="*/ 2654936 w 2815411"/>
                <a:gd name="T3" fmla="*/ 0 h 577706"/>
                <a:gd name="T4" fmla="*/ 2815411 w 2815411"/>
                <a:gd name="T5" fmla="*/ 160475 h 577706"/>
                <a:gd name="T6" fmla="*/ 2815411 w 2815411"/>
                <a:gd name="T7" fmla="*/ 577706 h 577706"/>
                <a:gd name="T8" fmla="*/ 2815411 w 2815411"/>
                <a:gd name="T9" fmla="*/ 577706 h 577706"/>
                <a:gd name="T10" fmla="*/ 0 w 2815411"/>
                <a:gd name="T11" fmla="*/ 577706 h 577706"/>
                <a:gd name="T12" fmla="*/ 0 w 2815411"/>
                <a:gd name="T13" fmla="*/ 577706 h 577706"/>
                <a:gd name="T14" fmla="*/ 0 w 2815411"/>
                <a:gd name="T15" fmla="*/ 160475 h 577706"/>
                <a:gd name="T16" fmla="*/ 160475 w 2815411"/>
                <a:gd name="T17" fmla="*/ 0 h 57770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15411" h="577706">
                  <a:moveTo>
                    <a:pt x="160475" y="0"/>
                  </a:moveTo>
                  <a:lnTo>
                    <a:pt x="2654936" y="0"/>
                  </a:lnTo>
                  <a:cubicBezTo>
                    <a:pt x="2743564" y="0"/>
                    <a:pt x="2815411" y="71847"/>
                    <a:pt x="2815411" y="160475"/>
                  </a:cubicBezTo>
                  <a:lnTo>
                    <a:pt x="2815411" y="577706"/>
                  </a:lnTo>
                  <a:lnTo>
                    <a:pt x="0" y="577706"/>
                  </a:lnTo>
                  <a:lnTo>
                    <a:pt x="0" y="160475"/>
                  </a:lnTo>
                  <a:cubicBezTo>
                    <a:pt x="0" y="71847"/>
                    <a:pt x="71847" y="0"/>
                    <a:pt x="160475" y="0"/>
                  </a:cubicBezTo>
                  <a:close/>
                </a:path>
              </a:pathLst>
            </a:custGeom>
            <a:solidFill>
              <a:schemeClr val="accent2"/>
            </a:solidFill>
            <a:ln w="9525" cap="flat" cmpd="sng">
              <a:solidFill>
                <a:schemeClr val="accent3"/>
              </a:solidFill>
              <a:round/>
            </a:ln>
            <a:effectLst>
              <a:outerShdw dist="23000" dir="5400000" algn="ctr" rotWithShape="0">
                <a:srgbClr val="000000">
                  <a:alpha val="34000"/>
                </a:srgbClr>
              </a:outerShdw>
            </a:effectLst>
          </p:spPr>
          <p:txBody>
            <a:bodyPr anchor="ctr"/>
            <a:lstStyle/>
            <a:p>
              <a:pPr fontAlgn="auto">
                <a:spcBef>
                  <a:spcPts val="0"/>
                </a:spcBef>
                <a:spcAft>
                  <a:spcPts val="0"/>
                </a:spcAft>
                <a:buFontTx/>
                <a:buNone/>
                <a:defRPr/>
              </a:pPr>
              <a:endParaRPr lang="zh-CN" altLang="en-US" sz="100" kern="0">
                <a:solidFill>
                  <a:srgbClr val="000000"/>
                </a:solidFill>
              </a:endParaRPr>
            </a:p>
          </p:txBody>
        </p:sp>
        <p:sp>
          <p:nvSpPr>
            <p:cNvPr id="11" name="Rektangel 76"/>
            <p:cNvSpPr>
              <a:spLocks noChangeArrowheads="1"/>
            </p:cNvSpPr>
            <p:nvPr>
              <p:custDataLst>
                <p:tags r:id="rId3"/>
              </p:custDataLst>
            </p:nvPr>
          </p:nvSpPr>
          <p:spPr bwMode="auto">
            <a:xfrm>
              <a:off x="899791" y="0"/>
              <a:ext cx="1928393" cy="514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latinLnBrk="1" hangingPunct="1">
                <a:spcBef>
                  <a:spcPct val="0"/>
                </a:spcBef>
                <a:spcAft>
                  <a:spcPts val="600"/>
                </a:spcAft>
                <a:buClrTx/>
                <a:buFontTx/>
                <a:buNone/>
                <a:defRPr/>
              </a:pPr>
              <a:r>
                <a:rPr lang="zh-CN" altLang="en-US" sz="2935" b="1" kern="0" noProof="1">
                  <a:solidFill>
                    <a:schemeClr val="lt1"/>
                  </a:solidFill>
                  <a:latin typeface="+mn-lt"/>
                  <a:sym typeface="Calibri" panose="020F0502020204030204" pitchFamily="34" charset="0"/>
                </a:rPr>
                <a:t>收集资料</a:t>
              </a:r>
              <a:endParaRPr lang="zh-CN" altLang="en-US" sz="2935" b="1" kern="0" noProof="1">
                <a:solidFill>
                  <a:schemeClr val="lt1"/>
                </a:solidFill>
                <a:latin typeface="+mn-lt"/>
                <a:sym typeface="Calibri" panose="020F0502020204030204" pitchFamily="34" charset="0"/>
              </a:endParaRPr>
            </a:p>
          </p:txBody>
        </p:sp>
        <p:grpSp>
          <p:nvGrpSpPr>
            <p:cNvPr id="34821" name="组合 26"/>
            <p:cNvGrpSpPr/>
            <p:nvPr/>
          </p:nvGrpSpPr>
          <p:grpSpPr bwMode="auto">
            <a:xfrm>
              <a:off x="179154" y="32094"/>
              <a:ext cx="610327" cy="561058"/>
              <a:chOff x="74" y="-18"/>
              <a:chExt cx="610327" cy="561058"/>
            </a:xfrm>
          </p:grpSpPr>
          <p:sp>
            <p:nvSpPr>
              <p:cNvPr id="13" name="Ellipse 53"/>
              <p:cNvSpPr>
                <a:spLocks noChangeArrowheads="1"/>
              </p:cNvSpPr>
              <p:nvPr>
                <p:custDataLst>
                  <p:tags r:id="rId4"/>
                </p:custDataLst>
              </p:nvPr>
            </p:nvSpPr>
            <p:spPr bwMode="auto">
              <a:xfrm>
                <a:off x="74" y="-18"/>
                <a:ext cx="505251" cy="501481"/>
              </a:xfrm>
              <a:prstGeom prst="ellipse">
                <a:avLst/>
              </a:prstGeom>
              <a:solidFill>
                <a:srgbClr val="FFFFFF">
                  <a:alpha val="61960"/>
                </a:srgbClr>
              </a:solidFill>
              <a:ln w="9525">
                <a:solidFill>
                  <a:srgbClr val="FFFFFF"/>
                </a:solidFill>
                <a:round/>
              </a:ln>
              <a:effectLst>
                <a:outerShdw dist="38100" dir="2700000" algn="ctr" rotWithShape="0">
                  <a:srgbClr val="808080">
                    <a:alpha val="39000"/>
                  </a:srgbClr>
                </a:outerShdw>
              </a:effectLst>
            </p:spPr>
            <p:txBody>
              <a:bodyPr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ctr" eaLnBrk="1" fontAlgn="auto" latinLnBrk="1" hangingPunct="1">
                  <a:spcBef>
                    <a:spcPct val="0"/>
                  </a:spcBef>
                  <a:spcAft>
                    <a:spcPts val="0"/>
                  </a:spcAft>
                  <a:buClrTx/>
                  <a:buFontTx/>
                  <a:buNone/>
                  <a:defRPr/>
                </a:pPr>
                <a:endParaRPr lang="en-US" altLang="zh-CN" sz="1865" b="1" kern="0">
                  <a:latin typeface="黑体" panose="02010609060101010101" pitchFamily="49" charset="-122"/>
                  <a:ea typeface="Gulim" panose="020B0600000101010101" pitchFamily="34" charset="-127"/>
                </a:endParaRPr>
              </a:p>
            </p:txBody>
          </p:sp>
          <p:sp>
            <p:nvSpPr>
              <p:cNvPr id="14" name="Tekstboks 54"/>
              <p:cNvSpPr txBox="1">
                <a:spLocks noChangeArrowheads="1"/>
              </p:cNvSpPr>
              <p:nvPr>
                <p:custDataLst>
                  <p:tags r:id="rId5"/>
                </p:custDataLst>
              </p:nvPr>
            </p:nvSpPr>
            <p:spPr bwMode="auto">
              <a:xfrm>
                <a:off x="46371" y="8007"/>
                <a:ext cx="564030" cy="553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latinLnBrk="1" hangingPunct="1">
                  <a:spcBef>
                    <a:spcPct val="0"/>
                  </a:spcBef>
                  <a:spcAft>
                    <a:spcPts val="0"/>
                  </a:spcAft>
                  <a:buClrTx/>
                  <a:buFontTx/>
                  <a:buNone/>
                  <a:defRPr/>
                </a:pPr>
                <a:r>
                  <a:rPr lang="da-DK" altLang="en-US" sz="3200" b="1" kern="0" dirty="0">
                    <a:solidFill>
                      <a:schemeClr val="dk1"/>
                    </a:solidFill>
                    <a:latin typeface="+mj-lt"/>
                    <a:ea typeface="+mj-ea"/>
                    <a:sym typeface="Calibri" panose="020F0502020204030204" pitchFamily="34" charset="0"/>
                  </a:rPr>
                  <a:t>1.</a:t>
                </a:r>
                <a:endParaRPr lang="da-DK" altLang="en-US" sz="3200" b="1" kern="0" dirty="0">
                  <a:solidFill>
                    <a:schemeClr val="dk1"/>
                  </a:solidFill>
                  <a:latin typeface="+mj-lt"/>
                  <a:ea typeface="+mj-ea"/>
                  <a:sym typeface="Calibri" panose="020F0502020204030204" pitchFamily="34" charset="0"/>
                </a:endParaRPr>
              </a:p>
            </p:txBody>
          </p:sp>
        </p:grpSp>
      </p:grpSp>
      <p:sp>
        <p:nvSpPr>
          <p:cNvPr id="3" name="标题 4"/>
          <p:cNvSpPr>
            <a:spLocks noGrp="1"/>
          </p:cNvSpPr>
          <p:nvPr>
            <p:custDataLst>
              <p:tags r:id="rId6"/>
            </p:custDataLst>
          </p:nvPr>
        </p:nvSpPr>
        <p:spPr>
          <a:xfrm>
            <a:off x="982980" y="0"/>
            <a:ext cx="5976620" cy="746125"/>
          </a:xfrm>
          <a:prstGeom prst="rect">
            <a:avLst/>
          </a:prstGeom>
        </p:spPr>
        <p:txBody>
          <a:bodyPr vert="horz" lIns="121920" tIns="60960" rIns="121920" bIns="6096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r>
              <a:rPr lang="zh-CN" altLang="en-US" sz="3100">
                <a:sym typeface="+mn-ea"/>
              </a:rPr>
              <a:t>二、康复评定内容和工作流程</a:t>
            </a:r>
            <a:endParaRPr lang="zh-CN" altLang="en-US" sz="3100">
              <a:sym typeface="+mn-ea"/>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5"/>
          <p:cNvSpPr txBox="1">
            <a:spLocks noChangeArrowheads="1"/>
          </p:cNvSpPr>
          <p:nvPr>
            <p:custDataLst>
              <p:tags r:id="rId1"/>
            </p:custDataLst>
          </p:nvPr>
        </p:nvSpPr>
        <p:spPr bwMode="auto">
          <a:xfrm>
            <a:off x="767503" y="2349077"/>
            <a:ext cx="10830560" cy="3254375"/>
          </a:xfrm>
          <a:prstGeom prst="rect">
            <a:avLst/>
          </a:prstGeom>
          <a:solidFill>
            <a:srgbClr val="FFFFFF"/>
          </a:solidFill>
          <a:ln w="12700" cmpd="sng">
            <a:solidFill>
              <a:schemeClr val="accent1">
                <a:shade val="50000"/>
              </a:schemeClr>
            </a:solidFill>
            <a:prstDash val="solid"/>
            <a:miter lim="800000"/>
          </a:ln>
          <a:effectLst>
            <a:outerShdw dist="20000" dir="5400000" algn="ctr" rotWithShape="0">
              <a:srgbClr val="000000">
                <a:alpha val="37000"/>
              </a:srgbClr>
            </a:outerShdw>
          </a:effectLst>
        </p:spPr>
        <p:txBody>
          <a:bodyPr wrap="square">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50000"/>
              </a:lnSpc>
            </a:pPr>
            <a:r>
              <a:rPr lang="zh-CN" altLang="en-US" sz="2665" kern="0" dirty="0">
                <a:solidFill>
                  <a:schemeClr val="dk1"/>
                </a:solidFill>
                <a:latin typeface="+mn-lt"/>
              </a:rPr>
              <a:t> 康复医生或治疗师将收集和测量检查的资料进行归纳和分类整理，将资料归纳为功能障碍、能力障碍及社会障碍三类。</a:t>
            </a:r>
            <a:endParaRPr lang="en-US" altLang="zh-CN" sz="2665" kern="0" dirty="0">
              <a:solidFill>
                <a:schemeClr val="dk1"/>
              </a:solidFill>
              <a:latin typeface="+mn-lt"/>
            </a:endParaRPr>
          </a:p>
          <a:p>
            <a:pPr algn="just">
              <a:lnSpc>
                <a:spcPct val="150000"/>
              </a:lnSpc>
            </a:pPr>
            <a:r>
              <a:rPr lang="en-US" altLang="zh-CN" sz="2665" kern="0" dirty="0">
                <a:solidFill>
                  <a:schemeClr val="dk1"/>
                </a:solidFill>
                <a:latin typeface="+mn-lt"/>
              </a:rPr>
              <a:t> </a:t>
            </a:r>
            <a:r>
              <a:rPr lang="zh-CN" altLang="en-US" sz="2665" kern="0" dirty="0">
                <a:solidFill>
                  <a:schemeClr val="dk1"/>
                </a:solidFill>
                <a:latin typeface="+mn-lt"/>
              </a:rPr>
              <a:t>通过分析资料要确定患者存在问题点，并且明确问题点属于功能、能力、社会与环境哪一范畴；通过分析资料还应确定患者的残存功能或能力。</a:t>
            </a:r>
            <a:endParaRPr lang="zh-CN" altLang="en-US" sz="2665" kern="0" dirty="0">
              <a:solidFill>
                <a:schemeClr val="dk1"/>
              </a:solidFill>
              <a:latin typeface="+mn-lt"/>
            </a:endParaRPr>
          </a:p>
        </p:txBody>
      </p:sp>
      <p:grpSp>
        <p:nvGrpSpPr>
          <p:cNvPr id="2" name="组合 22"/>
          <p:cNvGrpSpPr/>
          <p:nvPr/>
        </p:nvGrpSpPr>
        <p:grpSpPr bwMode="auto">
          <a:xfrm>
            <a:off x="983402" y="964565"/>
            <a:ext cx="3069152" cy="625899"/>
            <a:chOff x="-1" y="0"/>
            <a:chExt cx="2918769" cy="593152"/>
          </a:xfrm>
        </p:grpSpPr>
        <p:sp>
          <p:nvSpPr>
            <p:cNvPr id="8" name="Round Same Side Corner Rectangle 141"/>
            <p:cNvSpPr/>
            <p:nvPr>
              <p:custDataLst>
                <p:tags r:id="rId2"/>
              </p:custDataLst>
            </p:nvPr>
          </p:nvSpPr>
          <p:spPr bwMode="auto">
            <a:xfrm>
              <a:off x="-1" y="0"/>
              <a:ext cx="2918769" cy="577706"/>
            </a:xfrm>
            <a:custGeom>
              <a:avLst/>
              <a:gdLst>
                <a:gd name="T0" fmla="*/ 160475 w 2815411"/>
                <a:gd name="T1" fmla="*/ 0 h 577706"/>
                <a:gd name="T2" fmla="*/ 2654936 w 2815411"/>
                <a:gd name="T3" fmla="*/ 0 h 577706"/>
                <a:gd name="T4" fmla="*/ 2815411 w 2815411"/>
                <a:gd name="T5" fmla="*/ 160475 h 577706"/>
                <a:gd name="T6" fmla="*/ 2815411 w 2815411"/>
                <a:gd name="T7" fmla="*/ 577706 h 577706"/>
                <a:gd name="T8" fmla="*/ 2815411 w 2815411"/>
                <a:gd name="T9" fmla="*/ 577706 h 577706"/>
                <a:gd name="T10" fmla="*/ 0 w 2815411"/>
                <a:gd name="T11" fmla="*/ 577706 h 577706"/>
                <a:gd name="T12" fmla="*/ 0 w 2815411"/>
                <a:gd name="T13" fmla="*/ 577706 h 577706"/>
                <a:gd name="T14" fmla="*/ 0 w 2815411"/>
                <a:gd name="T15" fmla="*/ 160475 h 577706"/>
                <a:gd name="T16" fmla="*/ 160475 w 2815411"/>
                <a:gd name="T17" fmla="*/ 0 h 57770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15411" h="577706">
                  <a:moveTo>
                    <a:pt x="160475" y="0"/>
                  </a:moveTo>
                  <a:lnTo>
                    <a:pt x="2654936" y="0"/>
                  </a:lnTo>
                  <a:cubicBezTo>
                    <a:pt x="2743564" y="0"/>
                    <a:pt x="2815411" y="71847"/>
                    <a:pt x="2815411" y="160475"/>
                  </a:cubicBezTo>
                  <a:lnTo>
                    <a:pt x="2815411" y="577706"/>
                  </a:lnTo>
                  <a:lnTo>
                    <a:pt x="0" y="577706"/>
                  </a:lnTo>
                  <a:lnTo>
                    <a:pt x="0" y="160475"/>
                  </a:lnTo>
                  <a:cubicBezTo>
                    <a:pt x="0" y="71847"/>
                    <a:pt x="71847" y="0"/>
                    <a:pt x="160475" y="0"/>
                  </a:cubicBezTo>
                  <a:close/>
                </a:path>
              </a:pathLst>
            </a:custGeom>
            <a:solidFill>
              <a:schemeClr val="accent2"/>
            </a:solidFill>
            <a:ln w="9525" cap="flat" cmpd="sng">
              <a:solidFill>
                <a:schemeClr val="accent3"/>
              </a:solidFill>
              <a:round/>
            </a:ln>
            <a:effectLst>
              <a:outerShdw dist="23000" dir="5400000" algn="ctr" rotWithShape="0">
                <a:srgbClr val="000000">
                  <a:alpha val="34000"/>
                </a:srgbClr>
              </a:outerShdw>
            </a:effectLst>
          </p:spPr>
          <p:txBody>
            <a:bodyPr anchor="ctr"/>
            <a:lstStyle/>
            <a:p>
              <a:pPr fontAlgn="auto">
                <a:spcBef>
                  <a:spcPts val="0"/>
                </a:spcBef>
                <a:spcAft>
                  <a:spcPts val="0"/>
                </a:spcAft>
                <a:buFontTx/>
                <a:buNone/>
                <a:defRPr/>
              </a:pPr>
              <a:endParaRPr lang="zh-CN" altLang="en-US" sz="100" kern="0">
                <a:solidFill>
                  <a:srgbClr val="000000"/>
                </a:solidFill>
              </a:endParaRPr>
            </a:p>
          </p:txBody>
        </p:sp>
        <p:sp>
          <p:nvSpPr>
            <p:cNvPr id="11" name="Rektangel 76"/>
            <p:cNvSpPr>
              <a:spLocks noChangeArrowheads="1"/>
            </p:cNvSpPr>
            <p:nvPr>
              <p:custDataLst>
                <p:tags r:id="rId3"/>
              </p:custDataLst>
            </p:nvPr>
          </p:nvSpPr>
          <p:spPr bwMode="auto">
            <a:xfrm>
              <a:off x="899791" y="0"/>
              <a:ext cx="1928393" cy="514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latinLnBrk="1" hangingPunct="1">
                <a:spcBef>
                  <a:spcPct val="0"/>
                </a:spcBef>
                <a:spcAft>
                  <a:spcPts val="600"/>
                </a:spcAft>
                <a:buClrTx/>
                <a:buFontTx/>
                <a:buNone/>
                <a:defRPr/>
              </a:pPr>
              <a:r>
                <a:rPr lang="zh-CN" altLang="en-US" sz="2935" b="1" kern="0" noProof="1">
                  <a:solidFill>
                    <a:schemeClr val="lt1"/>
                  </a:solidFill>
                  <a:latin typeface="+mn-lt"/>
                  <a:sym typeface="Calibri" panose="020F0502020204030204" pitchFamily="34" charset="0"/>
                </a:rPr>
                <a:t>分析资料</a:t>
              </a:r>
              <a:endParaRPr lang="zh-CN" altLang="en-US" sz="2935" b="1" kern="0" noProof="1">
                <a:solidFill>
                  <a:schemeClr val="lt1"/>
                </a:solidFill>
                <a:latin typeface="+mn-lt"/>
                <a:sym typeface="Calibri" panose="020F0502020204030204" pitchFamily="34" charset="0"/>
              </a:endParaRPr>
            </a:p>
          </p:txBody>
        </p:sp>
        <p:grpSp>
          <p:nvGrpSpPr>
            <p:cNvPr id="3" name="组合 26"/>
            <p:cNvGrpSpPr/>
            <p:nvPr/>
          </p:nvGrpSpPr>
          <p:grpSpPr bwMode="auto">
            <a:xfrm>
              <a:off x="179154" y="32094"/>
              <a:ext cx="569262" cy="561058"/>
              <a:chOff x="74" y="-18"/>
              <a:chExt cx="569262" cy="561058"/>
            </a:xfrm>
          </p:grpSpPr>
          <p:sp>
            <p:nvSpPr>
              <p:cNvPr id="13" name="Ellipse 53"/>
              <p:cNvSpPr>
                <a:spLocks noChangeArrowheads="1"/>
              </p:cNvSpPr>
              <p:nvPr>
                <p:custDataLst>
                  <p:tags r:id="rId4"/>
                </p:custDataLst>
              </p:nvPr>
            </p:nvSpPr>
            <p:spPr bwMode="auto">
              <a:xfrm>
                <a:off x="74" y="-18"/>
                <a:ext cx="505251" cy="501481"/>
              </a:xfrm>
              <a:prstGeom prst="ellipse">
                <a:avLst/>
              </a:prstGeom>
              <a:solidFill>
                <a:srgbClr val="FFFFFF">
                  <a:alpha val="61960"/>
                </a:srgbClr>
              </a:solidFill>
              <a:ln w="9525">
                <a:solidFill>
                  <a:srgbClr val="FFFFFF"/>
                </a:solidFill>
                <a:round/>
              </a:ln>
              <a:effectLst>
                <a:outerShdw dist="38100" dir="2700000" algn="ctr" rotWithShape="0">
                  <a:srgbClr val="808080">
                    <a:alpha val="39000"/>
                  </a:srgbClr>
                </a:outerShdw>
              </a:effectLst>
            </p:spPr>
            <p:txBody>
              <a:bodyPr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ctr" eaLnBrk="1" fontAlgn="auto" latinLnBrk="1" hangingPunct="1">
                  <a:spcBef>
                    <a:spcPct val="0"/>
                  </a:spcBef>
                  <a:spcAft>
                    <a:spcPts val="0"/>
                  </a:spcAft>
                  <a:buClrTx/>
                  <a:buFontTx/>
                  <a:buNone/>
                  <a:defRPr/>
                </a:pPr>
                <a:endParaRPr lang="en-US" altLang="zh-CN" sz="1865" b="1" kern="0">
                  <a:latin typeface="黑体" panose="02010609060101010101" pitchFamily="49" charset="-122"/>
                  <a:ea typeface="Gulim" panose="020B0600000101010101" pitchFamily="34" charset="-127"/>
                </a:endParaRPr>
              </a:p>
            </p:txBody>
          </p:sp>
          <p:sp>
            <p:nvSpPr>
              <p:cNvPr id="14" name="Tekstboks 54"/>
              <p:cNvSpPr txBox="1">
                <a:spLocks noChangeArrowheads="1"/>
              </p:cNvSpPr>
              <p:nvPr>
                <p:custDataLst>
                  <p:tags r:id="rId5"/>
                </p:custDataLst>
              </p:nvPr>
            </p:nvSpPr>
            <p:spPr bwMode="auto">
              <a:xfrm>
                <a:off x="46371" y="8007"/>
                <a:ext cx="522965" cy="553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latinLnBrk="1" hangingPunct="1">
                  <a:spcBef>
                    <a:spcPct val="0"/>
                  </a:spcBef>
                  <a:spcAft>
                    <a:spcPts val="0"/>
                  </a:spcAft>
                  <a:buClrTx/>
                  <a:buFontTx/>
                  <a:buNone/>
                  <a:defRPr/>
                </a:pPr>
                <a:r>
                  <a:rPr lang="da-DK" altLang="en-US" sz="3200" b="1" kern="0" dirty="0">
                    <a:solidFill>
                      <a:schemeClr val="dk1"/>
                    </a:solidFill>
                    <a:latin typeface="+mn-lt"/>
                    <a:sym typeface="Calibri" panose="020F0502020204030204" pitchFamily="34" charset="0"/>
                  </a:rPr>
                  <a:t>2.</a:t>
                </a:r>
                <a:endParaRPr lang="da-DK" altLang="en-US" sz="3200" b="1" kern="0" dirty="0">
                  <a:solidFill>
                    <a:schemeClr val="dk1"/>
                  </a:solidFill>
                  <a:latin typeface="+mn-lt"/>
                  <a:sym typeface="Calibri" panose="020F0502020204030204" pitchFamily="34" charset="0"/>
                </a:endParaRPr>
              </a:p>
            </p:txBody>
          </p:sp>
        </p:grpSp>
      </p:grpSp>
      <p:sp>
        <p:nvSpPr>
          <p:cNvPr id="4" name="标题 4"/>
          <p:cNvSpPr>
            <a:spLocks noGrp="1"/>
          </p:cNvSpPr>
          <p:nvPr>
            <p:custDataLst>
              <p:tags r:id="rId6"/>
            </p:custDataLst>
          </p:nvPr>
        </p:nvSpPr>
        <p:spPr>
          <a:xfrm>
            <a:off x="982980" y="0"/>
            <a:ext cx="5976620" cy="746125"/>
          </a:xfrm>
          <a:prstGeom prst="rect">
            <a:avLst/>
          </a:prstGeom>
        </p:spPr>
        <p:txBody>
          <a:bodyPr vert="horz" lIns="121920" tIns="60960" rIns="121920" bIns="6096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r>
              <a:rPr lang="zh-CN" altLang="en-US" sz="3100">
                <a:sym typeface="+mn-ea"/>
              </a:rPr>
              <a:t>二、康复评定内容和工作流程</a:t>
            </a:r>
            <a:endParaRPr lang="zh-CN" altLang="en-US" sz="3100">
              <a:sym typeface="+mn-ea"/>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5"/>
          <p:cNvSpPr txBox="1">
            <a:spLocks noChangeArrowheads="1"/>
          </p:cNvSpPr>
          <p:nvPr>
            <p:custDataLst>
              <p:tags r:id="rId1"/>
            </p:custDataLst>
          </p:nvPr>
        </p:nvSpPr>
        <p:spPr bwMode="auto">
          <a:xfrm>
            <a:off x="648547" y="1809327"/>
            <a:ext cx="10877127" cy="3568700"/>
          </a:xfrm>
          <a:prstGeom prst="rect">
            <a:avLst/>
          </a:prstGeom>
          <a:solidFill>
            <a:srgbClr val="FFFFFF"/>
          </a:solidFill>
          <a:ln w="12700" cmpd="sng">
            <a:solidFill>
              <a:schemeClr val="accent1">
                <a:shade val="50000"/>
              </a:schemeClr>
            </a:solidFill>
            <a:prstDash val="solid"/>
            <a:miter lim="800000"/>
          </a:ln>
          <a:effectLst>
            <a:outerShdw dist="20000" dir="5400000" algn="ctr" rotWithShape="0">
              <a:srgbClr val="000000">
                <a:alpha val="37000"/>
              </a:srgbClr>
            </a:outerShdw>
          </a:effec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r>
              <a:rPr lang="zh-CN" altLang="en-US" sz="2665" kern="0" dirty="0">
                <a:solidFill>
                  <a:schemeClr val="dk1"/>
                </a:solidFill>
                <a:latin typeface="+mn-lt"/>
              </a:rPr>
              <a:t> 康复评定是建立障碍学诊断的重要临床思维方法。康复医生或治疗师通过对结果的分析不仅确定患者障碍在哪里，更重要的是通过康复评定明确患者为什么会出现障碍、如何制订科学、有效的治疗方法是关键。</a:t>
            </a:r>
            <a:endParaRPr lang="en-US" altLang="zh-CN" sz="2665" kern="0" dirty="0">
              <a:solidFill>
                <a:schemeClr val="dk1"/>
              </a:solidFill>
              <a:latin typeface="+mn-lt"/>
            </a:endParaRPr>
          </a:p>
          <a:p>
            <a:pPr algn="just">
              <a:buNone/>
            </a:pPr>
            <a:r>
              <a:rPr lang="en-US" altLang="zh-CN" sz="2665" kern="0" dirty="0">
                <a:solidFill>
                  <a:schemeClr val="dk1"/>
                </a:solidFill>
                <a:latin typeface="+mn-lt"/>
              </a:rPr>
              <a:t> </a:t>
            </a:r>
            <a:endParaRPr lang="en-US" altLang="zh-CN" sz="2665" kern="0" dirty="0">
              <a:solidFill>
                <a:schemeClr val="dk1"/>
              </a:solidFill>
              <a:latin typeface="+mn-lt"/>
            </a:endParaRPr>
          </a:p>
          <a:p>
            <a:pPr algn="just">
              <a:buNone/>
            </a:pPr>
            <a:r>
              <a:rPr lang="zh-CN" altLang="en-US" sz="2665" kern="0" dirty="0">
                <a:solidFill>
                  <a:schemeClr val="dk1"/>
                </a:solidFill>
                <a:latin typeface="+mn-lt"/>
              </a:rPr>
              <a:t>（</a:t>
            </a:r>
            <a:r>
              <a:rPr lang="en-US" altLang="en-US" sz="2665" kern="0" dirty="0">
                <a:solidFill>
                  <a:schemeClr val="dk1"/>
                </a:solidFill>
                <a:latin typeface="+mn-lt"/>
              </a:rPr>
              <a:t>1</a:t>
            </a:r>
            <a:r>
              <a:rPr lang="zh-CN" altLang="en-US" sz="2665" kern="0" dirty="0">
                <a:solidFill>
                  <a:schemeClr val="dk1"/>
                </a:solidFill>
                <a:latin typeface="+mn-lt"/>
              </a:rPr>
              <a:t>）发现障碍发生的原因：障碍的原因分为功能障碍发生的原因和功能性活动能力障碍发生的原因两个方面。一种功能障碍可影响多种日常生活活动的完成，而多种病理损害也可以引起某一种日常生活活动能力障碍。只有明确障碍发生的原因，才能制订出有效的治疗方案。</a:t>
            </a:r>
            <a:endParaRPr lang="zh-CN" altLang="en-US" sz="2665" kern="0" dirty="0">
              <a:solidFill>
                <a:schemeClr val="dk1"/>
              </a:solidFill>
              <a:latin typeface="+mn-lt"/>
            </a:endParaRPr>
          </a:p>
        </p:txBody>
      </p:sp>
      <p:grpSp>
        <p:nvGrpSpPr>
          <p:cNvPr id="2" name="组合 22"/>
          <p:cNvGrpSpPr/>
          <p:nvPr/>
        </p:nvGrpSpPr>
        <p:grpSpPr bwMode="auto">
          <a:xfrm>
            <a:off x="1003934" y="908685"/>
            <a:ext cx="3545405" cy="625899"/>
            <a:chOff x="-1" y="0"/>
            <a:chExt cx="3371687" cy="593152"/>
          </a:xfrm>
        </p:grpSpPr>
        <p:sp>
          <p:nvSpPr>
            <p:cNvPr id="8" name="Round Same Side Corner Rectangle 141"/>
            <p:cNvSpPr/>
            <p:nvPr>
              <p:custDataLst>
                <p:tags r:id="rId2"/>
              </p:custDataLst>
            </p:nvPr>
          </p:nvSpPr>
          <p:spPr bwMode="auto">
            <a:xfrm>
              <a:off x="-1" y="0"/>
              <a:ext cx="3371687" cy="577706"/>
            </a:xfrm>
            <a:custGeom>
              <a:avLst/>
              <a:gdLst>
                <a:gd name="T0" fmla="*/ 160475 w 2815411"/>
                <a:gd name="T1" fmla="*/ 0 h 577706"/>
                <a:gd name="T2" fmla="*/ 2654936 w 2815411"/>
                <a:gd name="T3" fmla="*/ 0 h 577706"/>
                <a:gd name="T4" fmla="*/ 2815411 w 2815411"/>
                <a:gd name="T5" fmla="*/ 160475 h 577706"/>
                <a:gd name="T6" fmla="*/ 2815411 w 2815411"/>
                <a:gd name="T7" fmla="*/ 577706 h 577706"/>
                <a:gd name="T8" fmla="*/ 2815411 w 2815411"/>
                <a:gd name="T9" fmla="*/ 577706 h 577706"/>
                <a:gd name="T10" fmla="*/ 0 w 2815411"/>
                <a:gd name="T11" fmla="*/ 577706 h 577706"/>
                <a:gd name="T12" fmla="*/ 0 w 2815411"/>
                <a:gd name="T13" fmla="*/ 577706 h 577706"/>
                <a:gd name="T14" fmla="*/ 0 w 2815411"/>
                <a:gd name="T15" fmla="*/ 160475 h 577706"/>
                <a:gd name="T16" fmla="*/ 160475 w 2815411"/>
                <a:gd name="T17" fmla="*/ 0 h 57770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15411" h="577706">
                  <a:moveTo>
                    <a:pt x="160475" y="0"/>
                  </a:moveTo>
                  <a:lnTo>
                    <a:pt x="2654936" y="0"/>
                  </a:lnTo>
                  <a:cubicBezTo>
                    <a:pt x="2743564" y="0"/>
                    <a:pt x="2815411" y="71847"/>
                    <a:pt x="2815411" y="160475"/>
                  </a:cubicBezTo>
                  <a:lnTo>
                    <a:pt x="2815411" y="577706"/>
                  </a:lnTo>
                  <a:lnTo>
                    <a:pt x="0" y="577706"/>
                  </a:lnTo>
                  <a:lnTo>
                    <a:pt x="0" y="160475"/>
                  </a:lnTo>
                  <a:cubicBezTo>
                    <a:pt x="0" y="71847"/>
                    <a:pt x="71847" y="0"/>
                    <a:pt x="160475" y="0"/>
                  </a:cubicBezTo>
                  <a:close/>
                </a:path>
              </a:pathLst>
            </a:custGeom>
            <a:solidFill>
              <a:schemeClr val="accent2"/>
            </a:solidFill>
            <a:ln w="9525" cap="flat" cmpd="sng">
              <a:solidFill>
                <a:schemeClr val="accent3"/>
              </a:solidFill>
              <a:round/>
            </a:ln>
            <a:effectLst>
              <a:outerShdw dist="23000" dir="5400000" algn="ctr" rotWithShape="0">
                <a:srgbClr val="000000">
                  <a:alpha val="34000"/>
                </a:srgbClr>
              </a:outerShdw>
            </a:effectLst>
          </p:spPr>
          <p:txBody>
            <a:bodyPr anchor="ctr"/>
            <a:lstStyle/>
            <a:p>
              <a:pPr fontAlgn="auto">
                <a:spcBef>
                  <a:spcPts val="0"/>
                </a:spcBef>
                <a:spcAft>
                  <a:spcPts val="0"/>
                </a:spcAft>
                <a:buFontTx/>
                <a:buNone/>
                <a:defRPr/>
              </a:pPr>
              <a:endParaRPr lang="zh-CN" altLang="en-US" sz="100" kern="0">
                <a:solidFill>
                  <a:srgbClr val="000000"/>
                </a:solidFill>
              </a:endParaRPr>
            </a:p>
          </p:txBody>
        </p:sp>
        <p:sp>
          <p:nvSpPr>
            <p:cNvPr id="11" name="Rektangel 76"/>
            <p:cNvSpPr>
              <a:spLocks noChangeArrowheads="1"/>
            </p:cNvSpPr>
            <p:nvPr>
              <p:custDataLst>
                <p:tags r:id="rId3"/>
              </p:custDataLst>
            </p:nvPr>
          </p:nvSpPr>
          <p:spPr bwMode="auto">
            <a:xfrm>
              <a:off x="899791" y="0"/>
              <a:ext cx="2471895" cy="514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latinLnBrk="1" hangingPunct="1">
                <a:spcBef>
                  <a:spcPct val="0"/>
                </a:spcBef>
                <a:spcAft>
                  <a:spcPts val="600"/>
                </a:spcAft>
                <a:buClrTx/>
                <a:buFontTx/>
                <a:buNone/>
                <a:defRPr/>
              </a:pPr>
              <a:r>
                <a:rPr lang="zh-CN" altLang="en-US" sz="2935" b="1" kern="0" noProof="1">
                  <a:solidFill>
                    <a:schemeClr val="lt1"/>
                  </a:solidFill>
                  <a:latin typeface="+mn-lt"/>
                  <a:sym typeface="Calibri" panose="020F0502020204030204" pitchFamily="34" charset="0"/>
                </a:rPr>
                <a:t>解释评定结果</a:t>
              </a:r>
              <a:endParaRPr lang="zh-CN" altLang="en-US" sz="2935" b="1" kern="0" noProof="1">
                <a:solidFill>
                  <a:schemeClr val="lt1"/>
                </a:solidFill>
                <a:latin typeface="+mn-lt"/>
                <a:sym typeface="Calibri" panose="020F0502020204030204" pitchFamily="34" charset="0"/>
              </a:endParaRPr>
            </a:p>
          </p:txBody>
        </p:sp>
        <p:grpSp>
          <p:nvGrpSpPr>
            <p:cNvPr id="3" name="组合 26"/>
            <p:cNvGrpSpPr/>
            <p:nvPr/>
          </p:nvGrpSpPr>
          <p:grpSpPr bwMode="auto">
            <a:xfrm>
              <a:off x="179154" y="32094"/>
              <a:ext cx="569262" cy="561058"/>
              <a:chOff x="74" y="-18"/>
              <a:chExt cx="569262" cy="561058"/>
            </a:xfrm>
          </p:grpSpPr>
          <p:sp>
            <p:nvSpPr>
              <p:cNvPr id="13" name="Ellipse 53"/>
              <p:cNvSpPr>
                <a:spLocks noChangeArrowheads="1"/>
              </p:cNvSpPr>
              <p:nvPr>
                <p:custDataLst>
                  <p:tags r:id="rId4"/>
                </p:custDataLst>
              </p:nvPr>
            </p:nvSpPr>
            <p:spPr bwMode="auto">
              <a:xfrm>
                <a:off x="74" y="-18"/>
                <a:ext cx="505251" cy="501481"/>
              </a:xfrm>
              <a:prstGeom prst="ellipse">
                <a:avLst/>
              </a:prstGeom>
              <a:solidFill>
                <a:srgbClr val="FFFFFF">
                  <a:alpha val="61960"/>
                </a:srgbClr>
              </a:solidFill>
              <a:ln w="9525">
                <a:solidFill>
                  <a:srgbClr val="FFFFFF"/>
                </a:solidFill>
                <a:round/>
              </a:ln>
              <a:effectLst>
                <a:outerShdw dist="38100" dir="2700000" algn="ctr" rotWithShape="0">
                  <a:srgbClr val="808080">
                    <a:alpha val="39000"/>
                  </a:srgbClr>
                </a:outerShdw>
              </a:effectLst>
            </p:spPr>
            <p:txBody>
              <a:bodyPr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ctr" eaLnBrk="1" fontAlgn="auto" latinLnBrk="1" hangingPunct="1">
                  <a:spcBef>
                    <a:spcPct val="0"/>
                  </a:spcBef>
                  <a:spcAft>
                    <a:spcPts val="0"/>
                  </a:spcAft>
                  <a:buClrTx/>
                  <a:buFontTx/>
                  <a:buNone/>
                  <a:defRPr/>
                </a:pPr>
                <a:endParaRPr lang="en-US" altLang="zh-CN" sz="1865" b="1" kern="0">
                  <a:latin typeface="黑体" panose="02010609060101010101" pitchFamily="49" charset="-122"/>
                  <a:ea typeface="Gulim" panose="020B0600000101010101" pitchFamily="34" charset="-127"/>
                </a:endParaRPr>
              </a:p>
            </p:txBody>
          </p:sp>
          <p:sp>
            <p:nvSpPr>
              <p:cNvPr id="14" name="Tekstboks 54"/>
              <p:cNvSpPr txBox="1">
                <a:spLocks noChangeArrowheads="1"/>
              </p:cNvSpPr>
              <p:nvPr>
                <p:custDataLst>
                  <p:tags r:id="rId5"/>
                </p:custDataLst>
              </p:nvPr>
            </p:nvSpPr>
            <p:spPr bwMode="auto">
              <a:xfrm>
                <a:off x="46371" y="8007"/>
                <a:ext cx="522965" cy="553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latinLnBrk="1" hangingPunct="1">
                  <a:spcBef>
                    <a:spcPct val="0"/>
                  </a:spcBef>
                  <a:spcAft>
                    <a:spcPts val="0"/>
                  </a:spcAft>
                  <a:buClrTx/>
                  <a:buFontTx/>
                  <a:buNone/>
                  <a:defRPr/>
                </a:pPr>
                <a:r>
                  <a:rPr lang="da-DK" altLang="en-US" sz="3200" b="1" kern="0" dirty="0">
                    <a:solidFill>
                      <a:schemeClr val="dk1"/>
                    </a:solidFill>
                    <a:latin typeface="+mn-lt"/>
                    <a:sym typeface="Calibri" panose="020F0502020204030204" pitchFamily="34" charset="0"/>
                  </a:rPr>
                  <a:t>3.</a:t>
                </a:r>
                <a:endParaRPr lang="da-DK" altLang="en-US" sz="3200" b="1" kern="0" dirty="0">
                  <a:solidFill>
                    <a:schemeClr val="dk1"/>
                  </a:solidFill>
                  <a:latin typeface="+mn-lt"/>
                  <a:sym typeface="Calibri" panose="020F0502020204030204" pitchFamily="34" charset="0"/>
                </a:endParaRPr>
              </a:p>
            </p:txBody>
          </p:sp>
        </p:grpSp>
      </p:grpSp>
      <p:sp>
        <p:nvSpPr>
          <p:cNvPr id="4" name="标题 4"/>
          <p:cNvSpPr>
            <a:spLocks noGrp="1"/>
          </p:cNvSpPr>
          <p:nvPr>
            <p:custDataLst>
              <p:tags r:id="rId6"/>
            </p:custDataLst>
          </p:nvPr>
        </p:nvSpPr>
        <p:spPr>
          <a:xfrm>
            <a:off x="982980" y="0"/>
            <a:ext cx="5976620" cy="746125"/>
          </a:xfrm>
          <a:prstGeom prst="rect">
            <a:avLst/>
          </a:prstGeom>
        </p:spPr>
        <p:txBody>
          <a:bodyPr vert="horz" lIns="121920" tIns="60960" rIns="121920" bIns="6096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r>
              <a:rPr lang="zh-CN" altLang="en-US" sz="3100">
                <a:sym typeface="+mn-ea"/>
              </a:rPr>
              <a:t>二、康复评定内容和工作流程</a:t>
            </a:r>
            <a:endParaRPr lang="zh-CN" altLang="en-US" sz="3100">
              <a:sym typeface="+mn-ea"/>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5"/>
          <p:cNvSpPr txBox="1">
            <a:spLocks noChangeArrowheads="1"/>
          </p:cNvSpPr>
          <p:nvPr>
            <p:custDataLst>
              <p:tags r:id="rId1"/>
            </p:custDataLst>
          </p:nvPr>
        </p:nvSpPr>
        <p:spPr bwMode="auto">
          <a:xfrm>
            <a:off x="739987" y="1809327"/>
            <a:ext cx="10606193" cy="4294293"/>
          </a:xfrm>
          <a:prstGeom prst="rect">
            <a:avLst/>
          </a:prstGeom>
          <a:solidFill>
            <a:srgbClr val="FFFFFF"/>
          </a:solidFill>
          <a:ln w="12700" cmpd="sng">
            <a:solidFill>
              <a:schemeClr val="accent1">
                <a:shade val="50000"/>
              </a:schemeClr>
            </a:solidFill>
            <a:prstDash val="solid"/>
            <a:miter lim="800000"/>
          </a:ln>
          <a:effectLst>
            <a:outerShdw dist="20000" dir="5400000" algn="ctr" rotWithShape="0">
              <a:srgbClr val="000000">
                <a:alpha val="37000"/>
              </a:srgbClr>
            </a:outerShdw>
          </a:effectLst>
        </p:spPr>
        <p:txBody>
          <a:bodyPr wrap="square">
            <a:normAutofit fontScale="92500"/>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buNone/>
            </a:pPr>
            <a:r>
              <a:rPr lang="zh-CN" altLang="en-US" sz="2665" kern="0" dirty="0">
                <a:solidFill>
                  <a:schemeClr val="dk1"/>
                </a:solidFill>
                <a:latin typeface="+mn-lt"/>
              </a:rPr>
              <a:t>（</a:t>
            </a:r>
            <a:r>
              <a:rPr lang="en-US" altLang="en-US" sz="2665" kern="0" dirty="0">
                <a:solidFill>
                  <a:schemeClr val="dk1"/>
                </a:solidFill>
                <a:latin typeface="+mn-lt"/>
              </a:rPr>
              <a:t>2</a:t>
            </a:r>
            <a:r>
              <a:rPr lang="zh-CN" altLang="en-US" sz="2665" kern="0" dirty="0">
                <a:solidFill>
                  <a:schemeClr val="dk1"/>
                </a:solidFill>
                <a:latin typeface="+mn-lt"/>
              </a:rPr>
              <a:t>）做出障碍诊断：康复评定的核心是障碍学诊断。障碍学的诊断与临床工作中对疾病的诊断有明显不同。障碍学诊断是在临床医学诊断的基础上确定疾病或外伤造成的功能、能力、环境的影响。障碍学诊断除了明确障碍的种类还应该确定障碍的程度。只有科学的康复评定，才能准确的做出障碍学诊断，才能制定有针对性的、有效的治疗方案。 </a:t>
            </a:r>
            <a:endParaRPr lang="en-US" altLang="zh-CN" sz="2665" kern="0" dirty="0">
              <a:solidFill>
                <a:schemeClr val="dk1"/>
              </a:solidFill>
              <a:latin typeface="+mn-lt"/>
            </a:endParaRPr>
          </a:p>
          <a:p>
            <a:pPr algn="just"/>
            <a:endParaRPr lang="en-US" altLang="zh-CN" sz="2665" kern="0" dirty="0">
              <a:solidFill>
                <a:schemeClr val="dk1"/>
              </a:solidFill>
              <a:latin typeface="+mn-lt"/>
            </a:endParaRPr>
          </a:p>
          <a:p>
            <a:pPr algn="just">
              <a:buNone/>
            </a:pPr>
            <a:r>
              <a:rPr lang="zh-CN" altLang="en-US" sz="2665" kern="0" dirty="0">
                <a:solidFill>
                  <a:schemeClr val="dk1"/>
                </a:solidFill>
                <a:latin typeface="+mn-lt"/>
              </a:rPr>
              <a:t> （</a:t>
            </a:r>
            <a:r>
              <a:rPr lang="en-US" altLang="en-US" sz="2665" kern="0" dirty="0">
                <a:solidFill>
                  <a:schemeClr val="dk1"/>
                </a:solidFill>
                <a:latin typeface="+mn-lt"/>
              </a:rPr>
              <a:t>3</a:t>
            </a:r>
            <a:r>
              <a:rPr lang="zh-CN" altLang="en-US" sz="2665" kern="0" dirty="0">
                <a:solidFill>
                  <a:schemeClr val="dk1"/>
                </a:solidFill>
                <a:latin typeface="+mn-lt"/>
              </a:rPr>
              <a:t>）设定康复目标和制订康复治疗计划：科学的康复评定使康复医生和治疗师确定障碍点，找出障碍原因，并判断障碍程度和预后，不同专业的治疗师依据各自的专业特点在此评定的基础上为患者制定治疗方案和短期目标和长期目标。</a:t>
            </a:r>
            <a:endParaRPr lang="zh-CN" altLang="en-US" sz="2665" kern="0" dirty="0">
              <a:solidFill>
                <a:schemeClr val="dk1"/>
              </a:solidFill>
              <a:latin typeface="+mn-lt"/>
            </a:endParaRPr>
          </a:p>
        </p:txBody>
      </p:sp>
      <p:grpSp>
        <p:nvGrpSpPr>
          <p:cNvPr id="2" name="组合 22"/>
          <p:cNvGrpSpPr/>
          <p:nvPr/>
        </p:nvGrpSpPr>
        <p:grpSpPr bwMode="auto">
          <a:xfrm>
            <a:off x="977687" y="1015365"/>
            <a:ext cx="3545405" cy="625899"/>
            <a:chOff x="-1" y="0"/>
            <a:chExt cx="3371687" cy="593152"/>
          </a:xfrm>
        </p:grpSpPr>
        <p:sp>
          <p:nvSpPr>
            <p:cNvPr id="8" name="Round Same Side Corner Rectangle 141"/>
            <p:cNvSpPr/>
            <p:nvPr>
              <p:custDataLst>
                <p:tags r:id="rId2"/>
              </p:custDataLst>
            </p:nvPr>
          </p:nvSpPr>
          <p:spPr bwMode="auto">
            <a:xfrm>
              <a:off x="-1" y="0"/>
              <a:ext cx="3371687" cy="577706"/>
            </a:xfrm>
            <a:custGeom>
              <a:avLst/>
              <a:gdLst>
                <a:gd name="T0" fmla="*/ 160475 w 2815411"/>
                <a:gd name="T1" fmla="*/ 0 h 577706"/>
                <a:gd name="T2" fmla="*/ 2654936 w 2815411"/>
                <a:gd name="T3" fmla="*/ 0 h 577706"/>
                <a:gd name="T4" fmla="*/ 2815411 w 2815411"/>
                <a:gd name="T5" fmla="*/ 160475 h 577706"/>
                <a:gd name="T6" fmla="*/ 2815411 w 2815411"/>
                <a:gd name="T7" fmla="*/ 577706 h 577706"/>
                <a:gd name="T8" fmla="*/ 2815411 w 2815411"/>
                <a:gd name="T9" fmla="*/ 577706 h 577706"/>
                <a:gd name="T10" fmla="*/ 0 w 2815411"/>
                <a:gd name="T11" fmla="*/ 577706 h 577706"/>
                <a:gd name="T12" fmla="*/ 0 w 2815411"/>
                <a:gd name="T13" fmla="*/ 577706 h 577706"/>
                <a:gd name="T14" fmla="*/ 0 w 2815411"/>
                <a:gd name="T15" fmla="*/ 160475 h 577706"/>
                <a:gd name="T16" fmla="*/ 160475 w 2815411"/>
                <a:gd name="T17" fmla="*/ 0 h 57770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15411" h="577706">
                  <a:moveTo>
                    <a:pt x="160475" y="0"/>
                  </a:moveTo>
                  <a:lnTo>
                    <a:pt x="2654936" y="0"/>
                  </a:lnTo>
                  <a:cubicBezTo>
                    <a:pt x="2743564" y="0"/>
                    <a:pt x="2815411" y="71847"/>
                    <a:pt x="2815411" y="160475"/>
                  </a:cubicBezTo>
                  <a:lnTo>
                    <a:pt x="2815411" y="577706"/>
                  </a:lnTo>
                  <a:lnTo>
                    <a:pt x="0" y="577706"/>
                  </a:lnTo>
                  <a:lnTo>
                    <a:pt x="0" y="160475"/>
                  </a:lnTo>
                  <a:cubicBezTo>
                    <a:pt x="0" y="71847"/>
                    <a:pt x="71847" y="0"/>
                    <a:pt x="160475" y="0"/>
                  </a:cubicBezTo>
                  <a:close/>
                </a:path>
              </a:pathLst>
            </a:custGeom>
            <a:solidFill>
              <a:schemeClr val="accent2"/>
            </a:solidFill>
            <a:ln w="9525" cap="flat" cmpd="sng">
              <a:solidFill>
                <a:schemeClr val="accent3"/>
              </a:solidFill>
              <a:round/>
            </a:ln>
            <a:effectLst>
              <a:outerShdw dist="23000" dir="5400000" algn="ctr" rotWithShape="0">
                <a:srgbClr val="000000">
                  <a:alpha val="34000"/>
                </a:srgbClr>
              </a:outerShdw>
            </a:effectLst>
          </p:spPr>
          <p:txBody>
            <a:bodyPr anchor="ctr"/>
            <a:lstStyle/>
            <a:p>
              <a:pPr fontAlgn="auto">
                <a:spcBef>
                  <a:spcPts val="0"/>
                </a:spcBef>
                <a:spcAft>
                  <a:spcPts val="0"/>
                </a:spcAft>
                <a:buFontTx/>
                <a:buNone/>
                <a:defRPr/>
              </a:pPr>
              <a:endParaRPr lang="zh-CN" altLang="en-US" sz="100" kern="0">
                <a:solidFill>
                  <a:srgbClr val="000000"/>
                </a:solidFill>
              </a:endParaRPr>
            </a:p>
          </p:txBody>
        </p:sp>
        <p:sp>
          <p:nvSpPr>
            <p:cNvPr id="11" name="Rektangel 76"/>
            <p:cNvSpPr>
              <a:spLocks noChangeArrowheads="1"/>
            </p:cNvSpPr>
            <p:nvPr>
              <p:custDataLst>
                <p:tags r:id="rId3"/>
              </p:custDataLst>
            </p:nvPr>
          </p:nvSpPr>
          <p:spPr bwMode="auto">
            <a:xfrm>
              <a:off x="899791" y="0"/>
              <a:ext cx="2471895" cy="514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latinLnBrk="1" hangingPunct="1">
                <a:spcBef>
                  <a:spcPct val="0"/>
                </a:spcBef>
                <a:spcAft>
                  <a:spcPts val="600"/>
                </a:spcAft>
                <a:buClrTx/>
                <a:buFontTx/>
                <a:buNone/>
                <a:defRPr/>
              </a:pPr>
              <a:r>
                <a:rPr lang="zh-CN" altLang="en-US" sz="2935" b="1" kern="0" noProof="1">
                  <a:solidFill>
                    <a:schemeClr val="lt1"/>
                  </a:solidFill>
                  <a:latin typeface="+mn-lt"/>
                  <a:sym typeface="Calibri" panose="020F0502020204030204" pitchFamily="34" charset="0"/>
                </a:rPr>
                <a:t>解释评定结果</a:t>
              </a:r>
              <a:endParaRPr lang="zh-CN" altLang="en-US" sz="2935" b="1" kern="0" noProof="1">
                <a:solidFill>
                  <a:schemeClr val="lt1"/>
                </a:solidFill>
                <a:latin typeface="+mn-lt"/>
                <a:sym typeface="Calibri" panose="020F0502020204030204" pitchFamily="34" charset="0"/>
              </a:endParaRPr>
            </a:p>
          </p:txBody>
        </p:sp>
        <p:grpSp>
          <p:nvGrpSpPr>
            <p:cNvPr id="3" name="组合 26"/>
            <p:cNvGrpSpPr/>
            <p:nvPr/>
          </p:nvGrpSpPr>
          <p:grpSpPr bwMode="auto">
            <a:xfrm>
              <a:off x="179154" y="32094"/>
              <a:ext cx="569262" cy="561058"/>
              <a:chOff x="74" y="-18"/>
              <a:chExt cx="569262" cy="561058"/>
            </a:xfrm>
          </p:grpSpPr>
          <p:sp>
            <p:nvSpPr>
              <p:cNvPr id="13" name="Ellipse 53"/>
              <p:cNvSpPr>
                <a:spLocks noChangeArrowheads="1"/>
              </p:cNvSpPr>
              <p:nvPr>
                <p:custDataLst>
                  <p:tags r:id="rId4"/>
                </p:custDataLst>
              </p:nvPr>
            </p:nvSpPr>
            <p:spPr bwMode="auto">
              <a:xfrm>
                <a:off x="74" y="-18"/>
                <a:ext cx="505251" cy="501481"/>
              </a:xfrm>
              <a:prstGeom prst="ellipse">
                <a:avLst/>
              </a:prstGeom>
              <a:solidFill>
                <a:srgbClr val="FFFFFF">
                  <a:alpha val="61960"/>
                </a:srgbClr>
              </a:solidFill>
              <a:ln w="9525">
                <a:solidFill>
                  <a:srgbClr val="FFFFFF"/>
                </a:solidFill>
                <a:round/>
              </a:ln>
              <a:effectLst>
                <a:outerShdw dist="38100" dir="2700000" algn="ctr" rotWithShape="0">
                  <a:srgbClr val="808080">
                    <a:alpha val="39000"/>
                  </a:srgbClr>
                </a:outerShdw>
              </a:effectLst>
            </p:spPr>
            <p:txBody>
              <a:bodyPr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ctr" eaLnBrk="1" fontAlgn="auto" latinLnBrk="1" hangingPunct="1">
                  <a:spcBef>
                    <a:spcPct val="0"/>
                  </a:spcBef>
                  <a:spcAft>
                    <a:spcPts val="0"/>
                  </a:spcAft>
                  <a:buClrTx/>
                  <a:buFontTx/>
                  <a:buNone/>
                  <a:defRPr/>
                </a:pPr>
                <a:endParaRPr lang="en-US" altLang="zh-CN" sz="1865" b="1" kern="0">
                  <a:latin typeface="黑体" panose="02010609060101010101" pitchFamily="49" charset="-122"/>
                  <a:ea typeface="Gulim" panose="020B0600000101010101" pitchFamily="34" charset="-127"/>
                </a:endParaRPr>
              </a:p>
            </p:txBody>
          </p:sp>
          <p:sp>
            <p:nvSpPr>
              <p:cNvPr id="14" name="Tekstboks 54"/>
              <p:cNvSpPr txBox="1">
                <a:spLocks noChangeArrowheads="1"/>
              </p:cNvSpPr>
              <p:nvPr>
                <p:custDataLst>
                  <p:tags r:id="rId5"/>
                </p:custDataLst>
              </p:nvPr>
            </p:nvSpPr>
            <p:spPr bwMode="auto">
              <a:xfrm>
                <a:off x="46371" y="8007"/>
                <a:ext cx="522965" cy="553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latinLnBrk="1" hangingPunct="1">
                  <a:spcBef>
                    <a:spcPct val="0"/>
                  </a:spcBef>
                  <a:spcAft>
                    <a:spcPts val="0"/>
                  </a:spcAft>
                  <a:buClrTx/>
                  <a:buFontTx/>
                  <a:buNone/>
                  <a:defRPr/>
                </a:pPr>
                <a:r>
                  <a:rPr lang="da-DK" altLang="en-US" sz="3200" b="1" kern="0" dirty="0">
                    <a:solidFill>
                      <a:schemeClr val="dk1"/>
                    </a:solidFill>
                    <a:latin typeface="+mn-lt"/>
                    <a:sym typeface="Calibri" panose="020F0502020204030204" pitchFamily="34" charset="0"/>
                  </a:rPr>
                  <a:t>3.</a:t>
                </a:r>
                <a:endParaRPr lang="da-DK" altLang="en-US" sz="3200" b="1" kern="0" dirty="0">
                  <a:solidFill>
                    <a:schemeClr val="dk1"/>
                  </a:solidFill>
                  <a:latin typeface="+mn-lt"/>
                  <a:sym typeface="Calibri" panose="020F0502020204030204" pitchFamily="34" charset="0"/>
                </a:endParaRPr>
              </a:p>
            </p:txBody>
          </p:sp>
        </p:grpSp>
      </p:grpSp>
      <p:sp>
        <p:nvSpPr>
          <p:cNvPr id="4" name="标题 4"/>
          <p:cNvSpPr>
            <a:spLocks noGrp="1"/>
          </p:cNvSpPr>
          <p:nvPr>
            <p:custDataLst>
              <p:tags r:id="rId6"/>
            </p:custDataLst>
          </p:nvPr>
        </p:nvSpPr>
        <p:spPr>
          <a:xfrm>
            <a:off x="982980" y="0"/>
            <a:ext cx="5976620" cy="746125"/>
          </a:xfrm>
          <a:prstGeom prst="rect">
            <a:avLst/>
          </a:prstGeom>
        </p:spPr>
        <p:txBody>
          <a:bodyPr vert="horz" lIns="121920" tIns="60960" rIns="121920" bIns="6096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r>
              <a:rPr lang="zh-CN" altLang="en-US" sz="3100">
                <a:sym typeface="+mn-ea"/>
              </a:rPr>
              <a:t>二、康复评定内容和工作流程</a:t>
            </a:r>
            <a:endParaRPr lang="zh-CN" altLang="en-US" sz="3100">
              <a:sym typeface="+mn-ea"/>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custDataLst>
              <p:tags r:id="rId1"/>
            </p:custDataLst>
          </p:nvPr>
        </p:nvSpPr>
        <p:spPr>
          <a:xfrm>
            <a:off x="2654300" y="2396913"/>
            <a:ext cx="5979160" cy="977900"/>
          </a:xfrm>
        </p:spPr>
        <p:txBody>
          <a:bodyPr>
            <a:noAutofit/>
          </a:bodyPr>
          <a:lstStyle/>
          <a:p>
            <a:pPr marL="0" indent="0" algn="l">
              <a:lnSpc>
                <a:spcPct val="100000"/>
              </a:lnSpc>
              <a:spcBef>
                <a:spcPts val="0"/>
              </a:spcBef>
              <a:spcAft>
                <a:spcPts val="0"/>
              </a:spcAft>
              <a:buSzPct val="100000"/>
            </a:pPr>
            <a:r>
              <a:rPr altLang="en-US" sz="5335"/>
              <a:t>项目五 康复评定</a:t>
            </a:r>
            <a:endParaRPr altLang="en-US" sz="5335"/>
          </a:p>
        </p:txBody>
      </p:sp>
      <p:sp>
        <p:nvSpPr>
          <p:cNvPr id="5" name="Text Placeholder 2"/>
          <p:cNvSpPr>
            <a:spLocks noGrp="1"/>
          </p:cNvSpPr>
          <p:nvPr>
            <p:ph type="body" idx="1"/>
            <p:custDataLst>
              <p:tags r:id="rId2"/>
            </p:custDataLst>
          </p:nvPr>
        </p:nvSpPr>
        <p:spPr/>
        <p:txBody>
          <a:bodyPr>
            <a:normAutofit/>
          </a:bodyPr>
          <a:lstStyle/>
          <a:p>
            <a:r>
              <a:rPr lang="en-US" altLang="zh-CN"/>
              <a:t> </a:t>
            </a:r>
            <a:endParaRPr lang="en-US" altLang="zh-CN"/>
          </a:p>
        </p:txBody>
      </p:sp>
    </p:spTree>
    <p:custDataLst>
      <p:tags r:id="rId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5"/>
          <p:cNvSpPr txBox="1">
            <a:spLocks noChangeArrowheads="1"/>
          </p:cNvSpPr>
          <p:nvPr>
            <p:custDataLst>
              <p:tags r:id="rId1"/>
            </p:custDataLst>
          </p:nvPr>
        </p:nvSpPr>
        <p:spPr bwMode="auto">
          <a:xfrm>
            <a:off x="668020" y="1809327"/>
            <a:ext cx="10857653" cy="4799753"/>
          </a:xfrm>
          <a:prstGeom prst="rect">
            <a:avLst/>
          </a:prstGeom>
          <a:solidFill>
            <a:srgbClr val="FFFFFF"/>
          </a:solidFill>
          <a:ln w="9525">
            <a:solidFill>
              <a:schemeClr val="accent1"/>
            </a:solidFill>
            <a:miter lim="800000"/>
          </a:ln>
          <a:effectLst>
            <a:outerShdw dist="20000" dir="5400000" algn="ctr" rotWithShape="0">
              <a:srgbClr val="000000">
                <a:alpha val="37000"/>
              </a:srgbClr>
            </a:outerShdw>
          </a:effec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r>
              <a:rPr lang="zh-CN" altLang="en-US" kern="0" dirty="0">
                <a:solidFill>
                  <a:schemeClr val="dk1"/>
                </a:solidFill>
                <a:latin typeface="+mn-lt"/>
              </a:rPr>
              <a:t>  康复医生和治疗师要将康复评定的结果客观真实的记录下来。记录的内容包括对障碍的分析、诊断、治疗计划以及对预后的估计。记录按照</a:t>
            </a:r>
            <a:r>
              <a:rPr lang="en-US" altLang="en-US" kern="0" dirty="0">
                <a:solidFill>
                  <a:schemeClr val="dk1"/>
                </a:solidFill>
                <a:latin typeface="+mn-lt"/>
              </a:rPr>
              <a:t>SOAP</a:t>
            </a:r>
            <a:r>
              <a:rPr lang="zh-CN" altLang="en-US" kern="0" dirty="0">
                <a:solidFill>
                  <a:schemeClr val="dk1"/>
                </a:solidFill>
                <a:latin typeface="+mn-lt"/>
              </a:rPr>
              <a:t>格式进行书写，即记录主观资料</a:t>
            </a:r>
            <a:r>
              <a:rPr lang="en-US" altLang="en-US" kern="0" dirty="0">
                <a:solidFill>
                  <a:schemeClr val="dk1"/>
                </a:solidFill>
                <a:latin typeface="+mn-lt"/>
              </a:rPr>
              <a:t>(Subjective)</a:t>
            </a:r>
            <a:r>
              <a:rPr lang="zh-CN" altLang="en-US" kern="0" dirty="0">
                <a:solidFill>
                  <a:schemeClr val="dk1"/>
                </a:solidFill>
                <a:latin typeface="+mn-lt"/>
              </a:rPr>
              <a:t>是指患者及亲属的陈述；客观资料（</a:t>
            </a:r>
            <a:r>
              <a:rPr lang="en-US" altLang="en-US" kern="0" dirty="0">
                <a:solidFill>
                  <a:schemeClr val="dk1"/>
                </a:solidFill>
                <a:latin typeface="+mn-lt"/>
              </a:rPr>
              <a:t>Objective</a:t>
            </a:r>
            <a:r>
              <a:rPr lang="zh-CN" altLang="en-US" kern="0" dirty="0">
                <a:solidFill>
                  <a:schemeClr val="dk1"/>
                </a:solidFill>
                <a:latin typeface="+mn-lt"/>
              </a:rPr>
              <a:t>）指客观检查所见，是检查者所观察、检查或测量的结果；评定（</a:t>
            </a:r>
            <a:r>
              <a:rPr lang="en-US" altLang="en-US" kern="0" dirty="0">
                <a:solidFill>
                  <a:schemeClr val="dk1"/>
                </a:solidFill>
                <a:latin typeface="+mn-lt"/>
              </a:rPr>
              <a:t>Assessment</a:t>
            </a:r>
            <a:r>
              <a:rPr lang="zh-CN" altLang="en-US" kern="0" dirty="0">
                <a:solidFill>
                  <a:schemeClr val="dk1"/>
                </a:solidFill>
                <a:latin typeface="+mn-lt"/>
              </a:rPr>
              <a:t>）指对客观和主观资料的专业分析判断、制订长期和短期目标；治疗计划（</a:t>
            </a:r>
            <a:r>
              <a:rPr lang="en-US" altLang="en-US" kern="0" dirty="0">
                <a:solidFill>
                  <a:schemeClr val="dk1"/>
                </a:solidFill>
                <a:latin typeface="+mn-lt"/>
              </a:rPr>
              <a:t>Plan</a:t>
            </a:r>
            <a:r>
              <a:rPr lang="zh-CN" altLang="en-US" kern="0" dirty="0">
                <a:solidFill>
                  <a:schemeClr val="dk1"/>
                </a:solidFill>
                <a:latin typeface="+mn-lt"/>
              </a:rPr>
              <a:t>）指总体治疗计划和治疗方案。</a:t>
            </a:r>
            <a:endParaRPr lang="en-US" altLang="zh-CN" kern="0" dirty="0">
              <a:solidFill>
                <a:schemeClr val="dk1"/>
              </a:solidFill>
              <a:latin typeface="+mn-lt"/>
            </a:endParaRPr>
          </a:p>
          <a:p>
            <a:pPr algn="just"/>
            <a:endParaRPr lang="zh-CN" altLang="en-US" kern="0" dirty="0">
              <a:solidFill>
                <a:schemeClr val="dk1"/>
              </a:solidFill>
              <a:latin typeface="+mn-lt"/>
            </a:endParaRPr>
          </a:p>
          <a:p>
            <a:pPr algn="just"/>
            <a:r>
              <a:rPr lang="en-US" altLang="en-US" kern="0" dirty="0">
                <a:solidFill>
                  <a:schemeClr val="dk1"/>
                </a:solidFill>
                <a:latin typeface="+mn-lt"/>
              </a:rPr>
              <a:t>  </a:t>
            </a:r>
            <a:r>
              <a:rPr lang="zh-CN" altLang="en-US" kern="0" dirty="0">
                <a:solidFill>
                  <a:schemeClr val="dk1"/>
                </a:solidFill>
                <a:latin typeface="+mn-lt"/>
              </a:rPr>
              <a:t>康复治疗记录既是障碍情况的实际记录，也是医疗质量和学术水平的反映。康复治疗记录为医疗、教学和科研提供了非常重要的基本资料，也是涉及医疗纠纷及诉讼的重要依据。 </a:t>
            </a:r>
            <a:endParaRPr lang="zh-CN" altLang="en-US" kern="0" dirty="0">
              <a:solidFill>
                <a:schemeClr val="dk1"/>
              </a:solidFill>
              <a:latin typeface="+mn-lt"/>
            </a:endParaRPr>
          </a:p>
        </p:txBody>
      </p:sp>
      <p:grpSp>
        <p:nvGrpSpPr>
          <p:cNvPr id="2" name="组合 22"/>
          <p:cNvGrpSpPr/>
          <p:nvPr/>
        </p:nvGrpSpPr>
        <p:grpSpPr bwMode="auto">
          <a:xfrm>
            <a:off x="998854" y="908685"/>
            <a:ext cx="3545405" cy="625899"/>
            <a:chOff x="-1" y="0"/>
            <a:chExt cx="3371687" cy="593152"/>
          </a:xfrm>
        </p:grpSpPr>
        <p:sp>
          <p:nvSpPr>
            <p:cNvPr id="8" name="Round Same Side Corner Rectangle 141"/>
            <p:cNvSpPr/>
            <p:nvPr>
              <p:custDataLst>
                <p:tags r:id="rId2"/>
              </p:custDataLst>
            </p:nvPr>
          </p:nvSpPr>
          <p:spPr bwMode="auto">
            <a:xfrm>
              <a:off x="-1" y="0"/>
              <a:ext cx="3371687" cy="577706"/>
            </a:xfrm>
            <a:custGeom>
              <a:avLst/>
              <a:gdLst>
                <a:gd name="T0" fmla="*/ 160475 w 2815411"/>
                <a:gd name="T1" fmla="*/ 0 h 577706"/>
                <a:gd name="T2" fmla="*/ 2654936 w 2815411"/>
                <a:gd name="T3" fmla="*/ 0 h 577706"/>
                <a:gd name="T4" fmla="*/ 2815411 w 2815411"/>
                <a:gd name="T5" fmla="*/ 160475 h 577706"/>
                <a:gd name="T6" fmla="*/ 2815411 w 2815411"/>
                <a:gd name="T7" fmla="*/ 577706 h 577706"/>
                <a:gd name="T8" fmla="*/ 2815411 w 2815411"/>
                <a:gd name="T9" fmla="*/ 577706 h 577706"/>
                <a:gd name="T10" fmla="*/ 0 w 2815411"/>
                <a:gd name="T11" fmla="*/ 577706 h 577706"/>
                <a:gd name="T12" fmla="*/ 0 w 2815411"/>
                <a:gd name="T13" fmla="*/ 577706 h 577706"/>
                <a:gd name="T14" fmla="*/ 0 w 2815411"/>
                <a:gd name="T15" fmla="*/ 160475 h 577706"/>
                <a:gd name="T16" fmla="*/ 160475 w 2815411"/>
                <a:gd name="T17" fmla="*/ 0 h 57770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15411" h="577706">
                  <a:moveTo>
                    <a:pt x="160475" y="0"/>
                  </a:moveTo>
                  <a:lnTo>
                    <a:pt x="2654936" y="0"/>
                  </a:lnTo>
                  <a:cubicBezTo>
                    <a:pt x="2743564" y="0"/>
                    <a:pt x="2815411" y="71847"/>
                    <a:pt x="2815411" y="160475"/>
                  </a:cubicBezTo>
                  <a:lnTo>
                    <a:pt x="2815411" y="577706"/>
                  </a:lnTo>
                  <a:lnTo>
                    <a:pt x="0" y="577706"/>
                  </a:lnTo>
                  <a:lnTo>
                    <a:pt x="0" y="160475"/>
                  </a:lnTo>
                  <a:cubicBezTo>
                    <a:pt x="0" y="71847"/>
                    <a:pt x="71847" y="0"/>
                    <a:pt x="160475" y="0"/>
                  </a:cubicBezTo>
                  <a:close/>
                </a:path>
              </a:pathLst>
            </a:custGeom>
            <a:solidFill>
              <a:schemeClr val="accent2"/>
            </a:solidFill>
            <a:ln w="9525" cap="flat" cmpd="sng">
              <a:solidFill>
                <a:schemeClr val="accent3"/>
              </a:solidFill>
              <a:round/>
            </a:ln>
            <a:effectLst>
              <a:outerShdw dist="23000" dir="5400000" algn="ctr" rotWithShape="0">
                <a:srgbClr val="000000">
                  <a:alpha val="34000"/>
                </a:srgbClr>
              </a:outerShdw>
            </a:effectLst>
          </p:spPr>
          <p:txBody>
            <a:bodyPr anchor="ctr"/>
            <a:lstStyle/>
            <a:p>
              <a:pPr fontAlgn="auto">
                <a:spcBef>
                  <a:spcPts val="0"/>
                </a:spcBef>
                <a:spcAft>
                  <a:spcPts val="0"/>
                </a:spcAft>
                <a:buFontTx/>
                <a:buNone/>
                <a:defRPr/>
              </a:pPr>
              <a:endParaRPr lang="zh-CN" altLang="en-US" sz="100" kern="0">
                <a:solidFill>
                  <a:srgbClr val="000000"/>
                </a:solidFill>
              </a:endParaRPr>
            </a:p>
          </p:txBody>
        </p:sp>
        <p:sp>
          <p:nvSpPr>
            <p:cNvPr id="11" name="Rektangel 76"/>
            <p:cNvSpPr>
              <a:spLocks noChangeArrowheads="1"/>
            </p:cNvSpPr>
            <p:nvPr>
              <p:custDataLst>
                <p:tags r:id="rId3"/>
              </p:custDataLst>
            </p:nvPr>
          </p:nvSpPr>
          <p:spPr bwMode="auto">
            <a:xfrm>
              <a:off x="899791" y="0"/>
              <a:ext cx="2471895" cy="514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latinLnBrk="1" hangingPunct="1">
                <a:spcBef>
                  <a:spcPct val="0"/>
                </a:spcBef>
                <a:spcAft>
                  <a:spcPts val="600"/>
                </a:spcAft>
                <a:buClrTx/>
                <a:buFontTx/>
                <a:buNone/>
                <a:defRPr/>
              </a:pPr>
              <a:r>
                <a:rPr lang="zh-CN" altLang="en-US" sz="2935" b="1" kern="0" noProof="1">
                  <a:solidFill>
                    <a:schemeClr val="lt1"/>
                  </a:solidFill>
                  <a:latin typeface="+mn-lt"/>
                  <a:sym typeface="Calibri" panose="020F0502020204030204" pitchFamily="34" charset="0"/>
                </a:rPr>
                <a:t>记录</a:t>
              </a:r>
              <a:endParaRPr lang="zh-CN" altLang="en-US" sz="2935" b="1" kern="0" noProof="1">
                <a:solidFill>
                  <a:schemeClr val="lt1"/>
                </a:solidFill>
                <a:latin typeface="+mn-lt"/>
                <a:sym typeface="Calibri" panose="020F0502020204030204" pitchFamily="34" charset="0"/>
              </a:endParaRPr>
            </a:p>
          </p:txBody>
        </p:sp>
        <p:grpSp>
          <p:nvGrpSpPr>
            <p:cNvPr id="3" name="组合 26"/>
            <p:cNvGrpSpPr/>
            <p:nvPr/>
          </p:nvGrpSpPr>
          <p:grpSpPr bwMode="auto">
            <a:xfrm>
              <a:off x="179154" y="32094"/>
              <a:ext cx="569262" cy="561058"/>
              <a:chOff x="74" y="-18"/>
              <a:chExt cx="569262" cy="561058"/>
            </a:xfrm>
          </p:grpSpPr>
          <p:sp>
            <p:nvSpPr>
              <p:cNvPr id="13" name="Ellipse 53"/>
              <p:cNvSpPr>
                <a:spLocks noChangeArrowheads="1"/>
              </p:cNvSpPr>
              <p:nvPr>
                <p:custDataLst>
                  <p:tags r:id="rId4"/>
                </p:custDataLst>
              </p:nvPr>
            </p:nvSpPr>
            <p:spPr bwMode="auto">
              <a:xfrm>
                <a:off x="74" y="-18"/>
                <a:ext cx="505251" cy="501481"/>
              </a:xfrm>
              <a:prstGeom prst="ellipse">
                <a:avLst/>
              </a:prstGeom>
              <a:solidFill>
                <a:srgbClr val="FFFFFF">
                  <a:alpha val="61960"/>
                </a:srgbClr>
              </a:solidFill>
              <a:ln w="9525">
                <a:solidFill>
                  <a:srgbClr val="FFFFFF"/>
                </a:solidFill>
                <a:round/>
              </a:ln>
              <a:effectLst>
                <a:outerShdw dist="38100" dir="2700000" algn="ctr" rotWithShape="0">
                  <a:srgbClr val="808080">
                    <a:alpha val="39000"/>
                  </a:srgbClr>
                </a:outerShdw>
              </a:effectLst>
            </p:spPr>
            <p:txBody>
              <a:bodyPr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ctr" eaLnBrk="1" fontAlgn="auto" latinLnBrk="1" hangingPunct="1">
                  <a:spcBef>
                    <a:spcPct val="0"/>
                  </a:spcBef>
                  <a:spcAft>
                    <a:spcPts val="0"/>
                  </a:spcAft>
                  <a:buClrTx/>
                  <a:buFontTx/>
                  <a:buNone/>
                  <a:defRPr/>
                </a:pPr>
                <a:endParaRPr lang="en-US" altLang="zh-CN" sz="1865" b="1" kern="0">
                  <a:latin typeface="黑体" panose="02010609060101010101" pitchFamily="49" charset="-122"/>
                  <a:ea typeface="Gulim" panose="020B0600000101010101" pitchFamily="34" charset="-127"/>
                </a:endParaRPr>
              </a:p>
            </p:txBody>
          </p:sp>
          <p:sp>
            <p:nvSpPr>
              <p:cNvPr id="14" name="Tekstboks 54"/>
              <p:cNvSpPr txBox="1">
                <a:spLocks noChangeArrowheads="1"/>
              </p:cNvSpPr>
              <p:nvPr>
                <p:custDataLst>
                  <p:tags r:id="rId5"/>
                </p:custDataLst>
              </p:nvPr>
            </p:nvSpPr>
            <p:spPr bwMode="auto">
              <a:xfrm>
                <a:off x="46371" y="8007"/>
                <a:ext cx="522965" cy="553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latinLnBrk="1" hangingPunct="1">
                  <a:spcBef>
                    <a:spcPct val="0"/>
                  </a:spcBef>
                  <a:spcAft>
                    <a:spcPts val="0"/>
                  </a:spcAft>
                  <a:buClrTx/>
                  <a:buFontTx/>
                  <a:buNone/>
                  <a:defRPr/>
                </a:pPr>
                <a:r>
                  <a:rPr lang="da-DK" altLang="en-US" sz="3200" b="1" kern="0" dirty="0">
                    <a:solidFill>
                      <a:schemeClr val="dk1"/>
                    </a:solidFill>
                    <a:latin typeface="+mn-lt"/>
                    <a:sym typeface="Calibri" panose="020F0502020204030204" pitchFamily="34" charset="0"/>
                  </a:rPr>
                  <a:t>4.</a:t>
                </a:r>
                <a:endParaRPr lang="da-DK" altLang="en-US" sz="3200" b="1" kern="0" dirty="0">
                  <a:solidFill>
                    <a:schemeClr val="dk1"/>
                  </a:solidFill>
                  <a:latin typeface="+mn-lt"/>
                  <a:sym typeface="Calibri" panose="020F0502020204030204" pitchFamily="34" charset="0"/>
                </a:endParaRPr>
              </a:p>
            </p:txBody>
          </p:sp>
        </p:grpSp>
      </p:grpSp>
      <p:sp>
        <p:nvSpPr>
          <p:cNvPr id="4" name="标题 4"/>
          <p:cNvSpPr>
            <a:spLocks noGrp="1"/>
          </p:cNvSpPr>
          <p:nvPr>
            <p:custDataLst>
              <p:tags r:id="rId6"/>
            </p:custDataLst>
          </p:nvPr>
        </p:nvSpPr>
        <p:spPr>
          <a:xfrm>
            <a:off x="982980" y="0"/>
            <a:ext cx="5976620" cy="746125"/>
          </a:xfrm>
          <a:prstGeom prst="rect">
            <a:avLst/>
          </a:prstGeom>
        </p:spPr>
        <p:txBody>
          <a:bodyPr vert="horz" lIns="121920" tIns="60960" rIns="121920" bIns="6096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r>
              <a:rPr lang="zh-CN" altLang="en-US" sz="3100">
                <a:sym typeface="+mn-ea"/>
              </a:rPr>
              <a:t>二、康复评定内容和工作流程</a:t>
            </a:r>
            <a:endParaRPr lang="zh-CN" altLang="en-US" sz="3100">
              <a:sym typeface="+mn-ea"/>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5"/>
          <p:cNvSpPr txBox="1">
            <a:spLocks noChangeArrowheads="1"/>
          </p:cNvSpPr>
          <p:nvPr>
            <p:custDataLst>
              <p:tags r:id="rId1"/>
            </p:custDataLst>
          </p:nvPr>
        </p:nvSpPr>
        <p:spPr bwMode="auto">
          <a:xfrm>
            <a:off x="695113" y="1809327"/>
            <a:ext cx="10830560" cy="3568700"/>
          </a:xfrm>
          <a:prstGeom prst="rect">
            <a:avLst/>
          </a:prstGeom>
          <a:solidFill>
            <a:srgbClr val="FFFFFF"/>
          </a:solidFill>
          <a:ln w="9525">
            <a:solidFill>
              <a:schemeClr val="accent1"/>
            </a:solidFill>
            <a:miter lim="800000"/>
          </a:ln>
          <a:effectLst>
            <a:outerShdw dist="20000" dir="5400000" algn="ctr" rotWithShape="0">
              <a:srgbClr val="000000">
                <a:alpha val="37000"/>
              </a:srgbClr>
            </a:outerShdw>
          </a:effec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r>
              <a:rPr lang="zh-CN" altLang="en-US" kern="0" dirty="0">
                <a:solidFill>
                  <a:schemeClr val="dk1"/>
                </a:solidFill>
                <a:latin typeface="+mn-lt"/>
              </a:rPr>
              <a:t> 评定会在各专业（</a:t>
            </a:r>
            <a:r>
              <a:rPr lang="en-US" altLang="en-US" kern="0" dirty="0">
                <a:solidFill>
                  <a:schemeClr val="dk1"/>
                </a:solidFill>
                <a:latin typeface="+mn-lt"/>
              </a:rPr>
              <a:t> PT</a:t>
            </a:r>
            <a:r>
              <a:rPr lang="zh-CN" altLang="en-US" kern="0" dirty="0">
                <a:solidFill>
                  <a:schemeClr val="dk1"/>
                </a:solidFill>
                <a:latin typeface="+mn-lt"/>
              </a:rPr>
              <a:t>、</a:t>
            </a:r>
            <a:r>
              <a:rPr lang="en-US" altLang="en-US" kern="0" dirty="0">
                <a:solidFill>
                  <a:schemeClr val="dk1"/>
                </a:solidFill>
                <a:latin typeface="+mn-lt"/>
              </a:rPr>
              <a:t>OT</a:t>
            </a:r>
            <a:r>
              <a:rPr lang="zh-CN" altLang="en-US" kern="0" dirty="0">
                <a:solidFill>
                  <a:schemeClr val="dk1"/>
                </a:solidFill>
                <a:latin typeface="+mn-lt"/>
              </a:rPr>
              <a:t>、</a:t>
            </a:r>
            <a:r>
              <a:rPr lang="en-US" altLang="en-US" kern="0" dirty="0">
                <a:solidFill>
                  <a:schemeClr val="dk1"/>
                </a:solidFill>
                <a:latin typeface="+mn-lt"/>
              </a:rPr>
              <a:t>ST</a:t>
            </a:r>
            <a:r>
              <a:rPr lang="zh-CN" altLang="en-US" kern="0" dirty="0">
                <a:solidFill>
                  <a:schemeClr val="dk1"/>
                </a:solidFill>
                <a:latin typeface="+mn-lt"/>
              </a:rPr>
              <a:t>等）完成康复评定后进行。评定会的成员包括康复医师、运动疗法治疗师、作业治疗师、言语治疗师、心理医生、矫形器工程师、护士、社会工作者、文体治疗师、音乐治疗师，必要时要有营养师参加。</a:t>
            </a:r>
            <a:endParaRPr lang="en-US" altLang="zh-CN" kern="0" dirty="0">
              <a:solidFill>
                <a:schemeClr val="dk1"/>
              </a:solidFill>
              <a:latin typeface="+mn-lt"/>
            </a:endParaRPr>
          </a:p>
          <a:p>
            <a:pPr algn="just"/>
            <a:endParaRPr lang="en-US" altLang="zh-CN" kern="0" dirty="0">
              <a:solidFill>
                <a:schemeClr val="dk1"/>
              </a:solidFill>
              <a:latin typeface="+mn-lt"/>
            </a:endParaRPr>
          </a:p>
          <a:p>
            <a:pPr algn="just"/>
            <a:r>
              <a:rPr lang="zh-CN" altLang="en-US" kern="0" dirty="0">
                <a:solidFill>
                  <a:schemeClr val="dk1"/>
                </a:solidFill>
                <a:latin typeface="+mn-lt"/>
              </a:rPr>
              <a:t>通过成员间的沟通和讨论，使每个参加评定会的成员对患者的功能状况有一个全面了解，有助于加深对患者存在问题的理解；有助于各专业间相互协调、合作，提高患者的康复效果。</a:t>
            </a:r>
            <a:endParaRPr lang="zh-CN" altLang="en-US" kern="0" dirty="0">
              <a:solidFill>
                <a:schemeClr val="dk1"/>
              </a:solidFill>
              <a:latin typeface="+mn-lt"/>
            </a:endParaRPr>
          </a:p>
        </p:txBody>
      </p:sp>
      <p:grpSp>
        <p:nvGrpSpPr>
          <p:cNvPr id="2" name="组合 22"/>
          <p:cNvGrpSpPr/>
          <p:nvPr/>
        </p:nvGrpSpPr>
        <p:grpSpPr bwMode="auto">
          <a:xfrm>
            <a:off x="1055157" y="870797"/>
            <a:ext cx="3545405" cy="625899"/>
            <a:chOff x="-1" y="0"/>
            <a:chExt cx="3371687" cy="593152"/>
          </a:xfrm>
        </p:grpSpPr>
        <p:sp>
          <p:nvSpPr>
            <p:cNvPr id="8" name="Round Same Side Corner Rectangle 141"/>
            <p:cNvSpPr/>
            <p:nvPr>
              <p:custDataLst>
                <p:tags r:id="rId2"/>
              </p:custDataLst>
            </p:nvPr>
          </p:nvSpPr>
          <p:spPr bwMode="auto">
            <a:xfrm>
              <a:off x="-1" y="0"/>
              <a:ext cx="3371687" cy="577706"/>
            </a:xfrm>
            <a:custGeom>
              <a:avLst/>
              <a:gdLst>
                <a:gd name="T0" fmla="*/ 160475 w 2815411"/>
                <a:gd name="T1" fmla="*/ 0 h 577706"/>
                <a:gd name="T2" fmla="*/ 2654936 w 2815411"/>
                <a:gd name="T3" fmla="*/ 0 h 577706"/>
                <a:gd name="T4" fmla="*/ 2815411 w 2815411"/>
                <a:gd name="T5" fmla="*/ 160475 h 577706"/>
                <a:gd name="T6" fmla="*/ 2815411 w 2815411"/>
                <a:gd name="T7" fmla="*/ 577706 h 577706"/>
                <a:gd name="T8" fmla="*/ 2815411 w 2815411"/>
                <a:gd name="T9" fmla="*/ 577706 h 577706"/>
                <a:gd name="T10" fmla="*/ 0 w 2815411"/>
                <a:gd name="T11" fmla="*/ 577706 h 577706"/>
                <a:gd name="T12" fmla="*/ 0 w 2815411"/>
                <a:gd name="T13" fmla="*/ 577706 h 577706"/>
                <a:gd name="T14" fmla="*/ 0 w 2815411"/>
                <a:gd name="T15" fmla="*/ 160475 h 577706"/>
                <a:gd name="T16" fmla="*/ 160475 w 2815411"/>
                <a:gd name="T17" fmla="*/ 0 h 57770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15411" h="577706">
                  <a:moveTo>
                    <a:pt x="160475" y="0"/>
                  </a:moveTo>
                  <a:lnTo>
                    <a:pt x="2654936" y="0"/>
                  </a:lnTo>
                  <a:cubicBezTo>
                    <a:pt x="2743564" y="0"/>
                    <a:pt x="2815411" y="71847"/>
                    <a:pt x="2815411" y="160475"/>
                  </a:cubicBezTo>
                  <a:lnTo>
                    <a:pt x="2815411" y="577706"/>
                  </a:lnTo>
                  <a:lnTo>
                    <a:pt x="0" y="577706"/>
                  </a:lnTo>
                  <a:lnTo>
                    <a:pt x="0" y="160475"/>
                  </a:lnTo>
                  <a:cubicBezTo>
                    <a:pt x="0" y="71847"/>
                    <a:pt x="71847" y="0"/>
                    <a:pt x="160475" y="0"/>
                  </a:cubicBezTo>
                  <a:close/>
                </a:path>
              </a:pathLst>
            </a:custGeom>
            <a:solidFill>
              <a:schemeClr val="accent2"/>
            </a:solidFill>
            <a:ln w="9525" cap="flat" cmpd="sng">
              <a:solidFill>
                <a:schemeClr val="accent3"/>
              </a:solidFill>
              <a:round/>
            </a:ln>
            <a:effectLst>
              <a:outerShdw dist="23000" dir="5400000" algn="ctr" rotWithShape="0">
                <a:srgbClr val="000000">
                  <a:alpha val="34000"/>
                </a:srgbClr>
              </a:outerShdw>
            </a:effectLst>
          </p:spPr>
          <p:txBody>
            <a:bodyPr anchor="ctr"/>
            <a:lstStyle/>
            <a:p>
              <a:pPr fontAlgn="auto">
                <a:spcBef>
                  <a:spcPts val="0"/>
                </a:spcBef>
                <a:spcAft>
                  <a:spcPts val="0"/>
                </a:spcAft>
                <a:buFontTx/>
                <a:buNone/>
                <a:defRPr/>
              </a:pPr>
              <a:endParaRPr lang="zh-CN" altLang="en-US" sz="100" kern="0">
                <a:solidFill>
                  <a:srgbClr val="000000"/>
                </a:solidFill>
              </a:endParaRPr>
            </a:p>
          </p:txBody>
        </p:sp>
        <p:sp>
          <p:nvSpPr>
            <p:cNvPr id="11" name="Rektangel 76"/>
            <p:cNvSpPr>
              <a:spLocks noChangeArrowheads="1"/>
            </p:cNvSpPr>
            <p:nvPr>
              <p:custDataLst>
                <p:tags r:id="rId3"/>
              </p:custDataLst>
            </p:nvPr>
          </p:nvSpPr>
          <p:spPr bwMode="auto">
            <a:xfrm>
              <a:off x="899791" y="0"/>
              <a:ext cx="2471895" cy="514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latinLnBrk="1" hangingPunct="1">
                <a:spcBef>
                  <a:spcPct val="0"/>
                </a:spcBef>
                <a:spcAft>
                  <a:spcPts val="600"/>
                </a:spcAft>
                <a:buClrTx/>
                <a:buFontTx/>
                <a:buNone/>
                <a:defRPr/>
              </a:pPr>
              <a:r>
                <a:rPr lang="zh-CN" altLang="en-US" sz="2935" b="1" kern="0" noProof="1">
                  <a:solidFill>
                    <a:schemeClr val="lt1"/>
                  </a:solidFill>
                  <a:latin typeface="+mn-lt"/>
                  <a:sym typeface="Calibri" panose="020F0502020204030204" pitchFamily="34" charset="0"/>
                </a:rPr>
                <a:t>评定会制度</a:t>
              </a:r>
              <a:endParaRPr lang="zh-CN" altLang="en-US" sz="2935" b="1" kern="0" noProof="1">
                <a:solidFill>
                  <a:schemeClr val="lt1"/>
                </a:solidFill>
                <a:latin typeface="+mn-lt"/>
                <a:sym typeface="Calibri" panose="020F0502020204030204" pitchFamily="34" charset="0"/>
              </a:endParaRPr>
            </a:p>
          </p:txBody>
        </p:sp>
        <p:grpSp>
          <p:nvGrpSpPr>
            <p:cNvPr id="3" name="组合 26"/>
            <p:cNvGrpSpPr/>
            <p:nvPr/>
          </p:nvGrpSpPr>
          <p:grpSpPr bwMode="auto">
            <a:xfrm>
              <a:off x="179154" y="32094"/>
              <a:ext cx="569262" cy="561058"/>
              <a:chOff x="74" y="-18"/>
              <a:chExt cx="569262" cy="561058"/>
            </a:xfrm>
          </p:grpSpPr>
          <p:sp>
            <p:nvSpPr>
              <p:cNvPr id="13" name="Ellipse 53"/>
              <p:cNvSpPr>
                <a:spLocks noChangeArrowheads="1"/>
              </p:cNvSpPr>
              <p:nvPr>
                <p:custDataLst>
                  <p:tags r:id="rId4"/>
                </p:custDataLst>
              </p:nvPr>
            </p:nvSpPr>
            <p:spPr bwMode="auto">
              <a:xfrm>
                <a:off x="74" y="-18"/>
                <a:ext cx="505251" cy="501481"/>
              </a:xfrm>
              <a:prstGeom prst="ellipse">
                <a:avLst/>
              </a:prstGeom>
              <a:solidFill>
                <a:srgbClr val="FFFFFF">
                  <a:alpha val="61960"/>
                </a:srgbClr>
              </a:solidFill>
              <a:ln w="9525">
                <a:solidFill>
                  <a:srgbClr val="FFFFFF"/>
                </a:solidFill>
                <a:round/>
              </a:ln>
              <a:effectLst>
                <a:outerShdw dist="38100" dir="2700000" algn="ctr" rotWithShape="0">
                  <a:srgbClr val="808080">
                    <a:alpha val="39000"/>
                  </a:srgbClr>
                </a:outerShdw>
              </a:effectLst>
            </p:spPr>
            <p:txBody>
              <a:bodyPr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ctr" eaLnBrk="1" fontAlgn="auto" latinLnBrk="1" hangingPunct="1">
                  <a:spcBef>
                    <a:spcPct val="0"/>
                  </a:spcBef>
                  <a:spcAft>
                    <a:spcPts val="0"/>
                  </a:spcAft>
                  <a:buClrTx/>
                  <a:buFontTx/>
                  <a:buNone/>
                  <a:defRPr/>
                </a:pPr>
                <a:endParaRPr lang="en-US" altLang="zh-CN" sz="1865" b="1" kern="0">
                  <a:latin typeface="黑体" panose="02010609060101010101" pitchFamily="49" charset="-122"/>
                  <a:ea typeface="Gulim" panose="020B0600000101010101" pitchFamily="34" charset="-127"/>
                </a:endParaRPr>
              </a:p>
            </p:txBody>
          </p:sp>
          <p:sp>
            <p:nvSpPr>
              <p:cNvPr id="14" name="Tekstboks 54"/>
              <p:cNvSpPr txBox="1">
                <a:spLocks noChangeArrowheads="1"/>
              </p:cNvSpPr>
              <p:nvPr>
                <p:custDataLst>
                  <p:tags r:id="rId5"/>
                </p:custDataLst>
              </p:nvPr>
            </p:nvSpPr>
            <p:spPr bwMode="auto">
              <a:xfrm>
                <a:off x="46371" y="8007"/>
                <a:ext cx="522965" cy="553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latinLnBrk="1" hangingPunct="1">
                  <a:spcBef>
                    <a:spcPct val="0"/>
                  </a:spcBef>
                  <a:spcAft>
                    <a:spcPts val="0"/>
                  </a:spcAft>
                  <a:buClrTx/>
                  <a:buFontTx/>
                  <a:buNone/>
                  <a:defRPr/>
                </a:pPr>
                <a:r>
                  <a:rPr lang="da-DK" altLang="en-US" sz="3200" b="1" kern="0" dirty="0">
                    <a:solidFill>
                      <a:schemeClr val="dk1"/>
                    </a:solidFill>
                    <a:latin typeface="+mn-lt"/>
                    <a:sym typeface="Calibri" panose="020F0502020204030204" pitchFamily="34" charset="0"/>
                  </a:rPr>
                  <a:t>5.</a:t>
                </a:r>
                <a:endParaRPr lang="da-DK" altLang="en-US" sz="3200" b="1" kern="0" dirty="0">
                  <a:solidFill>
                    <a:schemeClr val="dk1"/>
                  </a:solidFill>
                  <a:latin typeface="+mn-lt"/>
                  <a:sym typeface="Calibri" panose="020F0502020204030204" pitchFamily="34" charset="0"/>
                </a:endParaRPr>
              </a:p>
            </p:txBody>
          </p:sp>
        </p:grpSp>
      </p:grpSp>
      <p:sp>
        <p:nvSpPr>
          <p:cNvPr id="4" name="标题 4"/>
          <p:cNvSpPr>
            <a:spLocks noGrp="1"/>
          </p:cNvSpPr>
          <p:nvPr>
            <p:custDataLst>
              <p:tags r:id="rId6"/>
            </p:custDataLst>
          </p:nvPr>
        </p:nvSpPr>
        <p:spPr>
          <a:xfrm>
            <a:off x="982980" y="0"/>
            <a:ext cx="5976620" cy="746125"/>
          </a:xfrm>
          <a:prstGeom prst="rect">
            <a:avLst/>
          </a:prstGeom>
        </p:spPr>
        <p:txBody>
          <a:bodyPr vert="horz" lIns="121920" tIns="60960" rIns="121920" bIns="6096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r>
              <a:rPr lang="zh-CN" altLang="en-US" sz="3100">
                <a:sym typeface="+mn-ea"/>
              </a:rPr>
              <a:t>二、康复评定内容和工作流程</a:t>
            </a:r>
            <a:endParaRPr lang="zh-CN" altLang="en-US" sz="3100">
              <a:sym typeface="+mn-ea"/>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5"/>
          <p:cNvSpPr txBox="1">
            <a:spLocks noChangeArrowheads="1"/>
          </p:cNvSpPr>
          <p:nvPr>
            <p:custDataLst>
              <p:tags r:id="rId1"/>
            </p:custDataLst>
          </p:nvPr>
        </p:nvSpPr>
        <p:spPr bwMode="auto">
          <a:xfrm>
            <a:off x="668020" y="1809327"/>
            <a:ext cx="10857653" cy="4389120"/>
          </a:xfrm>
          <a:prstGeom prst="rect">
            <a:avLst/>
          </a:prstGeom>
          <a:solidFill>
            <a:srgbClr val="FFFFFF"/>
          </a:solidFill>
          <a:ln w="9525">
            <a:solidFill>
              <a:schemeClr val="accent1"/>
            </a:solidFill>
            <a:miter lim="800000"/>
          </a:ln>
          <a:effectLst>
            <a:outerShdw dist="20000" dir="5400000" algn="ctr" rotWithShape="0">
              <a:srgbClr val="000000">
                <a:alpha val="37000"/>
              </a:srgbClr>
            </a:outerShdw>
          </a:effec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r>
              <a:rPr lang="zh-CN" altLang="en-US" sz="2665" kern="0" dirty="0">
                <a:solidFill>
                  <a:schemeClr val="dk1"/>
                </a:solidFill>
                <a:latin typeface="+mn-lt"/>
              </a:rPr>
              <a:t>  完整的康复都要经过“三期”评定，即初期评定、中期评定、末期评定。</a:t>
            </a:r>
            <a:endParaRPr lang="en-US" altLang="zh-CN" sz="2665" kern="0" dirty="0">
              <a:solidFill>
                <a:schemeClr val="dk1"/>
              </a:solidFill>
              <a:latin typeface="+mn-lt"/>
            </a:endParaRPr>
          </a:p>
          <a:p>
            <a:pPr algn="just"/>
            <a:endParaRPr lang="en-US" altLang="zh-CN" sz="2665" kern="0" dirty="0">
              <a:solidFill>
                <a:schemeClr val="dk1"/>
              </a:solidFill>
              <a:latin typeface="+mn-lt"/>
            </a:endParaRPr>
          </a:p>
          <a:p>
            <a:pPr algn="just"/>
            <a:r>
              <a:rPr lang="zh-CN" altLang="en-US" sz="2665" kern="0" dirty="0">
                <a:solidFill>
                  <a:schemeClr val="dk1"/>
                </a:solidFill>
                <a:latin typeface="+mn-lt"/>
              </a:rPr>
              <a:t>（</a:t>
            </a:r>
            <a:r>
              <a:rPr lang="en-US" altLang="en-US" sz="2665" kern="0" dirty="0">
                <a:solidFill>
                  <a:schemeClr val="dk1"/>
                </a:solidFill>
                <a:latin typeface="+mn-lt"/>
              </a:rPr>
              <a:t>1</a:t>
            </a:r>
            <a:r>
              <a:rPr lang="zh-CN" altLang="en-US" sz="2665" kern="0" dirty="0">
                <a:solidFill>
                  <a:schemeClr val="dk1"/>
                </a:solidFill>
                <a:latin typeface="+mn-lt"/>
              </a:rPr>
              <a:t>）初期评定：是在对患者进行制订康复计划和开始康复治疗之前进行的首次评定。一般在患者入院一周内完成首次评定。初期评定的目的是确定患者的功能水平，确定患者的需要以及存在的问题，明确障碍诊断，即发现患者的障碍点、障碍程度、障碍原因以及患者需求，确定康复治疗的目标，制订康复治疗计划和注意事项，预测康复治疗效果以及可能影响康复治疗的因素，同时也为判定康复疗效提供客观基线指标。初期评定在整个康复过程中起到重要作用。</a:t>
            </a:r>
            <a:endParaRPr lang="zh-CN" altLang="en-US" sz="2665" kern="0" dirty="0">
              <a:solidFill>
                <a:schemeClr val="dk1"/>
              </a:solidFill>
              <a:latin typeface="+mn-lt"/>
            </a:endParaRPr>
          </a:p>
        </p:txBody>
      </p:sp>
      <p:grpSp>
        <p:nvGrpSpPr>
          <p:cNvPr id="2" name="组合 22"/>
          <p:cNvGrpSpPr/>
          <p:nvPr/>
        </p:nvGrpSpPr>
        <p:grpSpPr bwMode="auto">
          <a:xfrm>
            <a:off x="1055157" y="901700"/>
            <a:ext cx="3545405" cy="625899"/>
            <a:chOff x="-1" y="0"/>
            <a:chExt cx="3371687" cy="593152"/>
          </a:xfrm>
        </p:grpSpPr>
        <p:sp>
          <p:nvSpPr>
            <p:cNvPr id="8" name="Round Same Side Corner Rectangle 141"/>
            <p:cNvSpPr/>
            <p:nvPr>
              <p:custDataLst>
                <p:tags r:id="rId2"/>
              </p:custDataLst>
            </p:nvPr>
          </p:nvSpPr>
          <p:spPr bwMode="auto">
            <a:xfrm>
              <a:off x="-1" y="0"/>
              <a:ext cx="3371687" cy="577706"/>
            </a:xfrm>
            <a:custGeom>
              <a:avLst/>
              <a:gdLst>
                <a:gd name="T0" fmla="*/ 160475 w 2815411"/>
                <a:gd name="T1" fmla="*/ 0 h 577706"/>
                <a:gd name="T2" fmla="*/ 2654936 w 2815411"/>
                <a:gd name="T3" fmla="*/ 0 h 577706"/>
                <a:gd name="T4" fmla="*/ 2815411 w 2815411"/>
                <a:gd name="T5" fmla="*/ 160475 h 577706"/>
                <a:gd name="T6" fmla="*/ 2815411 w 2815411"/>
                <a:gd name="T7" fmla="*/ 577706 h 577706"/>
                <a:gd name="T8" fmla="*/ 2815411 w 2815411"/>
                <a:gd name="T9" fmla="*/ 577706 h 577706"/>
                <a:gd name="T10" fmla="*/ 0 w 2815411"/>
                <a:gd name="T11" fmla="*/ 577706 h 577706"/>
                <a:gd name="T12" fmla="*/ 0 w 2815411"/>
                <a:gd name="T13" fmla="*/ 577706 h 577706"/>
                <a:gd name="T14" fmla="*/ 0 w 2815411"/>
                <a:gd name="T15" fmla="*/ 160475 h 577706"/>
                <a:gd name="T16" fmla="*/ 160475 w 2815411"/>
                <a:gd name="T17" fmla="*/ 0 h 57770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15411" h="577706">
                  <a:moveTo>
                    <a:pt x="160475" y="0"/>
                  </a:moveTo>
                  <a:lnTo>
                    <a:pt x="2654936" y="0"/>
                  </a:lnTo>
                  <a:cubicBezTo>
                    <a:pt x="2743564" y="0"/>
                    <a:pt x="2815411" y="71847"/>
                    <a:pt x="2815411" y="160475"/>
                  </a:cubicBezTo>
                  <a:lnTo>
                    <a:pt x="2815411" y="577706"/>
                  </a:lnTo>
                  <a:lnTo>
                    <a:pt x="0" y="577706"/>
                  </a:lnTo>
                  <a:lnTo>
                    <a:pt x="0" y="160475"/>
                  </a:lnTo>
                  <a:cubicBezTo>
                    <a:pt x="0" y="71847"/>
                    <a:pt x="71847" y="0"/>
                    <a:pt x="160475" y="0"/>
                  </a:cubicBezTo>
                  <a:close/>
                </a:path>
              </a:pathLst>
            </a:custGeom>
            <a:solidFill>
              <a:schemeClr val="accent2"/>
            </a:solidFill>
            <a:ln w="9525" cap="flat" cmpd="sng">
              <a:solidFill>
                <a:schemeClr val="accent3"/>
              </a:solidFill>
              <a:round/>
            </a:ln>
            <a:effectLst>
              <a:outerShdw dist="23000" dir="5400000" algn="ctr" rotWithShape="0">
                <a:srgbClr val="000000">
                  <a:alpha val="34000"/>
                </a:srgbClr>
              </a:outerShdw>
            </a:effectLst>
          </p:spPr>
          <p:txBody>
            <a:bodyPr anchor="ctr"/>
            <a:lstStyle/>
            <a:p>
              <a:pPr fontAlgn="auto">
                <a:spcBef>
                  <a:spcPts val="0"/>
                </a:spcBef>
                <a:spcAft>
                  <a:spcPts val="0"/>
                </a:spcAft>
                <a:buFontTx/>
                <a:buNone/>
                <a:defRPr/>
              </a:pPr>
              <a:endParaRPr lang="zh-CN" altLang="en-US" sz="100" kern="0">
                <a:solidFill>
                  <a:srgbClr val="000000"/>
                </a:solidFill>
              </a:endParaRPr>
            </a:p>
          </p:txBody>
        </p:sp>
        <p:sp>
          <p:nvSpPr>
            <p:cNvPr id="11" name="Rektangel 76"/>
            <p:cNvSpPr>
              <a:spLocks noChangeArrowheads="1"/>
            </p:cNvSpPr>
            <p:nvPr>
              <p:custDataLst>
                <p:tags r:id="rId3"/>
              </p:custDataLst>
            </p:nvPr>
          </p:nvSpPr>
          <p:spPr bwMode="auto">
            <a:xfrm>
              <a:off x="899791" y="0"/>
              <a:ext cx="2471895" cy="514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latinLnBrk="1" hangingPunct="1">
                <a:spcBef>
                  <a:spcPct val="0"/>
                </a:spcBef>
                <a:spcAft>
                  <a:spcPts val="600"/>
                </a:spcAft>
                <a:buClrTx/>
                <a:buFontTx/>
                <a:buNone/>
                <a:defRPr/>
              </a:pPr>
              <a:r>
                <a:rPr lang="zh-CN" altLang="en-US" sz="2935" b="1" kern="0" noProof="1">
                  <a:solidFill>
                    <a:schemeClr val="lt1"/>
                  </a:solidFill>
                  <a:latin typeface="+mn-lt"/>
                  <a:sym typeface="Calibri" panose="020F0502020204030204" pitchFamily="34" charset="0"/>
                </a:rPr>
                <a:t>康复评定时期</a:t>
              </a:r>
              <a:endParaRPr lang="zh-CN" altLang="en-US" sz="2935" b="1" kern="0" noProof="1">
                <a:solidFill>
                  <a:schemeClr val="lt1"/>
                </a:solidFill>
                <a:latin typeface="+mn-lt"/>
                <a:sym typeface="Calibri" panose="020F0502020204030204" pitchFamily="34" charset="0"/>
              </a:endParaRPr>
            </a:p>
          </p:txBody>
        </p:sp>
        <p:grpSp>
          <p:nvGrpSpPr>
            <p:cNvPr id="3" name="组合 26"/>
            <p:cNvGrpSpPr/>
            <p:nvPr/>
          </p:nvGrpSpPr>
          <p:grpSpPr bwMode="auto">
            <a:xfrm>
              <a:off x="179154" y="32094"/>
              <a:ext cx="569262" cy="561058"/>
              <a:chOff x="74" y="-18"/>
              <a:chExt cx="569262" cy="561058"/>
            </a:xfrm>
          </p:grpSpPr>
          <p:sp>
            <p:nvSpPr>
              <p:cNvPr id="13" name="Ellipse 53"/>
              <p:cNvSpPr>
                <a:spLocks noChangeArrowheads="1"/>
              </p:cNvSpPr>
              <p:nvPr>
                <p:custDataLst>
                  <p:tags r:id="rId4"/>
                </p:custDataLst>
              </p:nvPr>
            </p:nvSpPr>
            <p:spPr bwMode="auto">
              <a:xfrm>
                <a:off x="74" y="-18"/>
                <a:ext cx="505251" cy="501481"/>
              </a:xfrm>
              <a:prstGeom prst="ellipse">
                <a:avLst/>
              </a:prstGeom>
              <a:solidFill>
                <a:srgbClr val="FFFFFF">
                  <a:alpha val="61960"/>
                </a:srgbClr>
              </a:solidFill>
              <a:ln w="9525">
                <a:solidFill>
                  <a:srgbClr val="FFFFFF"/>
                </a:solidFill>
                <a:round/>
              </a:ln>
              <a:effectLst>
                <a:outerShdw dist="38100" dir="2700000" algn="ctr" rotWithShape="0">
                  <a:srgbClr val="808080">
                    <a:alpha val="39000"/>
                  </a:srgbClr>
                </a:outerShdw>
              </a:effectLst>
            </p:spPr>
            <p:txBody>
              <a:bodyPr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ctr" eaLnBrk="1" fontAlgn="auto" latinLnBrk="1" hangingPunct="1">
                  <a:spcBef>
                    <a:spcPct val="0"/>
                  </a:spcBef>
                  <a:spcAft>
                    <a:spcPts val="0"/>
                  </a:spcAft>
                  <a:buClrTx/>
                  <a:buFontTx/>
                  <a:buNone/>
                  <a:defRPr/>
                </a:pPr>
                <a:endParaRPr lang="en-US" altLang="zh-CN" sz="1865" b="1" kern="0">
                  <a:latin typeface="黑体" panose="02010609060101010101" pitchFamily="49" charset="-122"/>
                  <a:ea typeface="Gulim" panose="020B0600000101010101" pitchFamily="34" charset="-127"/>
                </a:endParaRPr>
              </a:p>
            </p:txBody>
          </p:sp>
          <p:sp>
            <p:nvSpPr>
              <p:cNvPr id="14" name="Tekstboks 54"/>
              <p:cNvSpPr txBox="1">
                <a:spLocks noChangeArrowheads="1"/>
              </p:cNvSpPr>
              <p:nvPr>
                <p:custDataLst>
                  <p:tags r:id="rId5"/>
                </p:custDataLst>
              </p:nvPr>
            </p:nvSpPr>
            <p:spPr bwMode="auto">
              <a:xfrm>
                <a:off x="46371" y="8007"/>
                <a:ext cx="522965" cy="553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latinLnBrk="1" hangingPunct="1">
                  <a:spcBef>
                    <a:spcPct val="0"/>
                  </a:spcBef>
                  <a:spcAft>
                    <a:spcPts val="0"/>
                  </a:spcAft>
                  <a:buClrTx/>
                  <a:buFontTx/>
                  <a:buNone/>
                  <a:defRPr/>
                </a:pPr>
                <a:r>
                  <a:rPr lang="da-DK" altLang="en-US" sz="3200" b="1" kern="0" dirty="0">
                    <a:solidFill>
                      <a:schemeClr val="dk1"/>
                    </a:solidFill>
                    <a:latin typeface="+mn-lt"/>
                    <a:sym typeface="Calibri" panose="020F0502020204030204" pitchFamily="34" charset="0"/>
                  </a:rPr>
                  <a:t>6.</a:t>
                </a:r>
                <a:endParaRPr lang="da-DK" altLang="en-US" sz="3200" b="1" kern="0" dirty="0">
                  <a:solidFill>
                    <a:schemeClr val="dk1"/>
                  </a:solidFill>
                  <a:latin typeface="+mn-lt"/>
                  <a:sym typeface="Calibri" panose="020F0502020204030204" pitchFamily="34" charset="0"/>
                </a:endParaRPr>
              </a:p>
            </p:txBody>
          </p:sp>
        </p:grpSp>
      </p:grpSp>
      <p:sp>
        <p:nvSpPr>
          <p:cNvPr id="4" name="标题 4"/>
          <p:cNvSpPr>
            <a:spLocks noGrp="1"/>
          </p:cNvSpPr>
          <p:nvPr>
            <p:custDataLst>
              <p:tags r:id="rId6"/>
            </p:custDataLst>
          </p:nvPr>
        </p:nvSpPr>
        <p:spPr>
          <a:xfrm>
            <a:off x="982980" y="0"/>
            <a:ext cx="5976620" cy="746125"/>
          </a:xfrm>
          <a:prstGeom prst="rect">
            <a:avLst/>
          </a:prstGeom>
        </p:spPr>
        <p:txBody>
          <a:bodyPr vert="horz" lIns="121920" tIns="60960" rIns="121920" bIns="6096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r>
              <a:rPr lang="zh-CN" altLang="en-US" sz="3100">
                <a:sym typeface="+mn-ea"/>
              </a:rPr>
              <a:t>二、康复评定内容和工作流程</a:t>
            </a:r>
            <a:endParaRPr lang="zh-CN" altLang="en-US" sz="3100">
              <a:sym typeface="+mn-ea"/>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5"/>
          <p:cNvSpPr txBox="1">
            <a:spLocks noChangeArrowheads="1"/>
          </p:cNvSpPr>
          <p:nvPr>
            <p:custDataLst>
              <p:tags r:id="rId1"/>
            </p:custDataLst>
          </p:nvPr>
        </p:nvSpPr>
        <p:spPr bwMode="auto">
          <a:xfrm>
            <a:off x="629920" y="2349077"/>
            <a:ext cx="10895753" cy="2306320"/>
          </a:xfrm>
          <a:prstGeom prst="rect">
            <a:avLst/>
          </a:prstGeom>
          <a:solidFill>
            <a:srgbClr val="FFFFFF"/>
          </a:solidFill>
          <a:ln w="9525">
            <a:solidFill>
              <a:schemeClr val="accent1"/>
            </a:solidFill>
            <a:miter lim="800000"/>
          </a:ln>
          <a:effectLst>
            <a:outerShdw dist="20000" dir="5400000" algn="ctr" rotWithShape="0">
              <a:srgbClr val="000000">
                <a:alpha val="37000"/>
              </a:srgbClr>
            </a:outerShdw>
          </a:effectLst>
        </p:spPr>
        <p:txBody>
          <a:bodyPr wrap="square">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20000"/>
              </a:lnSpc>
            </a:pPr>
            <a:r>
              <a:rPr lang="zh-CN" altLang="en-US" kern="0" dirty="0">
                <a:solidFill>
                  <a:schemeClr val="dk1"/>
                </a:solidFill>
                <a:latin typeface="+mn-lt"/>
              </a:rPr>
              <a:t> （</a:t>
            </a:r>
            <a:r>
              <a:rPr lang="en-US" altLang="en-US" kern="0" dirty="0">
                <a:solidFill>
                  <a:schemeClr val="dk1"/>
                </a:solidFill>
                <a:latin typeface="+mn-lt"/>
              </a:rPr>
              <a:t>2</a:t>
            </a:r>
            <a:r>
              <a:rPr lang="zh-CN" altLang="en-US" kern="0" dirty="0">
                <a:solidFill>
                  <a:schemeClr val="dk1"/>
                </a:solidFill>
                <a:latin typeface="+mn-lt"/>
              </a:rPr>
              <a:t>）中期评定：是患者经过一段时间治疗后进行的再次评定。评定的过程同初期评定。中期评定目的有两个：一是判断前一阶段治疗是否达到短期目标，如果已经达到预期目标，则需在中期评定的基础上重新设定短期目标；如果没有达到短期目标或进步不明显，提示治疗措施或方法不当，需要及时更改；二是通过将中期评定结果与初期评定结果进行对比，判断前一阶段的康复疗效。</a:t>
            </a:r>
            <a:endParaRPr lang="zh-CN" altLang="en-US" kern="0" dirty="0">
              <a:solidFill>
                <a:schemeClr val="dk1"/>
              </a:solidFill>
              <a:latin typeface="+mn-lt"/>
            </a:endParaRPr>
          </a:p>
        </p:txBody>
      </p:sp>
      <p:grpSp>
        <p:nvGrpSpPr>
          <p:cNvPr id="2" name="组合 22"/>
          <p:cNvGrpSpPr/>
          <p:nvPr/>
        </p:nvGrpSpPr>
        <p:grpSpPr bwMode="auto">
          <a:xfrm>
            <a:off x="982555" y="980228"/>
            <a:ext cx="3545405" cy="625899"/>
            <a:chOff x="-1" y="0"/>
            <a:chExt cx="3371687" cy="593152"/>
          </a:xfrm>
        </p:grpSpPr>
        <p:sp>
          <p:nvSpPr>
            <p:cNvPr id="8" name="Round Same Side Corner Rectangle 141"/>
            <p:cNvSpPr/>
            <p:nvPr>
              <p:custDataLst>
                <p:tags r:id="rId2"/>
              </p:custDataLst>
            </p:nvPr>
          </p:nvSpPr>
          <p:spPr bwMode="auto">
            <a:xfrm>
              <a:off x="-1" y="0"/>
              <a:ext cx="3371687" cy="577706"/>
            </a:xfrm>
            <a:custGeom>
              <a:avLst/>
              <a:gdLst>
                <a:gd name="T0" fmla="*/ 160475 w 2815411"/>
                <a:gd name="T1" fmla="*/ 0 h 577706"/>
                <a:gd name="T2" fmla="*/ 2654936 w 2815411"/>
                <a:gd name="T3" fmla="*/ 0 h 577706"/>
                <a:gd name="T4" fmla="*/ 2815411 w 2815411"/>
                <a:gd name="T5" fmla="*/ 160475 h 577706"/>
                <a:gd name="T6" fmla="*/ 2815411 w 2815411"/>
                <a:gd name="T7" fmla="*/ 577706 h 577706"/>
                <a:gd name="T8" fmla="*/ 2815411 w 2815411"/>
                <a:gd name="T9" fmla="*/ 577706 h 577706"/>
                <a:gd name="T10" fmla="*/ 0 w 2815411"/>
                <a:gd name="T11" fmla="*/ 577706 h 577706"/>
                <a:gd name="T12" fmla="*/ 0 w 2815411"/>
                <a:gd name="T13" fmla="*/ 577706 h 577706"/>
                <a:gd name="T14" fmla="*/ 0 w 2815411"/>
                <a:gd name="T15" fmla="*/ 160475 h 577706"/>
                <a:gd name="T16" fmla="*/ 160475 w 2815411"/>
                <a:gd name="T17" fmla="*/ 0 h 57770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15411" h="577706">
                  <a:moveTo>
                    <a:pt x="160475" y="0"/>
                  </a:moveTo>
                  <a:lnTo>
                    <a:pt x="2654936" y="0"/>
                  </a:lnTo>
                  <a:cubicBezTo>
                    <a:pt x="2743564" y="0"/>
                    <a:pt x="2815411" y="71847"/>
                    <a:pt x="2815411" y="160475"/>
                  </a:cubicBezTo>
                  <a:lnTo>
                    <a:pt x="2815411" y="577706"/>
                  </a:lnTo>
                  <a:lnTo>
                    <a:pt x="0" y="577706"/>
                  </a:lnTo>
                  <a:lnTo>
                    <a:pt x="0" y="160475"/>
                  </a:lnTo>
                  <a:cubicBezTo>
                    <a:pt x="0" y="71847"/>
                    <a:pt x="71847" y="0"/>
                    <a:pt x="160475" y="0"/>
                  </a:cubicBezTo>
                  <a:close/>
                </a:path>
              </a:pathLst>
            </a:custGeom>
            <a:solidFill>
              <a:schemeClr val="accent2"/>
            </a:solidFill>
            <a:ln w="9525" cap="flat" cmpd="sng">
              <a:solidFill>
                <a:schemeClr val="accent3"/>
              </a:solidFill>
              <a:round/>
            </a:ln>
            <a:effectLst>
              <a:outerShdw dist="23000" dir="5400000" algn="ctr" rotWithShape="0">
                <a:srgbClr val="000000">
                  <a:alpha val="34000"/>
                </a:srgbClr>
              </a:outerShdw>
            </a:effectLst>
          </p:spPr>
          <p:txBody>
            <a:bodyPr anchor="ctr"/>
            <a:lstStyle/>
            <a:p>
              <a:pPr fontAlgn="auto">
                <a:spcBef>
                  <a:spcPts val="0"/>
                </a:spcBef>
                <a:spcAft>
                  <a:spcPts val="0"/>
                </a:spcAft>
                <a:buFontTx/>
                <a:buNone/>
                <a:defRPr/>
              </a:pPr>
              <a:endParaRPr lang="zh-CN" altLang="en-US" sz="100" kern="0">
                <a:solidFill>
                  <a:srgbClr val="000000"/>
                </a:solidFill>
              </a:endParaRPr>
            </a:p>
          </p:txBody>
        </p:sp>
        <p:sp>
          <p:nvSpPr>
            <p:cNvPr id="11" name="Rektangel 76"/>
            <p:cNvSpPr>
              <a:spLocks noChangeArrowheads="1"/>
            </p:cNvSpPr>
            <p:nvPr>
              <p:custDataLst>
                <p:tags r:id="rId3"/>
              </p:custDataLst>
            </p:nvPr>
          </p:nvSpPr>
          <p:spPr bwMode="auto">
            <a:xfrm>
              <a:off x="899791" y="0"/>
              <a:ext cx="2471895" cy="514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latinLnBrk="1" hangingPunct="1">
                <a:spcBef>
                  <a:spcPct val="0"/>
                </a:spcBef>
                <a:spcAft>
                  <a:spcPts val="600"/>
                </a:spcAft>
                <a:buClrTx/>
                <a:buFontTx/>
                <a:buNone/>
                <a:defRPr/>
              </a:pPr>
              <a:r>
                <a:rPr lang="zh-CN" altLang="en-US" sz="2935" b="1" kern="0" noProof="1">
                  <a:solidFill>
                    <a:schemeClr val="lt1"/>
                  </a:solidFill>
                  <a:latin typeface="+mn-lt"/>
                  <a:sym typeface="Calibri" panose="020F0502020204030204" pitchFamily="34" charset="0"/>
                </a:rPr>
                <a:t>康复评定时期</a:t>
              </a:r>
              <a:endParaRPr lang="zh-CN" altLang="en-US" sz="2935" b="1" kern="0" noProof="1">
                <a:solidFill>
                  <a:schemeClr val="lt1"/>
                </a:solidFill>
                <a:latin typeface="+mn-lt"/>
                <a:sym typeface="Calibri" panose="020F0502020204030204" pitchFamily="34" charset="0"/>
              </a:endParaRPr>
            </a:p>
          </p:txBody>
        </p:sp>
        <p:grpSp>
          <p:nvGrpSpPr>
            <p:cNvPr id="3" name="组合 26"/>
            <p:cNvGrpSpPr/>
            <p:nvPr/>
          </p:nvGrpSpPr>
          <p:grpSpPr bwMode="auto">
            <a:xfrm>
              <a:off x="179154" y="32094"/>
              <a:ext cx="569262" cy="561058"/>
              <a:chOff x="74" y="-18"/>
              <a:chExt cx="569262" cy="561058"/>
            </a:xfrm>
          </p:grpSpPr>
          <p:sp>
            <p:nvSpPr>
              <p:cNvPr id="13" name="Ellipse 53"/>
              <p:cNvSpPr>
                <a:spLocks noChangeArrowheads="1"/>
              </p:cNvSpPr>
              <p:nvPr>
                <p:custDataLst>
                  <p:tags r:id="rId4"/>
                </p:custDataLst>
              </p:nvPr>
            </p:nvSpPr>
            <p:spPr bwMode="auto">
              <a:xfrm>
                <a:off x="74" y="-18"/>
                <a:ext cx="505251" cy="501481"/>
              </a:xfrm>
              <a:prstGeom prst="ellipse">
                <a:avLst/>
              </a:prstGeom>
              <a:solidFill>
                <a:srgbClr val="FFFFFF">
                  <a:alpha val="61960"/>
                </a:srgbClr>
              </a:solidFill>
              <a:ln w="9525">
                <a:solidFill>
                  <a:srgbClr val="FFFFFF"/>
                </a:solidFill>
                <a:round/>
              </a:ln>
              <a:effectLst>
                <a:outerShdw dist="38100" dir="2700000" algn="ctr" rotWithShape="0">
                  <a:srgbClr val="808080">
                    <a:alpha val="39000"/>
                  </a:srgbClr>
                </a:outerShdw>
              </a:effectLst>
            </p:spPr>
            <p:txBody>
              <a:bodyPr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ctr" eaLnBrk="1" fontAlgn="auto" latinLnBrk="1" hangingPunct="1">
                  <a:spcBef>
                    <a:spcPct val="0"/>
                  </a:spcBef>
                  <a:spcAft>
                    <a:spcPts val="0"/>
                  </a:spcAft>
                  <a:buClrTx/>
                  <a:buFontTx/>
                  <a:buNone/>
                  <a:defRPr/>
                </a:pPr>
                <a:endParaRPr lang="en-US" altLang="zh-CN" sz="1865" b="1" kern="0">
                  <a:latin typeface="黑体" panose="02010609060101010101" pitchFamily="49" charset="-122"/>
                  <a:ea typeface="Gulim" panose="020B0600000101010101" pitchFamily="34" charset="-127"/>
                </a:endParaRPr>
              </a:p>
            </p:txBody>
          </p:sp>
          <p:sp>
            <p:nvSpPr>
              <p:cNvPr id="14" name="Tekstboks 54"/>
              <p:cNvSpPr txBox="1">
                <a:spLocks noChangeArrowheads="1"/>
              </p:cNvSpPr>
              <p:nvPr>
                <p:custDataLst>
                  <p:tags r:id="rId5"/>
                </p:custDataLst>
              </p:nvPr>
            </p:nvSpPr>
            <p:spPr bwMode="auto">
              <a:xfrm>
                <a:off x="46371" y="8007"/>
                <a:ext cx="522965" cy="553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latinLnBrk="1" hangingPunct="1">
                  <a:spcBef>
                    <a:spcPct val="0"/>
                  </a:spcBef>
                  <a:spcAft>
                    <a:spcPts val="0"/>
                  </a:spcAft>
                  <a:buClrTx/>
                  <a:buFontTx/>
                  <a:buNone/>
                  <a:defRPr/>
                </a:pPr>
                <a:r>
                  <a:rPr lang="da-DK" altLang="en-US" sz="3200" b="1" kern="0" dirty="0">
                    <a:solidFill>
                      <a:schemeClr val="dk1"/>
                    </a:solidFill>
                    <a:latin typeface="+mn-lt"/>
                    <a:sym typeface="Calibri" panose="020F0502020204030204" pitchFamily="34" charset="0"/>
                  </a:rPr>
                  <a:t>6.</a:t>
                </a:r>
                <a:endParaRPr lang="da-DK" altLang="en-US" sz="3200" b="1" kern="0" dirty="0">
                  <a:solidFill>
                    <a:schemeClr val="dk1"/>
                  </a:solidFill>
                  <a:latin typeface="+mn-lt"/>
                  <a:sym typeface="Calibri" panose="020F0502020204030204" pitchFamily="34" charset="0"/>
                </a:endParaRPr>
              </a:p>
            </p:txBody>
          </p:sp>
        </p:grpSp>
      </p:grpSp>
      <p:sp>
        <p:nvSpPr>
          <p:cNvPr id="4" name="标题 4"/>
          <p:cNvSpPr>
            <a:spLocks noGrp="1"/>
          </p:cNvSpPr>
          <p:nvPr>
            <p:custDataLst>
              <p:tags r:id="rId6"/>
            </p:custDataLst>
          </p:nvPr>
        </p:nvSpPr>
        <p:spPr>
          <a:xfrm>
            <a:off x="982980" y="0"/>
            <a:ext cx="5976620" cy="746125"/>
          </a:xfrm>
          <a:prstGeom prst="rect">
            <a:avLst/>
          </a:prstGeom>
        </p:spPr>
        <p:txBody>
          <a:bodyPr vert="horz" lIns="121920" tIns="60960" rIns="121920" bIns="6096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r>
              <a:rPr lang="zh-CN" altLang="en-US" sz="3100">
                <a:sym typeface="+mn-ea"/>
              </a:rPr>
              <a:t>二、康复评定内容和工作流程</a:t>
            </a:r>
            <a:endParaRPr lang="zh-CN" altLang="en-US" sz="3100">
              <a:sym typeface="+mn-ea"/>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5"/>
          <p:cNvSpPr txBox="1">
            <a:spLocks noChangeArrowheads="1"/>
          </p:cNvSpPr>
          <p:nvPr>
            <p:custDataLst>
              <p:tags r:id="rId1"/>
            </p:custDataLst>
          </p:nvPr>
        </p:nvSpPr>
        <p:spPr bwMode="auto">
          <a:xfrm>
            <a:off x="695113" y="1809327"/>
            <a:ext cx="10830560" cy="4061460"/>
          </a:xfrm>
          <a:prstGeom prst="rect">
            <a:avLst/>
          </a:prstGeom>
          <a:solidFill>
            <a:srgbClr val="FFFFFF"/>
          </a:solidFill>
          <a:ln w="9525">
            <a:solidFill>
              <a:schemeClr val="accent1"/>
            </a:solidFill>
            <a:miter lim="800000"/>
          </a:ln>
          <a:effectLst>
            <a:outerShdw dist="20000" dir="5400000" algn="ctr" rotWithShape="0">
              <a:srgbClr val="000000">
                <a:alpha val="37000"/>
              </a:srgbClr>
            </a:outerShdw>
          </a:effectLst>
        </p:spPr>
        <p:txBody>
          <a:bodyPr wrap="square">
            <a:normAutofit lnSpcReduction="10000"/>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indent="0" algn="just">
              <a:lnSpc>
                <a:spcPct val="120000"/>
              </a:lnSpc>
              <a:buNone/>
            </a:pPr>
            <a:r>
              <a:rPr lang="zh-CN" altLang="en-US" kern="0" dirty="0">
                <a:solidFill>
                  <a:schemeClr val="dk1"/>
                </a:solidFill>
                <a:latin typeface="+mn-lt"/>
              </a:rPr>
              <a:t>  </a:t>
            </a:r>
            <a:endParaRPr lang="zh-CN" altLang="en-US" kern="0" dirty="0">
              <a:solidFill>
                <a:schemeClr val="dk1"/>
              </a:solidFill>
              <a:latin typeface="+mn-lt"/>
            </a:endParaRPr>
          </a:p>
          <a:p>
            <a:pPr algn="just">
              <a:lnSpc>
                <a:spcPct val="120000"/>
              </a:lnSpc>
            </a:pPr>
            <a:r>
              <a:rPr lang="zh-CN" altLang="en-US" kern="0" dirty="0">
                <a:solidFill>
                  <a:schemeClr val="dk1"/>
                </a:solidFill>
                <a:latin typeface="+mn-lt"/>
              </a:rPr>
              <a:t>（</a:t>
            </a:r>
            <a:r>
              <a:rPr lang="en-US" altLang="en-US" kern="0" dirty="0">
                <a:solidFill>
                  <a:schemeClr val="dk1"/>
                </a:solidFill>
                <a:latin typeface="+mn-lt"/>
              </a:rPr>
              <a:t>3</a:t>
            </a:r>
            <a:r>
              <a:rPr lang="zh-CN" altLang="en-US" kern="0" dirty="0">
                <a:solidFill>
                  <a:schemeClr val="dk1"/>
                </a:solidFill>
                <a:latin typeface="+mn-lt"/>
              </a:rPr>
              <a:t>）末期评定：通常在患者出院前或结束治疗时进行。目的是判断康复治疗效果如何、是否达到预期目标，提出今后重返家庭和社会进一步康复的建议。末期评定重点放在与运动能力、生活自理能力、工作社交能力等相应的功能方面。</a:t>
            </a:r>
            <a:endParaRPr lang="en-US" altLang="zh-CN" kern="0" dirty="0">
              <a:solidFill>
                <a:schemeClr val="dk1"/>
              </a:solidFill>
              <a:latin typeface="+mn-lt"/>
            </a:endParaRPr>
          </a:p>
          <a:p>
            <a:pPr algn="just">
              <a:lnSpc>
                <a:spcPct val="120000"/>
              </a:lnSpc>
            </a:pPr>
            <a:endParaRPr lang="zh-CN" altLang="en-US" kern="0" dirty="0">
              <a:solidFill>
                <a:schemeClr val="dk1"/>
              </a:solidFill>
              <a:latin typeface="+mn-lt"/>
            </a:endParaRPr>
          </a:p>
          <a:p>
            <a:pPr algn="just">
              <a:lnSpc>
                <a:spcPct val="120000"/>
              </a:lnSpc>
            </a:pPr>
            <a:r>
              <a:rPr lang="en-US" altLang="en-US" kern="0" dirty="0">
                <a:solidFill>
                  <a:schemeClr val="dk1"/>
                </a:solidFill>
                <a:latin typeface="+mn-lt"/>
              </a:rPr>
              <a:t> </a:t>
            </a:r>
            <a:r>
              <a:rPr lang="zh-CN" altLang="en-US" kern="0" dirty="0">
                <a:solidFill>
                  <a:schemeClr val="dk1"/>
                </a:solidFill>
                <a:latin typeface="+mn-lt"/>
              </a:rPr>
              <a:t>（</a:t>
            </a:r>
            <a:r>
              <a:rPr lang="en-US" altLang="en-US" kern="0" dirty="0">
                <a:solidFill>
                  <a:schemeClr val="dk1"/>
                </a:solidFill>
                <a:latin typeface="+mn-lt"/>
              </a:rPr>
              <a:t>4</a:t>
            </a:r>
            <a:r>
              <a:rPr lang="zh-CN" altLang="en-US" kern="0" dirty="0">
                <a:solidFill>
                  <a:schemeClr val="dk1"/>
                </a:solidFill>
                <a:latin typeface="+mn-lt"/>
              </a:rPr>
              <a:t>）随访：是对出院后回归社区家庭的患者进行的跟踪随访。随访的目的是了解患者出院后的功能和能力状况，比较出院时患者是进步还是退步。随访可</a:t>
            </a:r>
            <a:r>
              <a:rPr lang="en-US" altLang="en-US" kern="0" dirty="0">
                <a:solidFill>
                  <a:schemeClr val="dk1"/>
                </a:solidFill>
                <a:latin typeface="+mn-lt"/>
              </a:rPr>
              <a:t>2</a:t>
            </a:r>
            <a:r>
              <a:rPr lang="zh-CN" altLang="en-US" kern="0" dirty="0">
                <a:solidFill>
                  <a:schemeClr val="dk1"/>
                </a:solidFill>
                <a:latin typeface="+mn-lt"/>
              </a:rPr>
              <a:t>～</a:t>
            </a:r>
            <a:r>
              <a:rPr lang="en-US" altLang="en-US" kern="0" dirty="0">
                <a:solidFill>
                  <a:schemeClr val="dk1"/>
                </a:solidFill>
                <a:latin typeface="+mn-lt"/>
              </a:rPr>
              <a:t>3</a:t>
            </a:r>
            <a:r>
              <a:rPr lang="zh-CN" altLang="en-US" kern="0" dirty="0">
                <a:solidFill>
                  <a:schemeClr val="dk1"/>
                </a:solidFill>
                <a:latin typeface="+mn-lt"/>
              </a:rPr>
              <a:t>个月、半年甚至</a:t>
            </a:r>
            <a:r>
              <a:rPr lang="en-US" altLang="en-US" kern="0" dirty="0">
                <a:solidFill>
                  <a:schemeClr val="dk1"/>
                </a:solidFill>
                <a:latin typeface="+mn-lt"/>
              </a:rPr>
              <a:t>1</a:t>
            </a:r>
            <a:r>
              <a:rPr lang="zh-CN" altLang="en-US" kern="0" dirty="0">
                <a:solidFill>
                  <a:schemeClr val="dk1"/>
                </a:solidFill>
                <a:latin typeface="+mn-lt"/>
              </a:rPr>
              <a:t>年一次。</a:t>
            </a:r>
            <a:endParaRPr lang="zh-CN" altLang="en-US" kern="0" dirty="0">
              <a:solidFill>
                <a:schemeClr val="dk1"/>
              </a:solidFill>
              <a:latin typeface="+mn-lt"/>
            </a:endParaRPr>
          </a:p>
          <a:p>
            <a:pPr indent="0" algn="just">
              <a:lnSpc>
                <a:spcPct val="120000"/>
              </a:lnSpc>
              <a:buNone/>
            </a:pPr>
            <a:endParaRPr lang="zh-CN" altLang="en-US" kern="0" dirty="0">
              <a:solidFill>
                <a:schemeClr val="dk1"/>
              </a:solidFill>
              <a:latin typeface="+mn-lt"/>
            </a:endParaRPr>
          </a:p>
        </p:txBody>
      </p:sp>
      <p:grpSp>
        <p:nvGrpSpPr>
          <p:cNvPr id="2" name="组合 22"/>
          <p:cNvGrpSpPr/>
          <p:nvPr/>
        </p:nvGrpSpPr>
        <p:grpSpPr bwMode="auto">
          <a:xfrm>
            <a:off x="982344" y="964565"/>
            <a:ext cx="3545405" cy="625899"/>
            <a:chOff x="-1" y="0"/>
            <a:chExt cx="3371687" cy="593152"/>
          </a:xfrm>
        </p:grpSpPr>
        <p:sp>
          <p:nvSpPr>
            <p:cNvPr id="8" name="Round Same Side Corner Rectangle 141"/>
            <p:cNvSpPr/>
            <p:nvPr>
              <p:custDataLst>
                <p:tags r:id="rId2"/>
              </p:custDataLst>
            </p:nvPr>
          </p:nvSpPr>
          <p:spPr bwMode="auto">
            <a:xfrm>
              <a:off x="-1" y="0"/>
              <a:ext cx="3371687" cy="577706"/>
            </a:xfrm>
            <a:custGeom>
              <a:avLst/>
              <a:gdLst>
                <a:gd name="T0" fmla="*/ 160475 w 2815411"/>
                <a:gd name="T1" fmla="*/ 0 h 577706"/>
                <a:gd name="T2" fmla="*/ 2654936 w 2815411"/>
                <a:gd name="T3" fmla="*/ 0 h 577706"/>
                <a:gd name="T4" fmla="*/ 2815411 w 2815411"/>
                <a:gd name="T5" fmla="*/ 160475 h 577706"/>
                <a:gd name="T6" fmla="*/ 2815411 w 2815411"/>
                <a:gd name="T7" fmla="*/ 577706 h 577706"/>
                <a:gd name="T8" fmla="*/ 2815411 w 2815411"/>
                <a:gd name="T9" fmla="*/ 577706 h 577706"/>
                <a:gd name="T10" fmla="*/ 0 w 2815411"/>
                <a:gd name="T11" fmla="*/ 577706 h 577706"/>
                <a:gd name="T12" fmla="*/ 0 w 2815411"/>
                <a:gd name="T13" fmla="*/ 577706 h 577706"/>
                <a:gd name="T14" fmla="*/ 0 w 2815411"/>
                <a:gd name="T15" fmla="*/ 160475 h 577706"/>
                <a:gd name="T16" fmla="*/ 160475 w 2815411"/>
                <a:gd name="T17" fmla="*/ 0 h 57770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15411" h="577706">
                  <a:moveTo>
                    <a:pt x="160475" y="0"/>
                  </a:moveTo>
                  <a:lnTo>
                    <a:pt x="2654936" y="0"/>
                  </a:lnTo>
                  <a:cubicBezTo>
                    <a:pt x="2743564" y="0"/>
                    <a:pt x="2815411" y="71847"/>
                    <a:pt x="2815411" y="160475"/>
                  </a:cubicBezTo>
                  <a:lnTo>
                    <a:pt x="2815411" y="577706"/>
                  </a:lnTo>
                  <a:lnTo>
                    <a:pt x="0" y="577706"/>
                  </a:lnTo>
                  <a:lnTo>
                    <a:pt x="0" y="160475"/>
                  </a:lnTo>
                  <a:cubicBezTo>
                    <a:pt x="0" y="71847"/>
                    <a:pt x="71847" y="0"/>
                    <a:pt x="160475" y="0"/>
                  </a:cubicBezTo>
                  <a:close/>
                </a:path>
              </a:pathLst>
            </a:custGeom>
            <a:solidFill>
              <a:schemeClr val="accent2"/>
            </a:solidFill>
            <a:ln w="9525" cap="flat" cmpd="sng">
              <a:solidFill>
                <a:schemeClr val="accent3"/>
              </a:solidFill>
              <a:round/>
            </a:ln>
            <a:effectLst>
              <a:outerShdw dist="23000" dir="5400000" algn="ctr" rotWithShape="0">
                <a:srgbClr val="000000">
                  <a:alpha val="34000"/>
                </a:srgbClr>
              </a:outerShdw>
            </a:effectLst>
          </p:spPr>
          <p:txBody>
            <a:bodyPr anchor="ctr"/>
            <a:lstStyle/>
            <a:p>
              <a:pPr fontAlgn="auto">
                <a:spcBef>
                  <a:spcPts val="0"/>
                </a:spcBef>
                <a:spcAft>
                  <a:spcPts val="0"/>
                </a:spcAft>
                <a:buFontTx/>
                <a:buNone/>
                <a:defRPr/>
              </a:pPr>
              <a:endParaRPr lang="zh-CN" altLang="en-US" sz="100" kern="0">
                <a:solidFill>
                  <a:srgbClr val="000000"/>
                </a:solidFill>
              </a:endParaRPr>
            </a:p>
          </p:txBody>
        </p:sp>
        <p:sp>
          <p:nvSpPr>
            <p:cNvPr id="11" name="Rektangel 76"/>
            <p:cNvSpPr>
              <a:spLocks noChangeArrowheads="1"/>
            </p:cNvSpPr>
            <p:nvPr>
              <p:custDataLst>
                <p:tags r:id="rId3"/>
              </p:custDataLst>
            </p:nvPr>
          </p:nvSpPr>
          <p:spPr bwMode="auto">
            <a:xfrm>
              <a:off x="899791" y="0"/>
              <a:ext cx="2471895" cy="514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latinLnBrk="1" hangingPunct="1">
                <a:spcBef>
                  <a:spcPct val="0"/>
                </a:spcBef>
                <a:spcAft>
                  <a:spcPts val="600"/>
                </a:spcAft>
                <a:buClrTx/>
                <a:buFontTx/>
                <a:buNone/>
                <a:defRPr/>
              </a:pPr>
              <a:r>
                <a:rPr lang="zh-CN" altLang="en-US" sz="2935" b="1" kern="0" noProof="1">
                  <a:solidFill>
                    <a:schemeClr val="lt1"/>
                  </a:solidFill>
                  <a:latin typeface="+mn-lt"/>
                  <a:sym typeface="Calibri" panose="020F0502020204030204" pitchFamily="34" charset="0"/>
                </a:rPr>
                <a:t>康复评定时期</a:t>
              </a:r>
              <a:endParaRPr lang="zh-CN" altLang="en-US" sz="2935" b="1" kern="0" noProof="1">
                <a:solidFill>
                  <a:schemeClr val="lt1"/>
                </a:solidFill>
                <a:latin typeface="+mn-lt"/>
                <a:sym typeface="Calibri" panose="020F0502020204030204" pitchFamily="34" charset="0"/>
              </a:endParaRPr>
            </a:p>
          </p:txBody>
        </p:sp>
        <p:grpSp>
          <p:nvGrpSpPr>
            <p:cNvPr id="3" name="组合 26"/>
            <p:cNvGrpSpPr/>
            <p:nvPr/>
          </p:nvGrpSpPr>
          <p:grpSpPr bwMode="auto">
            <a:xfrm>
              <a:off x="179154" y="32094"/>
              <a:ext cx="569262" cy="561058"/>
              <a:chOff x="74" y="-18"/>
              <a:chExt cx="569262" cy="561058"/>
            </a:xfrm>
          </p:grpSpPr>
          <p:sp>
            <p:nvSpPr>
              <p:cNvPr id="13" name="Ellipse 53"/>
              <p:cNvSpPr>
                <a:spLocks noChangeArrowheads="1"/>
              </p:cNvSpPr>
              <p:nvPr>
                <p:custDataLst>
                  <p:tags r:id="rId4"/>
                </p:custDataLst>
              </p:nvPr>
            </p:nvSpPr>
            <p:spPr bwMode="auto">
              <a:xfrm>
                <a:off x="74" y="-18"/>
                <a:ext cx="505251" cy="501481"/>
              </a:xfrm>
              <a:prstGeom prst="ellipse">
                <a:avLst/>
              </a:prstGeom>
              <a:solidFill>
                <a:srgbClr val="FFFFFF">
                  <a:alpha val="61960"/>
                </a:srgbClr>
              </a:solidFill>
              <a:ln w="9525">
                <a:solidFill>
                  <a:srgbClr val="FFFFFF"/>
                </a:solidFill>
                <a:round/>
              </a:ln>
              <a:effectLst>
                <a:outerShdw dist="38100" dir="2700000" algn="ctr" rotWithShape="0">
                  <a:srgbClr val="808080">
                    <a:alpha val="39000"/>
                  </a:srgbClr>
                </a:outerShdw>
              </a:effectLst>
            </p:spPr>
            <p:txBody>
              <a:bodyPr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ctr" eaLnBrk="1" fontAlgn="auto" latinLnBrk="1" hangingPunct="1">
                  <a:spcBef>
                    <a:spcPct val="0"/>
                  </a:spcBef>
                  <a:spcAft>
                    <a:spcPts val="0"/>
                  </a:spcAft>
                  <a:buClrTx/>
                  <a:buFontTx/>
                  <a:buNone/>
                  <a:defRPr/>
                </a:pPr>
                <a:endParaRPr lang="en-US" altLang="zh-CN" sz="1865" b="1" kern="0">
                  <a:latin typeface="黑体" panose="02010609060101010101" pitchFamily="49" charset="-122"/>
                  <a:ea typeface="Gulim" panose="020B0600000101010101" pitchFamily="34" charset="-127"/>
                </a:endParaRPr>
              </a:p>
            </p:txBody>
          </p:sp>
          <p:sp>
            <p:nvSpPr>
              <p:cNvPr id="14" name="Tekstboks 54"/>
              <p:cNvSpPr txBox="1">
                <a:spLocks noChangeArrowheads="1"/>
              </p:cNvSpPr>
              <p:nvPr>
                <p:custDataLst>
                  <p:tags r:id="rId5"/>
                </p:custDataLst>
              </p:nvPr>
            </p:nvSpPr>
            <p:spPr bwMode="auto">
              <a:xfrm>
                <a:off x="46371" y="8007"/>
                <a:ext cx="522965" cy="553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latinLnBrk="1" hangingPunct="1">
                  <a:spcBef>
                    <a:spcPct val="0"/>
                  </a:spcBef>
                  <a:spcAft>
                    <a:spcPts val="0"/>
                  </a:spcAft>
                  <a:buClrTx/>
                  <a:buFontTx/>
                  <a:buNone/>
                  <a:defRPr/>
                </a:pPr>
                <a:r>
                  <a:rPr lang="da-DK" altLang="en-US" sz="3200" b="1" kern="0" dirty="0">
                    <a:solidFill>
                      <a:schemeClr val="dk1"/>
                    </a:solidFill>
                    <a:latin typeface="+mn-lt"/>
                    <a:sym typeface="Calibri" panose="020F0502020204030204" pitchFamily="34" charset="0"/>
                  </a:rPr>
                  <a:t>6.</a:t>
                </a:r>
                <a:endParaRPr lang="da-DK" altLang="en-US" sz="3200" b="1" kern="0" dirty="0">
                  <a:solidFill>
                    <a:schemeClr val="dk1"/>
                  </a:solidFill>
                  <a:latin typeface="+mn-lt"/>
                  <a:sym typeface="Calibri" panose="020F0502020204030204" pitchFamily="34" charset="0"/>
                </a:endParaRPr>
              </a:p>
            </p:txBody>
          </p:sp>
        </p:grpSp>
      </p:grpSp>
      <p:sp>
        <p:nvSpPr>
          <p:cNvPr id="4" name="标题 4"/>
          <p:cNvSpPr>
            <a:spLocks noGrp="1"/>
          </p:cNvSpPr>
          <p:nvPr>
            <p:custDataLst>
              <p:tags r:id="rId6"/>
            </p:custDataLst>
          </p:nvPr>
        </p:nvSpPr>
        <p:spPr>
          <a:xfrm>
            <a:off x="982980" y="0"/>
            <a:ext cx="5976620" cy="746125"/>
          </a:xfrm>
          <a:prstGeom prst="rect">
            <a:avLst/>
          </a:prstGeom>
        </p:spPr>
        <p:txBody>
          <a:bodyPr vert="horz" lIns="121920" tIns="60960" rIns="121920" bIns="6096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r>
              <a:rPr lang="zh-CN" altLang="en-US" sz="3100">
                <a:sym typeface="+mn-ea"/>
              </a:rPr>
              <a:t>二、康复评定内容和工作流程</a:t>
            </a:r>
            <a:endParaRPr lang="zh-CN" altLang="en-US" sz="3100">
              <a:sym typeface="+mn-ea"/>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1271270" y="2060575"/>
            <a:ext cx="9515475" cy="2122805"/>
          </a:xfrm>
          <a:prstGeom prst="rect">
            <a:avLst/>
          </a:prstGeom>
          <a:solidFill>
            <a:schemeClr val="accent1">
              <a:alpha val="0"/>
            </a:schemeClr>
          </a:solidFill>
          <a:ln>
            <a:noFill/>
          </a:ln>
        </p:spPr>
        <p:txBody>
          <a:bodyPr wrap="square" rtlCol="0" anchor="t">
            <a:spAutoFit/>
          </a:bodyPr>
          <a:lstStyle/>
          <a:p>
            <a:pPr algn="ctr"/>
            <a:r>
              <a:rPr lang="zh-CN" altLang="en-US" sz="6600" b="1" dirty="0" smtClean="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sym typeface="+mn-ea"/>
              </a:rPr>
              <a:t>任务三</a:t>
            </a:r>
            <a:endParaRPr lang="zh-CN" altLang="en-US" sz="6600" b="1" dirty="0" smtClean="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endParaRPr>
          </a:p>
          <a:p>
            <a:pPr algn="ctr"/>
            <a:r>
              <a:rPr lang="zh-CN" altLang="en-US" sz="6600" b="1" dirty="0" smtClean="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sym typeface="+mn-ea"/>
              </a:rPr>
              <a:t>康复评定的方法和实施</a:t>
            </a:r>
            <a:endParaRPr lang="zh-CN" altLang="en-US" sz="6600" b="1" dirty="0" smtClean="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bwMode="auto">
          <a:xfrm>
            <a:off x="1007533" y="1892724"/>
            <a:ext cx="9893300" cy="2102273"/>
            <a:chOff x="768350" y="1995488"/>
            <a:chExt cx="7419975" cy="1576705"/>
          </a:xfrm>
        </p:grpSpPr>
        <p:grpSp>
          <p:nvGrpSpPr>
            <p:cNvPr id="3" name="组合 57"/>
            <p:cNvGrpSpPr/>
            <p:nvPr/>
          </p:nvGrpSpPr>
          <p:grpSpPr bwMode="auto">
            <a:xfrm>
              <a:off x="781050" y="1995488"/>
              <a:ext cx="2279650" cy="515937"/>
              <a:chOff x="64524" y="84322"/>
              <a:chExt cx="2279315" cy="515900"/>
            </a:xfrm>
          </p:grpSpPr>
          <p:sp>
            <p:nvSpPr>
              <p:cNvPr id="12" name="Rectangle 220"/>
              <p:cNvSpPr>
                <a:spLocks noChangeArrowheads="1"/>
              </p:cNvSpPr>
              <p:nvPr/>
            </p:nvSpPr>
            <p:spPr bwMode="auto">
              <a:xfrm>
                <a:off x="64524" y="530377"/>
                <a:ext cx="2206301" cy="69845"/>
              </a:xfrm>
              <a:prstGeom prst="rect">
                <a:avLst/>
              </a:prstGeom>
              <a:solidFill>
                <a:schemeClr val="accent1"/>
              </a:solidFill>
              <a:ln w="9525">
                <a:solidFill>
                  <a:schemeClr val="accent2"/>
                </a:solidFill>
                <a:miter lim="800000"/>
              </a:ln>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eaLnBrk="1" fontAlgn="auto" latinLnBrk="1" hangingPunct="1">
                  <a:spcBef>
                    <a:spcPct val="0"/>
                  </a:spcBef>
                  <a:spcAft>
                    <a:spcPts val="0"/>
                  </a:spcAft>
                  <a:buFontTx/>
                  <a:buNone/>
                  <a:defRPr/>
                </a:pPr>
                <a:endParaRPr lang="ko-KR" altLang="en-US" sz="2400" b="1" kern="0">
                  <a:solidFill>
                    <a:srgbClr val="000000"/>
                  </a:solidFill>
                  <a:latin typeface="+mn-lt"/>
                  <a:ea typeface="+mn-ea"/>
                </a:endParaRPr>
              </a:p>
            </p:txBody>
          </p:sp>
          <p:sp>
            <p:nvSpPr>
              <p:cNvPr id="13" name="Rectangle 235"/>
              <p:cNvSpPr>
                <a:spLocks noChangeArrowheads="1"/>
              </p:cNvSpPr>
              <p:nvPr>
                <p:custDataLst>
                  <p:tags r:id="rId1"/>
                </p:custDataLst>
              </p:nvPr>
            </p:nvSpPr>
            <p:spPr bwMode="auto">
              <a:xfrm>
                <a:off x="615306" y="84322"/>
                <a:ext cx="1728533" cy="400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eaLnBrk="1" fontAlgn="auto" latinLnBrk="1" hangingPunct="1">
                  <a:lnSpc>
                    <a:spcPct val="90000"/>
                  </a:lnSpc>
                  <a:spcBef>
                    <a:spcPct val="0"/>
                  </a:spcBef>
                  <a:spcAft>
                    <a:spcPts val="0"/>
                  </a:spcAft>
                  <a:buFontTx/>
                  <a:buNone/>
                  <a:defRPr/>
                </a:pPr>
                <a:r>
                  <a:rPr lang="zh-CN" altLang="en-US" b="1" kern="0" dirty="0">
                    <a:solidFill>
                      <a:schemeClr val="tx1"/>
                    </a:solidFill>
                    <a:latin typeface="+mn-lt"/>
                    <a:ea typeface="+mn-ea"/>
                  </a:rPr>
                  <a:t> 学习任务</a:t>
                </a:r>
                <a:endParaRPr lang="zh-CN" altLang="en-US" b="1" kern="0" dirty="0">
                  <a:solidFill>
                    <a:schemeClr val="tx1"/>
                  </a:solidFill>
                  <a:latin typeface="+mn-lt"/>
                  <a:ea typeface="+mn-ea"/>
                </a:endParaRPr>
              </a:p>
            </p:txBody>
          </p:sp>
        </p:grpSp>
        <p:sp>
          <p:nvSpPr>
            <p:cNvPr id="10" name="TextBox 88"/>
            <p:cNvSpPr txBox="1">
              <a:spLocks noChangeArrowheads="1"/>
            </p:cNvSpPr>
            <p:nvPr>
              <p:custDataLst>
                <p:tags r:id="rId2"/>
              </p:custDataLst>
            </p:nvPr>
          </p:nvSpPr>
          <p:spPr bwMode="auto">
            <a:xfrm>
              <a:off x="768350" y="2557463"/>
              <a:ext cx="7419975" cy="1014730"/>
            </a:xfrm>
            <a:prstGeom prst="rect">
              <a:avLst/>
            </a:prstGeom>
            <a:solidFill>
              <a:schemeClr val="accent3">
                <a:alpha val="52940"/>
              </a:schemeClr>
            </a:solidFill>
            <a:ln w="19050">
              <a:solidFill>
                <a:schemeClr val="accent1"/>
              </a:solidFill>
              <a:prstDash val="dash"/>
              <a:miter lim="800000"/>
            </a:ln>
          </p:spPr>
          <p:txBody>
            <a:bodyPr wrap="square">
              <a:norm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eaLnBrk="1" fontAlgn="auto" hangingPunct="1">
                <a:lnSpc>
                  <a:spcPct val="150000"/>
                </a:lnSpc>
                <a:spcBef>
                  <a:spcPct val="0"/>
                </a:spcBef>
                <a:spcAft>
                  <a:spcPts val="0"/>
                </a:spcAft>
                <a:buNone/>
                <a:defRPr/>
              </a:pPr>
              <a:r>
                <a:rPr lang="zh-CN" altLang="en-US" sz="2665" kern="0" dirty="0">
                  <a:solidFill>
                    <a:schemeClr val="dk1"/>
                  </a:solidFill>
                  <a:latin typeface="+mn-lt"/>
                  <a:ea typeface="+mn-ea"/>
                </a:rPr>
                <a:t>       康复评定定性、半定量和定量评定和实施方法；康复评定的原则；康复评定的注意事项。</a:t>
              </a:r>
              <a:endParaRPr lang="zh-CN" altLang="en-US" sz="2665" kern="0" dirty="0">
                <a:solidFill>
                  <a:schemeClr val="dk1"/>
                </a:solidFill>
                <a:latin typeface="+mn-lt"/>
                <a:ea typeface="+mn-ea"/>
              </a:endParaRPr>
            </a:p>
          </p:txBody>
        </p:sp>
      </p:grpSp>
      <p:pic>
        <p:nvPicPr>
          <p:cNvPr id="5126" name="图片 4" descr="www_tuweimei_comComp_20959516_NXZN4HGAKVcBQY5qTkn3lVG7v0MU5QWJ.jpg"/>
          <p:cNvPicPr>
            <a:picLocks noGrp="1" noChangeAspect="1" noChangeArrowheads="1"/>
          </p:cNvPicPr>
          <p:nvPr>
            <p:custDataLst>
              <p:tags r:id="rId3"/>
            </p:custDataLst>
          </p:nvPr>
        </p:nvPicPr>
        <p:blipFill>
          <a:blip r:embed="rId4" cstate="print">
            <a:clrChange>
              <a:clrFrom>
                <a:srgbClr val="FFFFFF"/>
              </a:clrFrom>
              <a:clrTo>
                <a:srgbClr val="FFFFFF">
                  <a:alpha val="0"/>
                </a:srgbClr>
              </a:clrTo>
            </a:clrChange>
          </a:blip>
          <a:srcRect/>
          <a:stretch>
            <a:fillRect/>
          </a:stretch>
        </p:blipFill>
        <p:spPr bwMode="auto">
          <a:xfrm>
            <a:off x="1007533" y="1019811"/>
            <a:ext cx="1051984" cy="1405467"/>
          </a:xfrm>
          <a:prstGeom prst="rect">
            <a:avLst/>
          </a:prstGeom>
          <a:noFill/>
          <a:ln w="9525">
            <a:noFill/>
            <a:miter lim="800000"/>
            <a:headEnd/>
            <a:tailEnd/>
          </a:ln>
        </p:spPr>
      </p:pic>
      <p:sp>
        <p:nvSpPr>
          <p:cNvPr id="6" name="标题 5"/>
          <p:cNvSpPr>
            <a:spLocks noGrp="1"/>
          </p:cNvSpPr>
          <p:nvPr>
            <p:ph type="title" idx="4294967295"/>
            <p:custDataLst>
              <p:tags r:id="rId5"/>
            </p:custDataLst>
          </p:nvPr>
        </p:nvSpPr>
        <p:spPr>
          <a:xfrm>
            <a:off x="983615" y="-27305"/>
            <a:ext cx="7345045" cy="805180"/>
          </a:xfrm>
        </p:spPr>
        <p:txBody>
          <a:bodyPr vert="horz" lIns="121920" tIns="60960" rIns="121920" bIns="60960" rtlCol="0" anchor="ctr">
            <a:normAutofit/>
          </a:bodyPr>
          <a:lstStyle/>
          <a:p>
            <a:pPr lvl="0" algn="l">
              <a:buClrTx/>
              <a:buSzTx/>
              <a:buFontTx/>
            </a:pPr>
            <a:r>
              <a:rPr lang="zh-CN" altLang="en-US" sz="3200">
                <a:sym typeface="+mn-ea"/>
              </a:rPr>
              <a:t>任务三  康复评定的类型和实施方法</a:t>
            </a:r>
            <a:endParaRPr lang="zh-CN" altLang="en-US" sz="3200">
              <a:sym typeface="+mn-ea"/>
            </a:endParaRPr>
          </a:p>
        </p:txBody>
      </p:sp>
    </p:spTree>
    <p:custDataLst>
      <p:tags r:id="rId6"/>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452120" y="1052830"/>
            <a:ext cx="11148060" cy="3560445"/>
            <a:chOff x="-701263" y="-313825"/>
            <a:chExt cx="6340461" cy="4133737"/>
          </a:xfrm>
        </p:grpSpPr>
        <p:sp>
          <p:nvSpPr>
            <p:cNvPr id="7" name="AutoShape 10"/>
            <p:cNvSpPr>
              <a:spLocks noChangeArrowheads="1"/>
            </p:cNvSpPr>
            <p:nvPr>
              <p:custDataLst>
                <p:tags r:id="rId1"/>
              </p:custDataLst>
            </p:nvPr>
          </p:nvSpPr>
          <p:spPr bwMode="auto">
            <a:xfrm>
              <a:off x="-701263" y="-313825"/>
              <a:ext cx="6340461" cy="4133737"/>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9"/>
              <a:ext cx="5956422" cy="340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50000"/>
                </a:lnSpc>
                <a:buNone/>
              </a:pPr>
              <a:r>
                <a:rPr lang="zh-CN" altLang="en-US" kern="0" dirty="0">
                  <a:solidFill>
                    <a:schemeClr val="dk1"/>
                  </a:solidFill>
                  <a:latin typeface="+mn-lt"/>
                  <a:sym typeface="Calibri" panose="020F0502020204030204" pitchFamily="34" charset="0"/>
                </a:rPr>
                <a:t>（一）定性评定及实施方法</a:t>
              </a:r>
              <a:r>
                <a:rPr lang="en-US" altLang="en-US" kern="0" dirty="0">
                  <a:solidFill>
                    <a:schemeClr val="dk1"/>
                  </a:solidFill>
                  <a:latin typeface="+mn-lt"/>
                  <a:sym typeface="Calibri" panose="020F0502020204030204" pitchFamily="34" charset="0"/>
                </a:rPr>
                <a:t>   </a:t>
              </a:r>
              <a:endParaRPr lang="zh-CN" altLang="en-US" kern="0" dirty="0">
                <a:solidFill>
                  <a:schemeClr val="dk1"/>
                </a:solidFill>
                <a:latin typeface="+mn-lt"/>
                <a:sym typeface="Calibri" panose="020F0502020204030204" pitchFamily="34" charset="0"/>
              </a:endParaRPr>
            </a:p>
            <a:p>
              <a:pPr algn="just">
                <a:lnSpc>
                  <a:spcPct val="150000"/>
                </a:lnSpc>
              </a:pPr>
              <a:r>
                <a:rPr lang="zh-CN" altLang="en-US" kern="0" dirty="0">
                  <a:solidFill>
                    <a:schemeClr val="dk1"/>
                  </a:solidFill>
                  <a:latin typeface="+mn-lt"/>
                  <a:sym typeface="Calibri" panose="020F0502020204030204" pitchFamily="34" charset="0"/>
                </a:rPr>
                <a:t>  定性评定是一种最根本、最重要的分析、研究过程，它从整体上对研究对象进行“质”的分析。通过定性评定解决研究对象“有没有”“是不是”的问题。因此，定性评定不仅可以从各个不同角度和层面观察事物，找出共性的联系和特点，而且可以同时研究事物的特殊性，找出其原因。</a:t>
              </a:r>
              <a:endParaRPr lang="zh-CN" altLang="en-US" kern="0" dirty="0">
                <a:solidFill>
                  <a:schemeClr val="dk1"/>
                </a:solidFill>
                <a:latin typeface="+mn-lt"/>
                <a:sym typeface="Calibri" panose="020F0502020204030204" pitchFamily="34" charset="0"/>
              </a:endParaRPr>
            </a:p>
          </p:txBody>
        </p:sp>
      </p:grpSp>
      <p:sp>
        <p:nvSpPr>
          <p:cNvPr id="5" name="标题 4"/>
          <p:cNvSpPr>
            <a:spLocks noGrp="1"/>
          </p:cNvSpPr>
          <p:nvPr>
            <p:ph type="title" idx="4294967295"/>
            <p:custDataLst>
              <p:tags r:id="rId3"/>
            </p:custDataLst>
          </p:nvPr>
        </p:nvSpPr>
        <p:spPr>
          <a:xfrm>
            <a:off x="982345" y="0"/>
            <a:ext cx="5204460" cy="730885"/>
          </a:xfrm>
        </p:spPr>
        <p:txBody>
          <a:bodyPr vert="horz" lIns="121920" tIns="60960" rIns="121920" bIns="60960" rtlCol="0" anchor="ctr">
            <a:normAutofit/>
          </a:bodyPr>
          <a:lstStyle/>
          <a:p>
            <a:pPr lvl="0" algn="l">
              <a:buClrTx/>
              <a:buSzTx/>
              <a:buFontTx/>
            </a:pPr>
            <a:r>
              <a:rPr lang="zh-CN" altLang="en-US" sz="3200">
                <a:sym typeface="+mn-ea"/>
              </a:rPr>
              <a:t>一、康复评定类型和实施</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398780" y="977900"/>
            <a:ext cx="11191875" cy="4951730"/>
            <a:chOff x="-678974" y="-404867"/>
            <a:chExt cx="6314671" cy="6862893"/>
          </a:xfrm>
        </p:grpSpPr>
        <p:sp>
          <p:nvSpPr>
            <p:cNvPr id="7" name="AutoShape 10"/>
            <p:cNvSpPr>
              <a:spLocks noChangeArrowheads="1"/>
            </p:cNvSpPr>
            <p:nvPr>
              <p:custDataLst>
                <p:tags r:id="rId1"/>
              </p:custDataLst>
            </p:nvPr>
          </p:nvSpPr>
          <p:spPr bwMode="auto">
            <a:xfrm>
              <a:off x="-678974" y="-404867"/>
              <a:ext cx="6314671" cy="6862893"/>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9"/>
              <a:ext cx="5956422" cy="5191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20000"/>
                </a:lnSpc>
                <a:buNone/>
              </a:pPr>
              <a:r>
                <a:rPr lang="zh-CN" altLang="en-US" sz="2300" kern="0" dirty="0">
                  <a:solidFill>
                    <a:schemeClr val="dk1"/>
                  </a:solidFill>
                  <a:latin typeface="+mn-lt"/>
                  <a:sym typeface="Calibri" panose="020F0502020204030204" pitchFamily="34" charset="0"/>
                </a:rPr>
                <a:t>（一）定性评定及实施方法</a:t>
              </a:r>
              <a:r>
                <a:rPr lang="en-US" altLang="en-US" sz="2300" kern="0" dirty="0">
                  <a:solidFill>
                    <a:schemeClr val="dk1"/>
                  </a:solidFill>
                  <a:latin typeface="+mn-lt"/>
                  <a:sym typeface="Calibri" panose="020F0502020204030204" pitchFamily="34" charset="0"/>
                </a:rPr>
                <a:t>   </a:t>
              </a:r>
              <a:endParaRPr lang="zh-CN" altLang="en-US" sz="2300" kern="0" dirty="0">
                <a:solidFill>
                  <a:schemeClr val="dk1"/>
                </a:solidFill>
                <a:latin typeface="+mn-lt"/>
                <a:sym typeface="Calibri" panose="020F0502020204030204" pitchFamily="34" charset="0"/>
              </a:endParaRPr>
            </a:p>
            <a:p>
              <a:pPr algn="just">
                <a:lnSpc>
                  <a:spcPct val="120000"/>
                </a:lnSpc>
              </a:pPr>
              <a:r>
                <a:rPr lang="zh-CN" altLang="en-US" sz="2300" kern="0" dirty="0">
                  <a:solidFill>
                    <a:schemeClr val="dk1"/>
                  </a:solidFill>
                  <a:latin typeface="+mn-lt"/>
                  <a:sym typeface="Calibri" panose="020F0502020204030204" pitchFamily="34" charset="0"/>
                </a:rPr>
                <a:t>  康复评定中的定性评定主要通过观察和调查访谈中获得。方法包括肉眼观察和问卷调查。在康复医学工作中，定性评定通常是对患者功能状况进行筛查的手段，通常是定量评定的前提。</a:t>
              </a:r>
              <a:endParaRPr lang="en-US" altLang="zh-CN" sz="2300" kern="0" dirty="0">
                <a:solidFill>
                  <a:schemeClr val="dk1"/>
                </a:solidFill>
                <a:latin typeface="+mn-lt"/>
                <a:sym typeface="Calibri" panose="020F0502020204030204" pitchFamily="34" charset="0"/>
              </a:endParaRPr>
            </a:p>
            <a:p>
              <a:pPr algn="just">
                <a:lnSpc>
                  <a:spcPct val="120000"/>
                </a:lnSpc>
              </a:pPr>
              <a:endParaRPr lang="en-US" altLang="zh-CN" sz="2300" kern="0" dirty="0">
                <a:solidFill>
                  <a:schemeClr val="dk1"/>
                </a:solidFill>
                <a:latin typeface="+mn-lt"/>
                <a:sym typeface="Calibri" panose="020F0502020204030204" pitchFamily="34" charset="0"/>
              </a:endParaRPr>
            </a:p>
            <a:p>
              <a:pPr algn="just">
                <a:lnSpc>
                  <a:spcPct val="120000"/>
                </a:lnSpc>
              </a:pPr>
              <a:r>
                <a:rPr lang="zh-CN" altLang="en-US" sz="2300" kern="0" dirty="0">
                  <a:solidFill>
                    <a:schemeClr val="dk1"/>
                  </a:solidFill>
                  <a:latin typeface="+mn-lt"/>
                  <a:sym typeface="Calibri" panose="020F0502020204030204" pitchFamily="34" charset="0"/>
                </a:rPr>
                <a:t>定性评定的优点是检查不受场地限制、不需要昂贵的仪器设备，可以在较短时间内对患者的情况作出判断。也正因为如此，定性评定具有一定的主观性，不同的检查者所做的结论不尽相同，使结论的客观性和准确性受到影响，在定量评定的基础上的定性评定结果更加科学、准确。</a:t>
              </a:r>
              <a:endParaRPr lang="zh-CN" altLang="en-US" sz="2300"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82345" y="0"/>
            <a:ext cx="5204460" cy="73088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一、康复评定类型和实施</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361950" y="1015365"/>
            <a:ext cx="11246485" cy="3562350"/>
            <a:chOff x="-442695" y="-361921"/>
            <a:chExt cx="6123458" cy="4202537"/>
          </a:xfrm>
        </p:grpSpPr>
        <p:sp>
          <p:nvSpPr>
            <p:cNvPr id="7" name="AutoShape 10"/>
            <p:cNvSpPr>
              <a:spLocks noChangeArrowheads="1"/>
            </p:cNvSpPr>
            <p:nvPr>
              <p:custDataLst>
                <p:tags r:id="rId1"/>
              </p:custDataLst>
            </p:nvPr>
          </p:nvSpPr>
          <p:spPr bwMode="auto">
            <a:xfrm>
              <a:off x="-442695" y="-361921"/>
              <a:ext cx="6123458" cy="4202537"/>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105250" y="176693"/>
              <a:ext cx="5687130" cy="2373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buNone/>
              </a:pPr>
              <a:r>
                <a:rPr lang="zh-CN" altLang="en-US" kern="0" dirty="0">
                  <a:solidFill>
                    <a:schemeClr val="dk1"/>
                  </a:solidFill>
                  <a:latin typeface="+mn-lt"/>
                  <a:sym typeface="Calibri" panose="020F0502020204030204" pitchFamily="34" charset="0"/>
                </a:rPr>
                <a:t>（二）定量评定及实施方法</a:t>
              </a:r>
              <a:endParaRPr lang="zh-CN" altLang="en-US" kern="0" dirty="0">
                <a:solidFill>
                  <a:schemeClr val="dk1"/>
                </a:solidFill>
                <a:latin typeface="+mn-lt"/>
                <a:sym typeface="Calibri" panose="020F0502020204030204" pitchFamily="34" charset="0"/>
              </a:endParaRPr>
            </a:p>
            <a:p>
              <a:r>
                <a:rPr lang="en-US" altLang="en-US"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定量评定是通过测量获得资料，并以数量化的方式说明分析结果。其目的在于更精确的定性，通过定量分析可以使人们对研究对象的认识进一步精确化，能够更加科学的揭示规律，把握本质，理清关系，预测事物的发展趋势。</a:t>
              </a:r>
              <a:endParaRPr lang="zh-CN" altLang="en-US" kern="0" dirty="0">
                <a:solidFill>
                  <a:schemeClr val="dk1"/>
                </a:solidFill>
                <a:latin typeface="+mn-lt"/>
                <a:sym typeface="Calibri" panose="020F0502020204030204" pitchFamily="34" charset="0"/>
              </a:endParaRPr>
            </a:p>
          </p:txBody>
        </p:sp>
      </p:grpSp>
      <p:sp>
        <p:nvSpPr>
          <p:cNvPr id="3" name="标题 2"/>
          <p:cNvSpPr>
            <a:spLocks noGrp="1"/>
          </p:cNvSpPr>
          <p:nvPr>
            <p:ph type="title" idx="4294967295"/>
            <p:custDataLst>
              <p:tags r:id="rId3"/>
            </p:custDataLst>
          </p:nvPr>
        </p:nvSpPr>
        <p:spPr>
          <a:xfrm>
            <a:off x="982345" y="0"/>
            <a:ext cx="5204460" cy="730885"/>
          </a:xfrm>
        </p:spPr>
        <p:txBody>
          <a:bodyPr vert="horz" lIns="121920" tIns="60960" rIns="121920" bIns="60960" rtlCol="0" anchor="ctr">
            <a:normAutofit/>
          </a:bodyPr>
          <a:lstStyle/>
          <a:p>
            <a:pPr lvl="0" algn="l">
              <a:buClrTx/>
              <a:buSzTx/>
              <a:buFontTx/>
            </a:pPr>
            <a:r>
              <a:rPr lang="zh-CN" altLang="en-US" sz="3200">
                <a:sym typeface="+mn-ea"/>
              </a:rPr>
              <a:t>一、康复评定类型和实施</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pitchFamily="49" charset="-122"/>
                <a:ea typeface="黑体" panose="02010609060101010101" pitchFamily="49" charset="-122"/>
              </a:rPr>
              <a:t>目</a:t>
            </a:r>
            <a:endParaRPr lang="zh-CN" altLang="en-US" sz="9600" b="1">
              <a:solidFill>
                <a:srgbClr val="5A84AF"/>
              </a:solidFill>
              <a:latin typeface="黑体" panose="02010609060101010101" pitchFamily="49" charset="-122"/>
              <a:ea typeface="黑体" panose="02010609060101010101" pitchFamily="49" charset="-122"/>
            </a:endParaRPr>
          </a:p>
          <a:p>
            <a:r>
              <a:rPr lang="zh-CN" altLang="en-US" sz="9600" b="1">
                <a:solidFill>
                  <a:srgbClr val="5A84AF"/>
                </a:solidFill>
                <a:latin typeface="黑体" panose="02010609060101010101" pitchFamily="49" charset="-122"/>
                <a:ea typeface="黑体" panose="02010609060101010101" pitchFamily="49" charset="-122"/>
              </a:rPr>
              <a:t>录</a:t>
            </a:r>
            <a:endParaRPr lang="zh-CN" altLang="en-US" sz="9600" b="1">
              <a:solidFill>
                <a:srgbClr val="5A84AF"/>
              </a:solidFill>
              <a:latin typeface="黑体" panose="02010609060101010101" pitchFamily="49" charset="-122"/>
              <a:ea typeface="黑体" panose="02010609060101010101" pitchFamily="49" charset="-122"/>
            </a:endParaRPr>
          </a:p>
        </p:txBody>
      </p:sp>
      <p:sp>
        <p:nvSpPr>
          <p:cNvPr id="11" name="圆角矩形标注 47"/>
          <p:cNvSpPr/>
          <p:nvPr>
            <p:custDataLst>
              <p:tags r:id="rId2"/>
            </p:custDataLst>
          </p:nvPr>
        </p:nvSpPr>
        <p:spPr>
          <a:xfrm>
            <a:off x="6537902" y="2089785"/>
            <a:ext cx="4033838" cy="539750"/>
          </a:xfrm>
          <a:prstGeom prst="wedgeRoundRectCallout">
            <a:avLst>
              <a:gd name="adj1" fmla="val -57212"/>
              <a:gd name="adj2" fmla="val -21672"/>
              <a:gd name="adj3" fmla="val 16667"/>
            </a:avLst>
          </a:prstGeom>
          <a:solidFill>
            <a:srgbClr val="6DAB02"/>
          </a:solidFill>
          <a:ln w="12700" cap="flat" cmpd="sng" algn="ctr">
            <a:solidFill>
              <a:srgbClr val="F1F1F1"/>
            </a:solidFill>
            <a:prstDash val="solid"/>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微软雅黑" panose="020B0503020204020204" pitchFamily="34" charset="-122"/>
            </a:endParaRPr>
          </a:p>
        </p:txBody>
      </p:sp>
      <p:sp>
        <p:nvSpPr>
          <p:cNvPr id="12" name="TextBox 8"/>
          <p:cNvSpPr txBox="1">
            <a:spLocks noChangeArrowheads="1"/>
          </p:cNvSpPr>
          <p:nvPr>
            <p:custDataLst>
              <p:tags r:id="rId3"/>
            </p:custDataLst>
          </p:nvPr>
        </p:nvSpPr>
        <p:spPr bwMode="auto">
          <a:xfrm>
            <a:off x="5098040" y="2089785"/>
            <a:ext cx="1296987" cy="539750"/>
          </a:xfrm>
          <a:prstGeom prst="rect">
            <a:avLst/>
          </a:prstGeom>
          <a:noFill/>
          <a:ln w="9525">
            <a:solidFill>
              <a:srgbClr val="67A502"/>
            </a:solidFill>
            <a:miter lim="800000"/>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algn="ctr" eaLnBrk="1" fontAlgn="auto" hangingPunct="1">
              <a:spcBef>
                <a:spcPct val="0"/>
              </a:spcBef>
              <a:spcAft>
                <a:spcPts val="0"/>
              </a:spcAft>
              <a:buFontTx/>
              <a:buNone/>
              <a:defRPr/>
            </a:pPr>
            <a:r>
              <a:rPr lang="zh-CN" altLang="zh-CN" sz="2400" b="1" dirty="0"/>
              <a:t>任务二</a:t>
            </a:r>
            <a:endParaRPr lang="zh-CN" altLang="en-US" sz="2400" b="1" kern="0" dirty="0">
              <a:solidFill>
                <a:prstClr val="black"/>
              </a:solidFill>
            </a:endParaRPr>
          </a:p>
        </p:txBody>
      </p:sp>
      <p:sp>
        <p:nvSpPr>
          <p:cNvPr id="13" name="TextBox 9"/>
          <p:cNvSpPr txBox="1">
            <a:spLocks noChangeArrowheads="1"/>
          </p:cNvSpPr>
          <p:nvPr>
            <p:custDataLst>
              <p:tags r:id="rId4"/>
            </p:custDataLst>
          </p:nvPr>
        </p:nvSpPr>
        <p:spPr bwMode="auto">
          <a:xfrm>
            <a:off x="6776027" y="2116773"/>
            <a:ext cx="3549650" cy="460375"/>
          </a:xfrm>
          <a:prstGeom prst="rect">
            <a:avLst/>
          </a:prstGeom>
          <a:noFill/>
          <a:ln w="9525">
            <a:noFill/>
            <a:miter lim="800000"/>
          </a:ln>
        </p:spPr>
        <p:txBody>
          <a:bodyPr>
            <a:spAutoFit/>
          </a:bodyPr>
          <a:lstStyle/>
          <a:p>
            <a:pPr algn="ctr">
              <a:spcBef>
                <a:spcPct val="20000"/>
              </a:spcBef>
              <a:buClr>
                <a:schemeClr val="hlink"/>
              </a:buClr>
            </a:pPr>
            <a:r>
              <a:rPr lang="zh-CN" altLang="en-US" sz="2400" b="1" dirty="0">
                <a:latin typeface="Calibri" panose="020F0502020204030204" pitchFamily="34" charset="0"/>
                <a:ea typeface="微软雅黑" panose="020B0503020204020204" pitchFamily="34" charset="-122"/>
              </a:rPr>
              <a:t>康复评定的目的和内容</a:t>
            </a:r>
            <a:endParaRPr lang="zh-CN" altLang="en-US" sz="2400" b="1" dirty="0">
              <a:latin typeface="Calibri" panose="020F0502020204030204" pitchFamily="34" charset="0"/>
              <a:ea typeface="微软雅黑" panose="020B0503020204020204" pitchFamily="34" charset="-122"/>
            </a:endParaRPr>
          </a:p>
        </p:txBody>
      </p:sp>
      <p:grpSp>
        <p:nvGrpSpPr>
          <p:cNvPr id="14" name="组合 1"/>
          <p:cNvGrpSpPr/>
          <p:nvPr>
            <p:custDataLst>
              <p:tags r:id="rId5"/>
            </p:custDataLst>
          </p:nvPr>
        </p:nvGrpSpPr>
        <p:grpSpPr bwMode="auto">
          <a:xfrm>
            <a:off x="5172652" y="794385"/>
            <a:ext cx="5399088" cy="539750"/>
            <a:chOff x="1888376" y="1520825"/>
            <a:chExt cx="5399837" cy="540285"/>
          </a:xfrm>
        </p:grpSpPr>
        <p:sp>
          <p:nvSpPr>
            <p:cNvPr id="15" name="圆角矩形标注 50"/>
            <p:cNvSpPr/>
            <p:nvPr>
              <p:custDataLst>
                <p:tags r:id="rId6"/>
              </p:custDataLst>
            </p:nvPr>
          </p:nvSpPr>
          <p:spPr>
            <a:xfrm>
              <a:off x="3253815" y="1520825"/>
              <a:ext cx="4034398" cy="540285"/>
            </a:xfrm>
            <a:prstGeom prst="wedgeRoundRectCallout">
              <a:avLst>
                <a:gd name="adj1" fmla="val -57212"/>
                <a:gd name="adj2" fmla="val -21672"/>
                <a:gd name="adj3" fmla="val 16667"/>
              </a:avLst>
            </a:prstGeom>
            <a:solidFill>
              <a:srgbClr val="6DAB02"/>
            </a:solidFill>
            <a:ln w="12700" cap="flat" cmpd="sng" algn="ctr">
              <a:solidFill>
                <a:srgbClr val="F1F1F1"/>
              </a:solidFill>
              <a:prstDash val="solid"/>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微软雅黑" panose="020B0503020204020204" pitchFamily="34" charset="-122"/>
              </a:endParaRPr>
            </a:p>
          </p:txBody>
        </p:sp>
        <p:sp>
          <p:nvSpPr>
            <p:cNvPr id="16" name="TextBox 11"/>
            <p:cNvSpPr txBox="1">
              <a:spLocks noChangeArrowheads="1"/>
            </p:cNvSpPr>
            <p:nvPr>
              <p:custDataLst>
                <p:tags r:id="rId7"/>
              </p:custDataLst>
            </p:nvPr>
          </p:nvSpPr>
          <p:spPr bwMode="auto">
            <a:xfrm>
              <a:off x="1888376" y="1520825"/>
              <a:ext cx="1297168" cy="540285"/>
            </a:xfrm>
            <a:prstGeom prst="rect">
              <a:avLst/>
            </a:prstGeom>
            <a:noFill/>
            <a:ln w="9525">
              <a:solidFill>
                <a:srgbClr val="67A502"/>
              </a:solidFill>
              <a:miter lim="800000"/>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algn="ctr" eaLnBrk="1" fontAlgn="auto" hangingPunct="1">
                <a:spcBef>
                  <a:spcPct val="0"/>
                </a:spcBef>
                <a:spcAft>
                  <a:spcPts val="0"/>
                </a:spcAft>
                <a:buFontTx/>
                <a:buNone/>
                <a:defRPr/>
              </a:pPr>
              <a:r>
                <a:rPr lang="zh-CN" altLang="zh-CN" sz="2400" b="1" dirty="0"/>
                <a:t>任务</a:t>
              </a:r>
              <a:r>
                <a:rPr lang="zh-CN" altLang="en-US" sz="2400" b="1" dirty="0"/>
                <a:t>一</a:t>
              </a:r>
              <a:endParaRPr lang="zh-CN" altLang="en-US" sz="2400" b="1" kern="0" dirty="0">
                <a:solidFill>
                  <a:prstClr val="black"/>
                </a:solidFill>
              </a:endParaRPr>
            </a:p>
          </p:txBody>
        </p:sp>
        <p:sp>
          <p:nvSpPr>
            <p:cNvPr id="19" name="TextBox 12"/>
            <p:cNvSpPr txBox="1">
              <a:spLocks noChangeArrowheads="1"/>
            </p:cNvSpPr>
            <p:nvPr>
              <p:custDataLst>
                <p:tags r:id="rId8"/>
              </p:custDataLst>
            </p:nvPr>
          </p:nvSpPr>
          <p:spPr bwMode="auto">
            <a:xfrm>
              <a:off x="3563371" y="1556058"/>
              <a:ext cx="3312414" cy="460831"/>
            </a:xfrm>
            <a:prstGeom prst="rect">
              <a:avLst/>
            </a:prstGeom>
            <a:noFill/>
            <a:ln w="9525">
              <a:noFill/>
              <a:miter lim="800000"/>
            </a:ln>
          </p:spPr>
          <p:txBody>
            <a:bodyPr>
              <a:spAutoFit/>
            </a:bodyPr>
            <a:lstStyle/>
            <a:p>
              <a:pPr algn="ctr">
                <a:spcBef>
                  <a:spcPct val="20000"/>
                </a:spcBef>
                <a:buClr>
                  <a:schemeClr val="hlink"/>
                </a:buClr>
                <a:buFont typeface="Wingdings" panose="05000000000000000000" pitchFamily="2" charset="2"/>
                <a:buNone/>
              </a:pPr>
              <a:r>
                <a:rPr lang="zh-CN" altLang="en-US" sz="2400" b="1" dirty="0">
                  <a:latin typeface="Calibri" panose="020F0502020204030204" pitchFamily="34" charset="0"/>
                  <a:ea typeface="微软雅黑" panose="020B0503020204020204" pitchFamily="34" charset="-122"/>
                </a:rPr>
                <a:t>康复评定的概念</a:t>
              </a:r>
              <a:endParaRPr lang="zh-CN" altLang="en-US" sz="2400" b="1" dirty="0">
                <a:latin typeface="Calibri" panose="020F0502020204030204" pitchFamily="34" charset="0"/>
                <a:ea typeface="微软雅黑" panose="020B0503020204020204" pitchFamily="34" charset="-122"/>
              </a:endParaRPr>
            </a:p>
          </p:txBody>
        </p:sp>
      </p:grpSp>
      <p:grpSp>
        <p:nvGrpSpPr>
          <p:cNvPr id="22" name="组合 9"/>
          <p:cNvGrpSpPr/>
          <p:nvPr>
            <p:custDataLst>
              <p:tags r:id="rId9"/>
            </p:custDataLst>
          </p:nvPr>
        </p:nvGrpSpPr>
        <p:grpSpPr bwMode="auto">
          <a:xfrm>
            <a:off x="5129790" y="3329625"/>
            <a:ext cx="5534025" cy="539750"/>
            <a:chOff x="1888376" y="1520717"/>
            <a:chExt cx="5534818" cy="540291"/>
          </a:xfrm>
        </p:grpSpPr>
        <p:sp>
          <p:nvSpPr>
            <p:cNvPr id="30" name="圆角矩形标注 50"/>
            <p:cNvSpPr/>
            <p:nvPr>
              <p:custDataLst>
                <p:tags r:id="rId10"/>
              </p:custDataLst>
            </p:nvPr>
          </p:nvSpPr>
          <p:spPr>
            <a:xfrm>
              <a:off x="3253822" y="1520717"/>
              <a:ext cx="4034415" cy="540291"/>
            </a:xfrm>
            <a:prstGeom prst="wedgeRoundRectCallout">
              <a:avLst>
                <a:gd name="adj1" fmla="val -57212"/>
                <a:gd name="adj2" fmla="val -21672"/>
                <a:gd name="adj3" fmla="val 16667"/>
              </a:avLst>
            </a:prstGeom>
            <a:solidFill>
              <a:srgbClr val="6DAB02"/>
            </a:solidFill>
            <a:ln w="12700" cap="flat" cmpd="sng" algn="ctr">
              <a:solidFill>
                <a:srgbClr val="F1F1F1"/>
              </a:solidFill>
              <a:prstDash val="solid"/>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微软雅黑" panose="020B0503020204020204" pitchFamily="34" charset="-122"/>
              </a:endParaRPr>
            </a:p>
          </p:txBody>
        </p:sp>
        <p:sp>
          <p:nvSpPr>
            <p:cNvPr id="32" name="TextBox 11"/>
            <p:cNvSpPr txBox="1">
              <a:spLocks noChangeArrowheads="1"/>
            </p:cNvSpPr>
            <p:nvPr>
              <p:custDataLst>
                <p:tags r:id="rId11"/>
              </p:custDataLst>
            </p:nvPr>
          </p:nvSpPr>
          <p:spPr bwMode="auto">
            <a:xfrm>
              <a:off x="1888376" y="1520717"/>
              <a:ext cx="1297173" cy="540291"/>
            </a:xfrm>
            <a:prstGeom prst="rect">
              <a:avLst/>
            </a:prstGeom>
            <a:noFill/>
            <a:ln w="9525">
              <a:solidFill>
                <a:srgbClr val="67A502"/>
              </a:solidFill>
              <a:miter lim="800000"/>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algn="ctr" eaLnBrk="1" fontAlgn="auto" hangingPunct="1">
                <a:spcBef>
                  <a:spcPct val="0"/>
                </a:spcBef>
                <a:spcAft>
                  <a:spcPts val="0"/>
                </a:spcAft>
                <a:buFontTx/>
                <a:buNone/>
                <a:defRPr/>
              </a:pPr>
              <a:r>
                <a:rPr lang="zh-CN" altLang="zh-CN" sz="2400" b="1" dirty="0"/>
                <a:t>任务</a:t>
              </a:r>
              <a:r>
                <a:rPr lang="zh-CN" altLang="en-US" sz="2400" b="1" dirty="0"/>
                <a:t>三</a:t>
              </a:r>
              <a:endParaRPr lang="zh-CN" altLang="en-US" sz="2400" b="1" kern="0" dirty="0">
                <a:solidFill>
                  <a:prstClr val="black"/>
                </a:solidFill>
              </a:endParaRPr>
            </a:p>
          </p:txBody>
        </p:sp>
        <p:sp>
          <p:nvSpPr>
            <p:cNvPr id="37" name="TextBox 12"/>
            <p:cNvSpPr txBox="1">
              <a:spLocks noChangeArrowheads="1"/>
            </p:cNvSpPr>
            <p:nvPr>
              <p:custDataLst>
                <p:tags r:id="rId12"/>
              </p:custDataLst>
            </p:nvPr>
          </p:nvSpPr>
          <p:spPr bwMode="auto">
            <a:xfrm>
              <a:off x="3483064" y="1583410"/>
              <a:ext cx="3940130" cy="460836"/>
            </a:xfrm>
            <a:prstGeom prst="rect">
              <a:avLst/>
            </a:prstGeom>
            <a:noFill/>
            <a:ln w="9525">
              <a:noFill/>
              <a:miter lim="800000"/>
            </a:ln>
          </p:spPr>
          <p:txBody>
            <a:bodyPr>
              <a:spAutoFit/>
            </a:bodyPr>
            <a:lstStyle/>
            <a:p>
              <a:pPr algn="ctr">
                <a:spcBef>
                  <a:spcPct val="20000"/>
                </a:spcBef>
                <a:buClr>
                  <a:schemeClr val="hlink"/>
                </a:buClr>
                <a:buFont typeface="Arial" panose="020B0604020202020204" pitchFamily="34" charset="0"/>
                <a:buNone/>
              </a:pPr>
              <a:r>
                <a:rPr lang="zh-CN" altLang="en-US" sz="2400" b="1" dirty="0">
                  <a:latin typeface="Calibri" panose="020F0502020204030204" pitchFamily="34" charset="0"/>
                  <a:ea typeface="微软雅黑" panose="020B0503020204020204" pitchFamily="34" charset="-122"/>
                </a:rPr>
                <a:t>康复评定的方法和实施</a:t>
              </a:r>
              <a:endParaRPr lang="zh-CN" altLang="en-US" sz="2400" b="1" dirty="0">
                <a:latin typeface="Calibri" panose="020F0502020204030204" pitchFamily="34" charset="0"/>
                <a:ea typeface="微软雅黑" panose="020B0503020204020204" pitchFamily="34" charset="-122"/>
              </a:endParaRPr>
            </a:p>
          </p:txBody>
        </p:sp>
      </p:grpSp>
      <p:grpSp>
        <p:nvGrpSpPr>
          <p:cNvPr id="38" name="组合 13"/>
          <p:cNvGrpSpPr/>
          <p:nvPr>
            <p:custDataLst>
              <p:tags r:id="rId13"/>
            </p:custDataLst>
          </p:nvPr>
        </p:nvGrpSpPr>
        <p:grpSpPr bwMode="auto">
          <a:xfrm>
            <a:off x="5129790" y="4439285"/>
            <a:ext cx="5894387" cy="539750"/>
            <a:chOff x="1888376" y="1520825"/>
            <a:chExt cx="5894908" cy="539760"/>
          </a:xfrm>
        </p:grpSpPr>
        <p:sp>
          <p:nvSpPr>
            <p:cNvPr id="39" name="圆角矩形标注 50"/>
            <p:cNvSpPr/>
            <p:nvPr>
              <p:custDataLst>
                <p:tags r:id="rId14"/>
              </p:custDataLst>
            </p:nvPr>
          </p:nvSpPr>
          <p:spPr>
            <a:xfrm>
              <a:off x="3253747" y="1520825"/>
              <a:ext cx="4241182" cy="539760"/>
            </a:xfrm>
            <a:prstGeom prst="wedgeRoundRectCallout">
              <a:avLst>
                <a:gd name="adj1" fmla="val -57212"/>
                <a:gd name="adj2" fmla="val -21672"/>
                <a:gd name="adj3" fmla="val 16667"/>
              </a:avLst>
            </a:prstGeom>
            <a:solidFill>
              <a:srgbClr val="6DAB02"/>
            </a:solidFill>
            <a:ln w="12700" cap="flat" cmpd="sng" algn="ctr">
              <a:solidFill>
                <a:srgbClr val="F1F1F1"/>
              </a:solidFill>
              <a:prstDash val="solid"/>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微软雅黑" panose="020B0503020204020204" pitchFamily="34" charset="-122"/>
              </a:endParaRPr>
            </a:p>
          </p:txBody>
        </p:sp>
        <p:sp>
          <p:nvSpPr>
            <p:cNvPr id="43" name="TextBox 11"/>
            <p:cNvSpPr txBox="1">
              <a:spLocks noChangeArrowheads="1"/>
            </p:cNvSpPr>
            <p:nvPr>
              <p:custDataLst>
                <p:tags r:id="rId15"/>
              </p:custDataLst>
            </p:nvPr>
          </p:nvSpPr>
          <p:spPr bwMode="auto">
            <a:xfrm>
              <a:off x="1888376" y="1520825"/>
              <a:ext cx="1297102" cy="539760"/>
            </a:xfrm>
            <a:prstGeom prst="rect">
              <a:avLst/>
            </a:prstGeom>
            <a:noFill/>
            <a:ln w="9525">
              <a:solidFill>
                <a:srgbClr val="67A502"/>
              </a:solidFill>
              <a:miter lim="800000"/>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algn="ctr" eaLnBrk="1" fontAlgn="auto" hangingPunct="1">
                <a:spcBef>
                  <a:spcPct val="0"/>
                </a:spcBef>
                <a:spcAft>
                  <a:spcPts val="0"/>
                </a:spcAft>
                <a:buFontTx/>
                <a:buNone/>
                <a:defRPr/>
              </a:pPr>
              <a:r>
                <a:rPr lang="zh-CN" altLang="zh-CN" sz="2400" b="1" dirty="0"/>
                <a:t>任务</a:t>
              </a:r>
              <a:r>
                <a:rPr lang="zh-CN" altLang="en-US" sz="2400" b="1" dirty="0"/>
                <a:t>四</a:t>
              </a:r>
              <a:endParaRPr lang="zh-CN" altLang="en-US" sz="2400" b="1" kern="0" dirty="0">
                <a:solidFill>
                  <a:prstClr val="black"/>
                </a:solidFill>
              </a:endParaRPr>
            </a:p>
          </p:txBody>
        </p:sp>
        <p:sp>
          <p:nvSpPr>
            <p:cNvPr id="44" name="TextBox 12"/>
            <p:cNvSpPr txBox="1">
              <a:spLocks noChangeArrowheads="1"/>
            </p:cNvSpPr>
            <p:nvPr>
              <p:custDataLst>
                <p:tags r:id="rId16"/>
              </p:custDataLst>
            </p:nvPr>
          </p:nvSpPr>
          <p:spPr bwMode="auto">
            <a:xfrm>
              <a:off x="3206140" y="1583196"/>
              <a:ext cx="4577144" cy="460384"/>
            </a:xfrm>
            <a:prstGeom prst="rect">
              <a:avLst/>
            </a:prstGeom>
            <a:noFill/>
            <a:ln w="9525">
              <a:noFill/>
              <a:miter lim="800000"/>
            </a:ln>
          </p:spPr>
          <p:txBody>
            <a:bodyPr>
              <a:spAutoFit/>
            </a:bodyPr>
            <a:lstStyle/>
            <a:p>
              <a:pPr algn="ctr" eaLnBrk="1" hangingPunct="1">
                <a:buFont typeface="Arial" panose="020B0604020202020204" pitchFamily="34" charset="0"/>
                <a:buNone/>
              </a:pPr>
              <a:r>
                <a:rPr lang="zh-CN" altLang="en-US" sz="2400" b="1" dirty="0">
                  <a:latin typeface="Calibri" panose="020F0502020204030204" pitchFamily="34" charset="0"/>
                  <a:ea typeface="微软雅黑" panose="020B0503020204020204" pitchFamily="34" charset="-122"/>
                </a:rPr>
                <a:t>常用评定内容</a:t>
              </a:r>
              <a:endParaRPr lang="zh-CN" altLang="en-US" sz="2400" b="1" dirty="0">
                <a:latin typeface="Calibri" panose="020F0502020204030204" pitchFamily="34" charset="0"/>
                <a:ea typeface="微软雅黑" panose="020B0503020204020204" pitchFamily="34" charset="-122"/>
              </a:endParaRPr>
            </a:p>
          </p:txBody>
        </p:sp>
      </p:grpSp>
      <p:grpSp>
        <p:nvGrpSpPr>
          <p:cNvPr id="4" name="组合 13"/>
          <p:cNvGrpSpPr/>
          <p:nvPr>
            <p:custDataLst>
              <p:tags r:id="rId17"/>
            </p:custDataLst>
          </p:nvPr>
        </p:nvGrpSpPr>
        <p:grpSpPr bwMode="auto">
          <a:xfrm>
            <a:off x="5129790" y="5517515"/>
            <a:ext cx="5894387" cy="539750"/>
            <a:chOff x="1888376" y="1520825"/>
            <a:chExt cx="5894908" cy="539760"/>
          </a:xfrm>
        </p:grpSpPr>
        <p:sp>
          <p:nvSpPr>
            <p:cNvPr id="5" name="圆角矩形标注 50"/>
            <p:cNvSpPr/>
            <p:nvPr>
              <p:custDataLst>
                <p:tags r:id="rId18"/>
              </p:custDataLst>
            </p:nvPr>
          </p:nvSpPr>
          <p:spPr>
            <a:xfrm>
              <a:off x="3253747" y="1520825"/>
              <a:ext cx="4241182" cy="539760"/>
            </a:xfrm>
            <a:prstGeom prst="wedgeRoundRectCallout">
              <a:avLst>
                <a:gd name="adj1" fmla="val -57212"/>
                <a:gd name="adj2" fmla="val -21672"/>
                <a:gd name="adj3" fmla="val 16667"/>
              </a:avLst>
            </a:prstGeom>
            <a:solidFill>
              <a:srgbClr val="6DAB02"/>
            </a:solidFill>
            <a:ln w="12700" cap="flat" cmpd="sng" algn="ctr">
              <a:solidFill>
                <a:srgbClr val="F1F1F1"/>
              </a:solidFill>
              <a:prstDash val="solid"/>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微软雅黑" panose="020B0503020204020204" pitchFamily="34" charset="-122"/>
              </a:endParaRPr>
            </a:p>
          </p:txBody>
        </p:sp>
        <p:sp>
          <p:nvSpPr>
            <p:cNvPr id="6" name="TextBox 11"/>
            <p:cNvSpPr txBox="1">
              <a:spLocks noChangeArrowheads="1"/>
            </p:cNvSpPr>
            <p:nvPr>
              <p:custDataLst>
                <p:tags r:id="rId19"/>
              </p:custDataLst>
            </p:nvPr>
          </p:nvSpPr>
          <p:spPr bwMode="auto">
            <a:xfrm>
              <a:off x="1888376" y="1520825"/>
              <a:ext cx="1297102" cy="539760"/>
            </a:xfrm>
            <a:prstGeom prst="rect">
              <a:avLst/>
            </a:prstGeom>
            <a:noFill/>
            <a:ln w="9525">
              <a:solidFill>
                <a:srgbClr val="67A502"/>
              </a:solidFill>
              <a:miter lim="800000"/>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algn="ctr" eaLnBrk="1" fontAlgn="auto" hangingPunct="1">
                <a:spcBef>
                  <a:spcPct val="0"/>
                </a:spcBef>
                <a:spcAft>
                  <a:spcPts val="0"/>
                </a:spcAft>
                <a:buFontTx/>
                <a:buNone/>
                <a:defRPr/>
              </a:pPr>
              <a:r>
                <a:rPr lang="zh-CN" altLang="zh-CN" sz="2400" b="1" dirty="0"/>
                <a:t>任务</a:t>
              </a:r>
              <a:r>
                <a:rPr lang="zh-CN" altLang="en-US" sz="2400" b="1" dirty="0"/>
                <a:t>五</a:t>
              </a:r>
              <a:endParaRPr lang="zh-CN" altLang="en-US" sz="2400" b="1" kern="0" dirty="0">
                <a:solidFill>
                  <a:prstClr val="black"/>
                </a:solidFill>
              </a:endParaRPr>
            </a:p>
          </p:txBody>
        </p:sp>
        <p:sp>
          <p:nvSpPr>
            <p:cNvPr id="7" name="TextBox 12"/>
            <p:cNvSpPr txBox="1">
              <a:spLocks noChangeArrowheads="1"/>
            </p:cNvSpPr>
            <p:nvPr>
              <p:custDataLst>
                <p:tags r:id="rId20"/>
              </p:custDataLst>
            </p:nvPr>
          </p:nvSpPr>
          <p:spPr bwMode="auto">
            <a:xfrm>
              <a:off x="3206140" y="1583196"/>
              <a:ext cx="4577144" cy="460384"/>
            </a:xfrm>
            <a:prstGeom prst="rect">
              <a:avLst/>
            </a:prstGeom>
            <a:noFill/>
            <a:ln w="9525">
              <a:noFill/>
              <a:miter lim="800000"/>
            </a:ln>
          </p:spPr>
          <p:txBody>
            <a:bodyPr>
              <a:spAutoFit/>
            </a:bodyPr>
            <a:lstStyle/>
            <a:p>
              <a:pPr algn="ctr" eaLnBrk="1" hangingPunct="1">
                <a:buFont typeface="Arial" panose="020B0604020202020204" pitchFamily="34" charset="0"/>
                <a:buNone/>
              </a:pPr>
              <a:r>
                <a:rPr lang="zh-CN" altLang="en-US" sz="2400" b="1" dirty="0">
                  <a:latin typeface="Calibri" panose="020F0502020204030204" pitchFamily="34" charset="0"/>
                  <a:ea typeface="微软雅黑" panose="020B0503020204020204" pitchFamily="34" charset="-122"/>
                </a:rPr>
                <a:t>神经肌肉电诊断技术</a:t>
              </a:r>
              <a:endParaRPr lang="zh-CN" altLang="en-US" sz="2400" b="1" dirty="0">
                <a:latin typeface="Calibri" panose="020F0502020204030204" pitchFamily="34"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450215" y="1029335"/>
            <a:ext cx="11121390" cy="5075555"/>
            <a:chOff x="-594067" y="-118209"/>
            <a:chExt cx="6175908" cy="6576234"/>
          </a:xfrm>
        </p:grpSpPr>
        <p:sp>
          <p:nvSpPr>
            <p:cNvPr id="7" name="AutoShape 10"/>
            <p:cNvSpPr>
              <a:spLocks noChangeArrowheads="1"/>
            </p:cNvSpPr>
            <p:nvPr>
              <p:custDataLst>
                <p:tags r:id="rId1"/>
              </p:custDataLst>
            </p:nvPr>
          </p:nvSpPr>
          <p:spPr bwMode="auto">
            <a:xfrm>
              <a:off x="-594067" y="-118209"/>
              <a:ext cx="6175908" cy="6576234"/>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02445" y="177158"/>
              <a:ext cx="5844439" cy="5416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lnSpcReduction="10000"/>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buNone/>
              </a:pPr>
              <a:r>
                <a:rPr lang="zh-CN" altLang="en-US" kern="0" dirty="0">
                  <a:solidFill>
                    <a:schemeClr val="dk1"/>
                  </a:solidFill>
                  <a:latin typeface="+mn-lt"/>
                  <a:sym typeface="Calibri" panose="020F0502020204030204" pitchFamily="34" charset="0"/>
                </a:rPr>
                <a:t>（二）定量评定及实施方法</a:t>
              </a:r>
              <a:endParaRPr lang="zh-CN" altLang="en-US" kern="0" dirty="0">
                <a:solidFill>
                  <a:schemeClr val="dk1"/>
                </a:solidFill>
                <a:latin typeface="+mn-lt"/>
                <a:sym typeface="Calibri" panose="020F0502020204030204" pitchFamily="34" charset="0"/>
              </a:endParaRPr>
            </a:p>
            <a:p>
              <a:pPr algn="just"/>
              <a:r>
                <a:rPr lang="zh-CN" altLang="en-US" kern="0" dirty="0">
                  <a:solidFill>
                    <a:schemeClr val="dk1"/>
                  </a:solidFill>
                  <a:latin typeface="+mn-lt"/>
                  <a:sym typeface="Calibri" panose="020F0502020204030204" pitchFamily="34" charset="0"/>
                </a:rPr>
                <a:t>  定量评定通常将障碍的程度用数值表示，如关节活动范围以度（</a:t>
              </a:r>
              <a:r>
                <a:rPr lang="en-US" altLang="zh-CN"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）、平衡功能以重心轨迹移动长度（</a:t>
              </a:r>
              <a:r>
                <a:rPr lang="en-US" altLang="en-US" kern="0" dirty="0">
                  <a:solidFill>
                    <a:schemeClr val="dk1"/>
                  </a:solidFill>
                  <a:latin typeface="+mn-lt"/>
                  <a:sym typeface="Calibri" panose="020F0502020204030204" pitchFamily="34" charset="0"/>
                </a:rPr>
                <a:t>mm</a:t>
              </a:r>
              <a:r>
                <a:rPr lang="zh-CN" altLang="en-US" kern="0" dirty="0">
                  <a:solidFill>
                    <a:schemeClr val="dk1"/>
                  </a:solidFill>
                  <a:latin typeface="+mn-lt"/>
                  <a:sym typeface="Calibri" panose="020F0502020204030204" pitchFamily="34" charset="0"/>
                </a:rPr>
                <a:t>）和面积（</a:t>
              </a:r>
              <a:r>
                <a:rPr lang="en-US" altLang="en-US" kern="0" dirty="0">
                  <a:solidFill>
                    <a:schemeClr val="dk1"/>
                  </a:solidFill>
                  <a:latin typeface="+mn-lt"/>
                  <a:sym typeface="Calibri" panose="020F0502020204030204" pitchFamily="34" charset="0"/>
                </a:rPr>
                <a:t>mm</a:t>
              </a:r>
              <a:r>
                <a:rPr lang="en-US" altLang="en-US" kern="0" baseline="3000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）、等速运动肌力测试以牛顿</a:t>
              </a:r>
              <a:r>
                <a:rPr lang="en-US" altLang="zh-CN"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米（</a:t>
              </a:r>
              <a:r>
                <a:rPr lang="en-US" altLang="en-US" kern="0" dirty="0" err="1">
                  <a:solidFill>
                    <a:schemeClr val="dk1"/>
                  </a:solidFill>
                  <a:latin typeface="+mn-lt"/>
                  <a:sym typeface="Calibri" panose="020F0502020204030204" pitchFamily="34" charset="0"/>
                </a:rPr>
                <a:t>N</a:t>
              </a:r>
              <a:r>
                <a:rPr lang="en-US" altLang="zh-CN" kern="0" dirty="0" err="1">
                  <a:solidFill>
                    <a:schemeClr val="dk1"/>
                  </a:solidFill>
                  <a:latin typeface="+mn-lt"/>
                  <a:sym typeface="Calibri" panose="020F0502020204030204" pitchFamily="34" charset="0"/>
                </a:rPr>
                <a:t>·</a:t>
              </a:r>
              <a:r>
                <a:rPr lang="en-US" altLang="en-US" kern="0" dirty="0" err="1">
                  <a:solidFill>
                    <a:schemeClr val="dk1"/>
                  </a:solidFill>
                  <a:latin typeface="+mn-lt"/>
                  <a:sym typeface="Calibri" panose="020F0502020204030204" pitchFamily="34" charset="0"/>
                </a:rPr>
                <a:t>m</a:t>
              </a:r>
              <a:r>
                <a:rPr lang="zh-CN" altLang="en-US" kern="0" dirty="0">
                  <a:solidFill>
                    <a:schemeClr val="dk1"/>
                  </a:solidFill>
                  <a:latin typeface="+mn-lt"/>
                  <a:sym typeface="Calibri" panose="020F0502020204030204" pitchFamily="34" charset="0"/>
                </a:rPr>
                <a:t>）表示。</a:t>
              </a:r>
              <a:endParaRPr lang="en-US" altLang="zh-CN" kern="0" dirty="0">
                <a:solidFill>
                  <a:schemeClr val="dk1"/>
                </a:solidFill>
                <a:latin typeface="+mn-lt"/>
                <a:sym typeface="Calibri" panose="020F0502020204030204" pitchFamily="34" charset="0"/>
              </a:endParaRPr>
            </a:p>
            <a:p>
              <a:pPr algn="just"/>
              <a:endParaRPr lang="en-US" altLang="zh-CN" kern="0" dirty="0">
                <a:solidFill>
                  <a:schemeClr val="dk1"/>
                </a:solidFill>
                <a:latin typeface="+mn-lt"/>
                <a:sym typeface="Calibri" panose="020F0502020204030204" pitchFamily="34" charset="0"/>
              </a:endParaRPr>
            </a:p>
            <a:p>
              <a:pPr algn="just"/>
              <a:r>
                <a:rPr lang="zh-CN" altLang="en-US" kern="0" dirty="0">
                  <a:solidFill>
                    <a:schemeClr val="dk1"/>
                  </a:solidFill>
                  <a:latin typeface="+mn-lt"/>
                  <a:sym typeface="Calibri" panose="020F0502020204030204" pitchFamily="34" charset="0"/>
                </a:rPr>
                <a:t>  定量评定的结果主要是通过仪器测量法获得，其优点是将障碍的程度量化，因而所得结论更加客观、准确；便于治疗前后进行疗效比较。定量评定是监测和提高康复治疗质量、判断康复疗效的最主要的科学手段。</a:t>
              </a:r>
              <a:endParaRPr lang="en-US" altLang="zh-CN" kern="0" dirty="0">
                <a:solidFill>
                  <a:schemeClr val="dk1"/>
                </a:solidFill>
                <a:latin typeface="+mn-lt"/>
                <a:sym typeface="Calibri" panose="020F0502020204030204" pitchFamily="34" charset="0"/>
              </a:endParaRPr>
            </a:p>
            <a:p>
              <a:pPr algn="just"/>
              <a:endParaRPr lang="zh-CN" altLang="en-US" kern="0" dirty="0">
                <a:solidFill>
                  <a:schemeClr val="dk1"/>
                </a:solidFill>
                <a:latin typeface="+mn-lt"/>
                <a:sym typeface="Calibri" panose="020F0502020204030204" pitchFamily="34" charset="0"/>
              </a:endParaRPr>
            </a:p>
            <a:p>
              <a:pPr algn="just"/>
              <a:r>
                <a:rPr lang="zh-CN" altLang="en-US" kern="0" dirty="0">
                  <a:solidFill>
                    <a:schemeClr val="dk1"/>
                  </a:solidFill>
                  <a:latin typeface="+mn-lt"/>
                  <a:sym typeface="Calibri" panose="020F0502020204030204" pitchFamily="34" charset="0"/>
                </a:rPr>
                <a:t>  定性评定是定量评定的前提，定量评定使定性评定更科学、准确，并可以促使定性评定研究更加深入。</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82345" y="0"/>
            <a:ext cx="5204460" cy="73088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一、康复评定类型和实施</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43560" y="1084580"/>
            <a:ext cx="11141075" cy="5106035"/>
            <a:chOff x="-594067" y="-118209"/>
            <a:chExt cx="6175908" cy="6576234"/>
          </a:xfrm>
        </p:grpSpPr>
        <p:sp>
          <p:nvSpPr>
            <p:cNvPr id="7" name="AutoShape 10"/>
            <p:cNvSpPr>
              <a:spLocks noChangeArrowheads="1"/>
            </p:cNvSpPr>
            <p:nvPr>
              <p:custDataLst>
                <p:tags r:id="rId1"/>
              </p:custDataLst>
            </p:nvPr>
          </p:nvSpPr>
          <p:spPr bwMode="auto">
            <a:xfrm>
              <a:off x="-594067" y="-118209"/>
              <a:ext cx="6175908" cy="6576234"/>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481" y="177030"/>
              <a:ext cx="5956322" cy="6020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20000"/>
                </a:lnSpc>
                <a:buNone/>
              </a:pPr>
              <a:r>
                <a:rPr lang="zh-CN" altLang="en-US" kern="0" dirty="0">
                  <a:solidFill>
                    <a:schemeClr val="dk1"/>
                  </a:solidFill>
                  <a:latin typeface="+mn-lt"/>
                  <a:sym typeface="Calibri" panose="020F0502020204030204" pitchFamily="34" charset="0"/>
                </a:rPr>
                <a:t>（三）半定量评定及实施方法</a:t>
              </a:r>
              <a:endParaRPr lang="zh-CN" altLang="en-US" kern="0" dirty="0">
                <a:solidFill>
                  <a:schemeClr val="dk1"/>
                </a:solidFill>
                <a:latin typeface="+mn-lt"/>
                <a:sym typeface="Calibri" panose="020F0502020204030204" pitchFamily="34" charset="0"/>
              </a:endParaRPr>
            </a:p>
            <a:p>
              <a:pPr algn="just">
                <a:lnSpc>
                  <a:spcPct val="120000"/>
                </a:lnSpc>
              </a:pPr>
              <a:r>
                <a:rPr lang="zh-CN" altLang="en-US" kern="0" dirty="0">
                  <a:solidFill>
                    <a:schemeClr val="dk1"/>
                  </a:solidFill>
                  <a:latin typeface="+mn-lt"/>
                  <a:sym typeface="Calibri" panose="020F0502020204030204" pitchFamily="34" charset="0"/>
                </a:rPr>
                <a:t>  半定量评定是将障碍情况分等级进行量化，即将等级赋予分值的方法。半定量评定虽然结果比定性评定更明确和突出，但是分值并不精确地反映实际情况或结果。</a:t>
              </a:r>
              <a:endParaRPr lang="en-US" altLang="zh-CN" kern="0" dirty="0">
                <a:solidFill>
                  <a:schemeClr val="dk1"/>
                </a:solidFill>
                <a:latin typeface="+mn-lt"/>
                <a:sym typeface="Calibri" panose="020F0502020204030204" pitchFamily="34" charset="0"/>
              </a:endParaRPr>
            </a:p>
            <a:p>
              <a:pPr algn="just">
                <a:lnSpc>
                  <a:spcPct val="120000"/>
                </a:lnSpc>
              </a:pPr>
              <a:endParaRPr lang="en-US" altLang="zh-CN" kern="0" dirty="0">
                <a:solidFill>
                  <a:schemeClr val="dk1"/>
                </a:solidFill>
                <a:latin typeface="+mn-lt"/>
                <a:sym typeface="Calibri" panose="020F0502020204030204" pitchFamily="34" charset="0"/>
              </a:endParaRPr>
            </a:p>
            <a:p>
              <a:pPr algn="just">
                <a:lnSpc>
                  <a:spcPct val="120000"/>
                </a:lnSpc>
              </a:pPr>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临床上通常采用标准化的量表评定法。如偏瘫患者的运动功能分六期（</a:t>
              </a:r>
              <a:r>
                <a:rPr lang="en-US" altLang="en-US" kern="0" dirty="0" err="1">
                  <a:solidFill>
                    <a:schemeClr val="dk1"/>
                  </a:solidFill>
                  <a:latin typeface="+mn-lt"/>
                  <a:sym typeface="Calibri" panose="020F0502020204030204" pitchFamily="34" charset="0"/>
                </a:rPr>
                <a:t>Brunnstrom</a:t>
              </a:r>
              <a:r>
                <a:rPr lang="zh-CN" altLang="en-US" kern="0" dirty="0">
                  <a:solidFill>
                    <a:schemeClr val="dk1"/>
                  </a:solidFill>
                  <a:latin typeface="+mn-lt"/>
                  <a:sym typeface="Calibri" panose="020F0502020204030204" pitchFamily="34" charset="0"/>
                </a:rPr>
                <a:t>分期）、徒手肌力检查分级（</a:t>
              </a:r>
              <a:r>
                <a:rPr lang="en-US" altLang="en-US" kern="0" dirty="0">
                  <a:solidFill>
                    <a:schemeClr val="dk1"/>
                  </a:solidFill>
                  <a:latin typeface="+mn-lt"/>
                  <a:sym typeface="Calibri" panose="020F0502020204030204" pitchFamily="34" charset="0"/>
                </a:rPr>
                <a:t>0-5</a:t>
              </a:r>
              <a:r>
                <a:rPr lang="zh-CN" altLang="en-US" kern="0" dirty="0">
                  <a:solidFill>
                    <a:schemeClr val="dk1"/>
                  </a:solidFill>
                  <a:latin typeface="+mn-lt"/>
                  <a:sym typeface="Calibri" panose="020F0502020204030204" pitchFamily="34" charset="0"/>
                </a:rPr>
                <a:t>级）、</a:t>
              </a:r>
              <a:r>
                <a:rPr lang="en-US" altLang="en-US" kern="0" dirty="0">
                  <a:solidFill>
                    <a:schemeClr val="dk1"/>
                  </a:solidFill>
                  <a:latin typeface="+mn-lt"/>
                  <a:sym typeface="Calibri" panose="020F0502020204030204" pitchFamily="34" charset="0"/>
                </a:rPr>
                <a:t>Berg</a:t>
              </a:r>
              <a:r>
                <a:rPr lang="zh-CN" altLang="en-US" kern="0" dirty="0">
                  <a:solidFill>
                    <a:schemeClr val="dk1"/>
                  </a:solidFill>
                  <a:latin typeface="+mn-lt"/>
                  <a:sym typeface="Calibri" panose="020F0502020204030204" pitchFamily="34" charset="0"/>
                </a:rPr>
                <a:t>平衡量表（</a:t>
              </a:r>
              <a:r>
                <a:rPr lang="en-US" altLang="en-US" kern="0" dirty="0">
                  <a:solidFill>
                    <a:schemeClr val="dk1"/>
                  </a:solidFill>
                  <a:latin typeface="+mn-lt"/>
                  <a:sym typeface="Calibri" panose="020F0502020204030204" pitchFamily="34" charset="0"/>
                </a:rPr>
                <a:t>0-56</a:t>
              </a:r>
              <a:r>
                <a:rPr lang="zh-CN" altLang="en-US" kern="0" dirty="0">
                  <a:solidFill>
                    <a:schemeClr val="dk1"/>
                  </a:solidFill>
                  <a:latin typeface="+mn-lt"/>
                  <a:sym typeface="Calibri" panose="020F0502020204030204" pitchFamily="34" charset="0"/>
                </a:rPr>
                <a:t>分）、日常生活能力评定（</a:t>
              </a:r>
              <a:r>
                <a:rPr lang="en-US" altLang="en-US" kern="0" dirty="0" err="1">
                  <a:solidFill>
                    <a:schemeClr val="dk1"/>
                  </a:solidFill>
                  <a:latin typeface="+mn-lt"/>
                  <a:sym typeface="Calibri" panose="020F0502020204030204" pitchFamily="34" charset="0"/>
                </a:rPr>
                <a:t>Barthel</a:t>
              </a:r>
              <a:r>
                <a:rPr lang="zh-CN" altLang="en-US" kern="0" dirty="0">
                  <a:solidFill>
                    <a:schemeClr val="dk1"/>
                  </a:solidFill>
                  <a:latin typeface="+mn-lt"/>
                  <a:sym typeface="Calibri" panose="020F0502020204030204" pitchFamily="34" charset="0"/>
                </a:rPr>
                <a:t>指数）等。因为量表的评定标准统一且操作简单 ，因而易于推广，是临床康复中最常用的评定方法。</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82345" y="0"/>
            <a:ext cx="5204460" cy="73088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一、康复评定类型和实施</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394970" y="981075"/>
            <a:ext cx="11334750" cy="5204460"/>
            <a:chOff x="-726001" y="-397380"/>
            <a:chExt cx="6439532" cy="6975326"/>
          </a:xfrm>
        </p:grpSpPr>
        <p:sp>
          <p:nvSpPr>
            <p:cNvPr id="7" name="AutoShape 10"/>
            <p:cNvSpPr>
              <a:spLocks noChangeArrowheads="1"/>
            </p:cNvSpPr>
            <p:nvPr>
              <p:custDataLst>
                <p:tags r:id="rId1"/>
              </p:custDataLst>
            </p:nvPr>
          </p:nvSpPr>
          <p:spPr bwMode="auto">
            <a:xfrm>
              <a:off x="-726001" y="-397380"/>
              <a:ext cx="6439532" cy="6975326"/>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9"/>
              <a:ext cx="5956422" cy="5572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fontScale="90000" lnSpcReduction="20000"/>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20000"/>
                </a:lnSpc>
              </a:pPr>
              <a:r>
                <a:rPr lang="zh-CN" altLang="en-US" kern="0" dirty="0">
                  <a:solidFill>
                    <a:schemeClr val="dk1"/>
                  </a:solidFill>
                  <a:latin typeface="+mn-lt"/>
                  <a:sym typeface="Calibri" panose="020F0502020204030204" pitchFamily="34" charset="0"/>
                </a:rPr>
                <a:t>  在康复评定实施过程中，康复医生或治疗师必须要掌握一定的原则才能保证康复评定的结果准确、客观，使患者得到及时、精准的康复。选择评定方法和评定工具的原则如下：</a:t>
              </a:r>
              <a:endParaRPr lang="zh-CN" altLang="en-US" kern="0" dirty="0">
                <a:solidFill>
                  <a:schemeClr val="dk1"/>
                </a:solidFill>
                <a:latin typeface="+mn-lt"/>
                <a:sym typeface="Calibri" panose="020F0502020204030204" pitchFamily="34" charset="0"/>
              </a:endParaRPr>
            </a:p>
            <a:p>
              <a:pPr algn="just">
                <a:lnSpc>
                  <a:spcPct val="120000"/>
                </a:lnSpc>
              </a:pPr>
              <a:r>
                <a:rPr lang="en-US" altLang="en-US" kern="0" dirty="0">
                  <a:solidFill>
                    <a:schemeClr val="dk1"/>
                  </a:solidFill>
                  <a:latin typeface="+mn-lt"/>
                  <a:sym typeface="Calibri" panose="020F0502020204030204" pitchFamily="34" charset="0"/>
                </a:rPr>
                <a:t>1</a:t>
              </a:r>
              <a:r>
                <a:rPr lang="zh-CN" altLang="en-US" kern="0" dirty="0">
                  <a:solidFill>
                    <a:schemeClr val="dk1"/>
                  </a:solidFill>
                  <a:latin typeface="+mn-lt"/>
                  <a:sym typeface="Calibri" panose="020F0502020204030204" pitchFamily="34" charset="0"/>
                </a:rPr>
                <a:t>、选择信度、效度高的评定工具；</a:t>
              </a:r>
              <a:endParaRPr lang="zh-CN" altLang="en-US" kern="0" dirty="0">
                <a:solidFill>
                  <a:schemeClr val="dk1"/>
                </a:solidFill>
                <a:latin typeface="+mn-lt"/>
                <a:sym typeface="Calibri" panose="020F0502020204030204" pitchFamily="34" charset="0"/>
              </a:endParaRPr>
            </a:p>
            <a:p>
              <a:pPr algn="just">
                <a:lnSpc>
                  <a:spcPct val="120000"/>
                </a:lnSpc>
              </a:pPr>
              <a:r>
                <a:rPr lang="en-US" altLang="en-US"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、根据实际情况选择具体评定方法；</a:t>
              </a:r>
              <a:endParaRPr lang="zh-CN" altLang="en-US" kern="0" dirty="0">
                <a:solidFill>
                  <a:schemeClr val="dk1"/>
                </a:solidFill>
                <a:latin typeface="+mn-lt"/>
                <a:sym typeface="Calibri" panose="020F0502020204030204" pitchFamily="34" charset="0"/>
              </a:endParaRPr>
            </a:p>
            <a:p>
              <a:pPr algn="just">
                <a:lnSpc>
                  <a:spcPct val="120000"/>
                </a:lnSpc>
              </a:pPr>
              <a:r>
                <a:rPr lang="en-US" altLang="en-US" kern="0" dirty="0">
                  <a:solidFill>
                    <a:schemeClr val="dk1"/>
                  </a:solidFill>
                  <a:latin typeface="+mn-lt"/>
                  <a:sym typeface="Calibri" panose="020F0502020204030204" pitchFamily="34" charset="0"/>
                </a:rPr>
                <a:t>3</a:t>
              </a:r>
              <a:r>
                <a:rPr lang="zh-CN" altLang="en-US" kern="0" dirty="0">
                  <a:solidFill>
                    <a:schemeClr val="dk1"/>
                  </a:solidFill>
                  <a:latin typeface="+mn-lt"/>
                  <a:sym typeface="Calibri" panose="020F0502020204030204" pitchFamily="34" charset="0"/>
                </a:rPr>
                <a:t>、根据评定目的在同类工具中进行选择；</a:t>
              </a:r>
              <a:endParaRPr lang="zh-CN" altLang="en-US" kern="0" dirty="0">
                <a:solidFill>
                  <a:schemeClr val="dk1"/>
                </a:solidFill>
                <a:latin typeface="+mn-lt"/>
                <a:sym typeface="Calibri" panose="020F0502020204030204" pitchFamily="34" charset="0"/>
              </a:endParaRPr>
            </a:p>
            <a:p>
              <a:pPr algn="just">
                <a:lnSpc>
                  <a:spcPct val="120000"/>
                </a:lnSpc>
              </a:pPr>
              <a:r>
                <a:rPr lang="en-US" altLang="en-US" kern="0" dirty="0">
                  <a:solidFill>
                    <a:schemeClr val="dk1"/>
                  </a:solidFill>
                  <a:latin typeface="+mn-lt"/>
                  <a:sym typeface="Calibri" panose="020F0502020204030204" pitchFamily="34" charset="0"/>
                </a:rPr>
                <a:t>4</a:t>
              </a:r>
              <a:r>
                <a:rPr lang="zh-CN" altLang="en-US" kern="0" dirty="0">
                  <a:solidFill>
                    <a:schemeClr val="dk1"/>
                  </a:solidFill>
                  <a:latin typeface="+mn-lt"/>
                  <a:sym typeface="Calibri" panose="020F0502020204030204" pitchFamily="34" charset="0"/>
                </a:rPr>
                <a:t>、评定与训练方法要一致；</a:t>
              </a:r>
              <a:endParaRPr lang="zh-CN" altLang="en-US" kern="0" dirty="0">
                <a:solidFill>
                  <a:schemeClr val="dk1"/>
                </a:solidFill>
                <a:latin typeface="+mn-lt"/>
                <a:sym typeface="Calibri" panose="020F0502020204030204" pitchFamily="34" charset="0"/>
              </a:endParaRPr>
            </a:p>
            <a:p>
              <a:pPr algn="just">
                <a:lnSpc>
                  <a:spcPct val="120000"/>
                </a:lnSpc>
              </a:pPr>
              <a:r>
                <a:rPr lang="en-US" altLang="en-US" kern="0" dirty="0">
                  <a:solidFill>
                    <a:schemeClr val="dk1"/>
                  </a:solidFill>
                  <a:latin typeface="+mn-lt"/>
                  <a:sym typeface="Calibri" panose="020F0502020204030204" pitchFamily="34" charset="0"/>
                </a:rPr>
                <a:t>5</a:t>
              </a:r>
              <a:r>
                <a:rPr lang="zh-CN" altLang="en-US" kern="0" dirty="0">
                  <a:solidFill>
                    <a:schemeClr val="dk1"/>
                  </a:solidFill>
                  <a:latin typeface="+mn-lt"/>
                  <a:sym typeface="Calibri" panose="020F0502020204030204" pitchFamily="34" charset="0"/>
                </a:rPr>
                <a:t>、根据障碍的诊断选择具有专科特点的评定内容；</a:t>
              </a:r>
              <a:endParaRPr lang="zh-CN" altLang="en-US" kern="0" dirty="0">
                <a:solidFill>
                  <a:schemeClr val="dk1"/>
                </a:solidFill>
                <a:latin typeface="+mn-lt"/>
                <a:sym typeface="Calibri" panose="020F0502020204030204" pitchFamily="34" charset="0"/>
              </a:endParaRPr>
            </a:p>
            <a:p>
              <a:pPr algn="just">
                <a:lnSpc>
                  <a:spcPct val="120000"/>
                </a:lnSpc>
              </a:pPr>
              <a:r>
                <a:rPr lang="en-US" altLang="en-US" kern="0" dirty="0">
                  <a:solidFill>
                    <a:schemeClr val="dk1"/>
                  </a:solidFill>
                  <a:latin typeface="+mn-lt"/>
                  <a:sym typeface="Calibri" panose="020F0502020204030204" pitchFamily="34" charset="0"/>
                </a:rPr>
                <a:t>6</a:t>
              </a:r>
              <a:r>
                <a:rPr lang="zh-CN" altLang="en-US" kern="0" dirty="0">
                  <a:solidFill>
                    <a:schemeClr val="dk1"/>
                  </a:solidFill>
                  <a:latin typeface="+mn-lt"/>
                  <a:sym typeface="Calibri" panose="020F0502020204030204" pitchFamily="34" charset="0"/>
                </a:rPr>
                <a:t>、选择与国际接轨的通用方法；</a:t>
              </a:r>
              <a:endParaRPr lang="zh-CN" altLang="en-US" kern="0" dirty="0">
                <a:solidFill>
                  <a:schemeClr val="dk1"/>
                </a:solidFill>
                <a:latin typeface="+mn-lt"/>
                <a:sym typeface="Calibri" panose="020F0502020204030204" pitchFamily="34" charset="0"/>
              </a:endParaRPr>
            </a:p>
            <a:p>
              <a:pPr algn="just">
                <a:lnSpc>
                  <a:spcPct val="120000"/>
                </a:lnSpc>
              </a:pPr>
              <a:r>
                <a:rPr lang="en-US" altLang="en-US" kern="0" dirty="0">
                  <a:solidFill>
                    <a:schemeClr val="dk1"/>
                  </a:solidFill>
                  <a:latin typeface="+mn-lt"/>
                  <a:sym typeface="Calibri" panose="020F0502020204030204" pitchFamily="34" charset="0"/>
                </a:rPr>
                <a:t>7</a:t>
              </a:r>
              <a:r>
                <a:rPr lang="zh-CN" altLang="en-US" kern="0" dirty="0">
                  <a:solidFill>
                    <a:schemeClr val="dk1"/>
                  </a:solidFill>
                  <a:latin typeface="+mn-lt"/>
                  <a:sym typeface="Calibri" panose="020F0502020204030204" pitchFamily="34" charset="0"/>
                </a:rPr>
                <a:t>、一次评定时间不宜过长。</a:t>
              </a:r>
              <a:endParaRPr lang="zh-CN" altLang="en-US" kern="0" dirty="0">
                <a:solidFill>
                  <a:schemeClr val="dk1"/>
                </a:solidFill>
                <a:latin typeface="+mn-lt"/>
                <a:sym typeface="Calibri" panose="020F0502020204030204" pitchFamily="34" charset="0"/>
              </a:endParaRPr>
            </a:p>
          </p:txBody>
        </p:sp>
      </p:grpSp>
      <p:sp>
        <p:nvSpPr>
          <p:cNvPr id="5" name="标题 4"/>
          <p:cNvSpPr>
            <a:spLocks noGrp="1"/>
          </p:cNvSpPr>
          <p:nvPr>
            <p:ph type="title" idx="4294967295"/>
            <p:custDataLst>
              <p:tags r:id="rId3"/>
            </p:custDataLst>
          </p:nvPr>
        </p:nvSpPr>
        <p:spPr>
          <a:xfrm>
            <a:off x="975360" y="45720"/>
            <a:ext cx="4450080" cy="597535"/>
          </a:xfrm>
        </p:spPr>
        <p:txBody>
          <a:bodyPr vert="horz" lIns="121920" tIns="60960" rIns="121920" bIns="60960" rtlCol="0" anchor="ctr">
            <a:normAutofit fontScale="90000"/>
          </a:bodyPr>
          <a:lstStyle/>
          <a:p>
            <a:pPr lvl="0" algn="just">
              <a:buClrTx/>
              <a:buSzTx/>
              <a:buFontTx/>
            </a:pPr>
            <a:r>
              <a:rPr lang="zh-CN" altLang="en-US" sz="3200">
                <a:sym typeface="+mn-ea"/>
              </a:rPr>
              <a:t>二、康复评定的原则</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82930" y="964565"/>
            <a:ext cx="11003280" cy="4669155"/>
            <a:chOff x="-594067" y="-118209"/>
            <a:chExt cx="6175908" cy="6576234"/>
          </a:xfrm>
        </p:grpSpPr>
        <p:sp>
          <p:nvSpPr>
            <p:cNvPr id="7" name="AutoShape 10"/>
            <p:cNvSpPr>
              <a:spLocks noChangeArrowheads="1"/>
            </p:cNvSpPr>
            <p:nvPr>
              <p:custDataLst>
                <p:tags r:id="rId1"/>
              </p:custDataLst>
            </p:nvPr>
          </p:nvSpPr>
          <p:spPr bwMode="auto">
            <a:xfrm>
              <a:off x="-594067" y="-118209"/>
              <a:ext cx="6175908" cy="6576234"/>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650" y="176930"/>
              <a:ext cx="5762649" cy="569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fontScale="90000"/>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r>
                <a:rPr lang="en-US" altLang="en-US" sz="2665" kern="0" dirty="0">
                  <a:solidFill>
                    <a:schemeClr val="dk1"/>
                  </a:solidFill>
                  <a:latin typeface="+mn-lt"/>
                  <a:sym typeface="Calibri" panose="020F0502020204030204" pitchFamily="34" charset="0"/>
                </a:rPr>
                <a:t>1</a:t>
              </a:r>
              <a:r>
                <a:rPr lang="zh-CN" altLang="en-US" sz="2665" kern="0" dirty="0">
                  <a:solidFill>
                    <a:schemeClr val="dk1"/>
                  </a:solidFill>
                  <a:latin typeface="+mn-lt"/>
                  <a:sym typeface="Calibri" panose="020F0502020204030204" pitchFamily="34" charset="0"/>
                </a:rPr>
                <a:t>、选择标准化评定方案时需要进行严格的培训；</a:t>
              </a:r>
              <a:endParaRPr lang="en-US" altLang="zh-CN" sz="2665" kern="0" dirty="0">
                <a:solidFill>
                  <a:schemeClr val="dk1"/>
                </a:solidFill>
                <a:latin typeface="+mn-lt"/>
                <a:sym typeface="Calibri" panose="020F0502020204030204" pitchFamily="34" charset="0"/>
              </a:endParaRPr>
            </a:p>
            <a:p>
              <a:endParaRPr lang="zh-CN" altLang="en-US" sz="2665" kern="0" dirty="0">
                <a:solidFill>
                  <a:schemeClr val="dk1"/>
                </a:solidFill>
                <a:latin typeface="+mn-lt"/>
                <a:sym typeface="Calibri" panose="020F0502020204030204" pitchFamily="34" charset="0"/>
              </a:endParaRPr>
            </a:p>
            <a:p>
              <a:r>
                <a:rPr lang="en-US" altLang="en-US" sz="2665" kern="0" dirty="0">
                  <a:solidFill>
                    <a:schemeClr val="dk1"/>
                  </a:solidFill>
                  <a:latin typeface="+mn-lt"/>
                  <a:sym typeface="Calibri" panose="020F0502020204030204" pitchFamily="34" charset="0"/>
                </a:rPr>
                <a:t>2</a:t>
              </a:r>
              <a:r>
                <a:rPr lang="zh-CN" altLang="en-US" sz="2665" kern="0" dirty="0">
                  <a:solidFill>
                    <a:schemeClr val="dk1"/>
                  </a:solidFill>
                  <a:latin typeface="+mn-lt"/>
                  <a:sym typeface="Calibri" panose="020F0502020204030204" pitchFamily="34" charset="0"/>
                </a:rPr>
                <a:t>、检查应该从筛查开始，然后在筛查的基础上再做进一步的详查；</a:t>
              </a:r>
              <a:endParaRPr lang="en-US" altLang="zh-CN" sz="2665" kern="0" dirty="0">
                <a:solidFill>
                  <a:schemeClr val="dk1"/>
                </a:solidFill>
                <a:latin typeface="+mn-lt"/>
                <a:sym typeface="Calibri" panose="020F0502020204030204" pitchFamily="34" charset="0"/>
              </a:endParaRPr>
            </a:p>
            <a:p>
              <a:endParaRPr lang="zh-CN" altLang="en-US" sz="2665" kern="0" dirty="0">
                <a:solidFill>
                  <a:schemeClr val="dk1"/>
                </a:solidFill>
                <a:latin typeface="+mn-lt"/>
                <a:sym typeface="Calibri" panose="020F0502020204030204" pitchFamily="34" charset="0"/>
              </a:endParaRPr>
            </a:p>
            <a:p>
              <a:r>
                <a:rPr lang="en-US" altLang="en-US" sz="2665" kern="0" dirty="0">
                  <a:solidFill>
                    <a:schemeClr val="dk1"/>
                  </a:solidFill>
                  <a:latin typeface="+mn-lt"/>
                  <a:sym typeface="Calibri" panose="020F0502020204030204" pitchFamily="34" charset="0"/>
                </a:rPr>
                <a:t>3</a:t>
              </a:r>
              <a:r>
                <a:rPr lang="zh-CN" altLang="en-US" sz="2665" kern="0" dirty="0">
                  <a:solidFill>
                    <a:schemeClr val="dk1"/>
                  </a:solidFill>
                  <a:latin typeface="+mn-lt"/>
                  <a:sym typeface="Calibri" panose="020F0502020204030204" pitchFamily="34" charset="0"/>
                </a:rPr>
                <a:t>、尽量避免不必要的检查；</a:t>
              </a:r>
              <a:endParaRPr lang="en-US" altLang="zh-CN" sz="2665" kern="0" dirty="0">
                <a:solidFill>
                  <a:schemeClr val="dk1"/>
                </a:solidFill>
                <a:latin typeface="+mn-lt"/>
                <a:sym typeface="Calibri" panose="020F0502020204030204" pitchFamily="34" charset="0"/>
              </a:endParaRPr>
            </a:p>
            <a:p>
              <a:endParaRPr lang="zh-CN" altLang="en-US" sz="2665" kern="0" dirty="0">
                <a:solidFill>
                  <a:schemeClr val="dk1"/>
                </a:solidFill>
                <a:latin typeface="+mn-lt"/>
                <a:sym typeface="Calibri" panose="020F0502020204030204" pitchFamily="34" charset="0"/>
              </a:endParaRPr>
            </a:p>
            <a:p>
              <a:r>
                <a:rPr lang="en-US" altLang="en-US" sz="2665" kern="0" dirty="0">
                  <a:solidFill>
                    <a:schemeClr val="dk1"/>
                  </a:solidFill>
                  <a:latin typeface="+mn-lt"/>
                  <a:sym typeface="Calibri" panose="020F0502020204030204" pitchFamily="34" charset="0"/>
                </a:rPr>
                <a:t>4</a:t>
              </a:r>
              <a:r>
                <a:rPr lang="zh-CN" altLang="en-US" sz="2665" kern="0" dirty="0">
                  <a:solidFill>
                    <a:schemeClr val="dk1"/>
                  </a:solidFill>
                  <a:latin typeface="+mn-lt"/>
                  <a:sym typeface="Calibri" panose="020F0502020204030204" pitchFamily="34" charset="0"/>
                </a:rPr>
                <a:t>、重视和提高交流沟通能力，只有良好的沟通，才能获得更多、更准确的资料。</a:t>
              </a:r>
              <a:endParaRPr lang="zh-CN" altLang="en-US" sz="2665"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75360" y="45720"/>
            <a:ext cx="4450080" cy="597535"/>
          </a:xfrm>
          <a:prstGeom prst="rect">
            <a:avLst/>
          </a:prstGeom>
        </p:spPr>
        <p:txBody>
          <a:bodyPr vert="horz" lIns="121920" tIns="60960" rIns="121920" bIns="60960" rtlCol="0" anchor="ctr" anchorCtr="0">
            <a:normAutofit fontScale="9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just">
              <a:buClrTx/>
              <a:buSzTx/>
              <a:buFontTx/>
            </a:pPr>
            <a:r>
              <a:rPr lang="zh-CN" altLang="en-US" sz="3200">
                <a:sym typeface="+mn-ea"/>
              </a:rPr>
              <a:t>二、康复评定的原则</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1271270" y="2060575"/>
            <a:ext cx="9515475" cy="2122805"/>
          </a:xfrm>
          <a:prstGeom prst="rect">
            <a:avLst/>
          </a:prstGeom>
          <a:solidFill>
            <a:schemeClr val="accent1">
              <a:alpha val="0"/>
            </a:schemeClr>
          </a:solidFill>
          <a:ln>
            <a:noFill/>
          </a:ln>
        </p:spPr>
        <p:txBody>
          <a:bodyPr wrap="square" rtlCol="0" anchor="t">
            <a:spAutoFit/>
          </a:bodyPr>
          <a:lstStyle/>
          <a:p>
            <a:pPr algn="ctr"/>
            <a:r>
              <a:rPr lang="zh-CN" altLang="en-US" sz="6600" b="1" dirty="0" smtClean="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sym typeface="+mn-ea"/>
              </a:rPr>
              <a:t>任务四</a:t>
            </a:r>
            <a:endParaRPr lang="zh-CN" altLang="en-US" sz="6600" b="1" dirty="0" smtClean="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endParaRPr>
          </a:p>
          <a:p>
            <a:pPr algn="ctr"/>
            <a:r>
              <a:rPr lang="zh-CN" altLang="en-US" sz="6600" b="1" dirty="0" smtClean="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sym typeface="+mn-ea"/>
              </a:rPr>
              <a:t>常用的康复评定方法</a:t>
            </a:r>
            <a:endParaRPr lang="zh-CN" altLang="en-US" sz="6600" b="1" dirty="0" smtClean="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bwMode="auto">
          <a:xfrm>
            <a:off x="1024467" y="1892724"/>
            <a:ext cx="9893300" cy="2102273"/>
            <a:chOff x="768350" y="1995488"/>
            <a:chExt cx="7419975" cy="1576705"/>
          </a:xfrm>
        </p:grpSpPr>
        <p:grpSp>
          <p:nvGrpSpPr>
            <p:cNvPr id="3" name="组合 57"/>
            <p:cNvGrpSpPr/>
            <p:nvPr/>
          </p:nvGrpSpPr>
          <p:grpSpPr bwMode="auto">
            <a:xfrm>
              <a:off x="781050" y="1995488"/>
              <a:ext cx="2279650" cy="515937"/>
              <a:chOff x="64524" y="84322"/>
              <a:chExt cx="2279315" cy="515900"/>
            </a:xfrm>
          </p:grpSpPr>
          <p:sp>
            <p:nvSpPr>
              <p:cNvPr id="12" name="Rectangle 220"/>
              <p:cNvSpPr>
                <a:spLocks noChangeArrowheads="1"/>
              </p:cNvSpPr>
              <p:nvPr/>
            </p:nvSpPr>
            <p:spPr bwMode="auto">
              <a:xfrm>
                <a:off x="64524" y="530377"/>
                <a:ext cx="2206301" cy="69845"/>
              </a:xfrm>
              <a:prstGeom prst="rect">
                <a:avLst/>
              </a:prstGeom>
              <a:solidFill>
                <a:schemeClr val="accent1"/>
              </a:solidFill>
              <a:ln w="9525">
                <a:solidFill>
                  <a:schemeClr val="accent2"/>
                </a:solidFill>
                <a:miter lim="800000"/>
              </a:ln>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eaLnBrk="1" fontAlgn="auto" latinLnBrk="1" hangingPunct="1">
                  <a:spcBef>
                    <a:spcPct val="0"/>
                  </a:spcBef>
                  <a:spcAft>
                    <a:spcPts val="0"/>
                  </a:spcAft>
                  <a:buFontTx/>
                  <a:buNone/>
                  <a:defRPr/>
                </a:pPr>
                <a:endParaRPr lang="ko-KR" altLang="en-US" sz="2400" b="1" kern="0">
                  <a:solidFill>
                    <a:srgbClr val="000000"/>
                  </a:solidFill>
                  <a:latin typeface="+mn-lt"/>
                  <a:ea typeface="+mn-ea"/>
                </a:endParaRPr>
              </a:p>
            </p:txBody>
          </p:sp>
          <p:sp>
            <p:nvSpPr>
              <p:cNvPr id="13" name="Rectangle 235"/>
              <p:cNvSpPr>
                <a:spLocks noChangeArrowheads="1"/>
              </p:cNvSpPr>
              <p:nvPr>
                <p:custDataLst>
                  <p:tags r:id="rId1"/>
                </p:custDataLst>
              </p:nvPr>
            </p:nvSpPr>
            <p:spPr bwMode="auto">
              <a:xfrm>
                <a:off x="615306" y="84322"/>
                <a:ext cx="1728533" cy="400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eaLnBrk="1" fontAlgn="auto" latinLnBrk="1" hangingPunct="1">
                  <a:lnSpc>
                    <a:spcPct val="90000"/>
                  </a:lnSpc>
                  <a:spcBef>
                    <a:spcPct val="0"/>
                  </a:spcBef>
                  <a:spcAft>
                    <a:spcPts val="0"/>
                  </a:spcAft>
                  <a:buFontTx/>
                  <a:buNone/>
                  <a:defRPr/>
                </a:pPr>
                <a:r>
                  <a:rPr lang="zh-CN" altLang="en-US" b="1" kern="0" dirty="0">
                    <a:solidFill>
                      <a:schemeClr val="tx1"/>
                    </a:solidFill>
                    <a:latin typeface="+mn-lt"/>
                    <a:ea typeface="+mn-ea"/>
                  </a:rPr>
                  <a:t> 学习任务</a:t>
                </a:r>
                <a:endParaRPr lang="zh-CN" altLang="en-US" b="1" kern="0" dirty="0">
                  <a:solidFill>
                    <a:schemeClr val="tx1"/>
                  </a:solidFill>
                  <a:latin typeface="+mn-lt"/>
                  <a:ea typeface="+mn-ea"/>
                </a:endParaRPr>
              </a:p>
            </p:txBody>
          </p:sp>
        </p:grpSp>
        <p:sp>
          <p:nvSpPr>
            <p:cNvPr id="10" name="TextBox 88"/>
            <p:cNvSpPr txBox="1">
              <a:spLocks noChangeArrowheads="1"/>
            </p:cNvSpPr>
            <p:nvPr>
              <p:custDataLst>
                <p:tags r:id="rId2"/>
              </p:custDataLst>
            </p:nvPr>
          </p:nvSpPr>
          <p:spPr bwMode="auto">
            <a:xfrm>
              <a:off x="768350" y="2557463"/>
              <a:ext cx="7419975" cy="1014730"/>
            </a:xfrm>
            <a:prstGeom prst="rect">
              <a:avLst/>
            </a:prstGeom>
            <a:solidFill>
              <a:schemeClr val="accent3">
                <a:alpha val="52940"/>
              </a:schemeClr>
            </a:solidFill>
            <a:ln w="19050">
              <a:solidFill>
                <a:schemeClr val="accent1"/>
              </a:solidFill>
              <a:prstDash val="dash"/>
              <a:miter lim="800000"/>
            </a:ln>
          </p:spPr>
          <p:txBody>
            <a:bodyPr wrap="square">
              <a:norm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eaLnBrk="1" fontAlgn="auto" hangingPunct="1">
                <a:lnSpc>
                  <a:spcPct val="150000"/>
                </a:lnSpc>
                <a:spcBef>
                  <a:spcPct val="0"/>
                </a:spcBef>
                <a:spcAft>
                  <a:spcPts val="0"/>
                </a:spcAft>
                <a:buNone/>
                <a:defRPr/>
              </a:pPr>
              <a:r>
                <a:rPr lang="zh-CN" altLang="en-US" sz="2665" kern="0" dirty="0">
                  <a:solidFill>
                    <a:schemeClr val="dk1"/>
                  </a:solidFill>
                  <a:latin typeface="+mn-lt"/>
                  <a:ea typeface="+mn-ea"/>
                </a:rPr>
                <a:t>       肌力评定、肌张力评定、关节角度测量、平衡功能评定、步态分析、日常生活能力评定的常用检查方法。</a:t>
              </a:r>
              <a:endParaRPr lang="zh-CN" altLang="en-US" sz="2665" kern="0" dirty="0">
                <a:solidFill>
                  <a:schemeClr val="dk1"/>
                </a:solidFill>
                <a:latin typeface="+mn-lt"/>
                <a:ea typeface="+mn-ea"/>
              </a:endParaRPr>
            </a:p>
          </p:txBody>
        </p:sp>
      </p:grpSp>
      <p:pic>
        <p:nvPicPr>
          <p:cNvPr id="5126" name="图片 4" descr="www_tuweimei_comComp_20959516_NXZN4HGAKVcBQY5qTkn3lVG7v0MU5QWJ.jpg"/>
          <p:cNvPicPr>
            <a:picLocks noGrp="1" noChangeAspect="1" noChangeArrowheads="1"/>
          </p:cNvPicPr>
          <p:nvPr>
            <p:custDataLst>
              <p:tags r:id="rId3"/>
            </p:custDataLst>
          </p:nvPr>
        </p:nvPicPr>
        <p:blipFill>
          <a:blip r:embed="rId4" cstate="print">
            <a:clrChange>
              <a:clrFrom>
                <a:srgbClr val="FFFFFF"/>
              </a:clrFrom>
              <a:clrTo>
                <a:srgbClr val="FFFFFF">
                  <a:alpha val="0"/>
                </a:srgbClr>
              </a:clrTo>
            </a:clrChange>
          </a:blip>
          <a:srcRect/>
          <a:stretch>
            <a:fillRect/>
          </a:stretch>
        </p:blipFill>
        <p:spPr bwMode="auto">
          <a:xfrm>
            <a:off x="1007533" y="1019811"/>
            <a:ext cx="1051984" cy="1405467"/>
          </a:xfrm>
          <a:prstGeom prst="rect">
            <a:avLst/>
          </a:prstGeom>
          <a:noFill/>
          <a:ln w="9525">
            <a:noFill/>
            <a:miter lim="800000"/>
            <a:headEnd/>
            <a:tailEnd/>
          </a:ln>
        </p:spPr>
      </p:pic>
      <p:sp>
        <p:nvSpPr>
          <p:cNvPr id="6" name="标题 5"/>
          <p:cNvSpPr>
            <a:spLocks noGrp="1"/>
          </p:cNvSpPr>
          <p:nvPr>
            <p:ph type="title" idx="4294967295"/>
            <p:custDataLst>
              <p:tags r:id="rId5"/>
            </p:custDataLst>
          </p:nvPr>
        </p:nvSpPr>
        <p:spPr>
          <a:xfrm>
            <a:off x="975360" y="-99060"/>
            <a:ext cx="10800080" cy="960120"/>
          </a:xfrm>
        </p:spPr>
        <p:txBody>
          <a:bodyPr vert="horz" lIns="121920" tIns="60960" rIns="121920" bIns="60960" rtlCol="0" anchor="ctr">
            <a:normAutofit/>
          </a:bodyPr>
          <a:lstStyle/>
          <a:p>
            <a:pPr lvl="0" algn="l">
              <a:buClrTx/>
              <a:buSzTx/>
              <a:buFontTx/>
            </a:pPr>
            <a:r>
              <a:rPr lang="zh-CN" altLang="en-US" sz="3200">
                <a:sym typeface="+mn-ea"/>
              </a:rPr>
              <a:t>任务四  常用的康复评定方法</a:t>
            </a:r>
            <a:endParaRPr lang="zh-CN" altLang="en-US" sz="3200">
              <a:sym typeface="+mn-ea"/>
            </a:endParaRPr>
          </a:p>
        </p:txBody>
      </p:sp>
    </p:spTree>
    <p:custDataLst>
      <p:tags r:id="rId6"/>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72770" y="965200"/>
            <a:ext cx="11118215" cy="4570095"/>
            <a:chOff x="-594067" y="-118209"/>
            <a:chExt cx="6175908" cy="6576234"/>
          </a:xfrm>
        </p:grpSpPr>
        <p:sp>
          <p:nvSpPr>
            <p:cNvPr id="7" name="AutoShape 10"/>
            <p:cNvSpPr>
              <a:spLocks noChangeArrowheads="1"/>
            </p:cNvSpPr>
            <p:nvPr>
              <p:custDataLst>
                <p:tags r:id="rId1"/>
              </p:custDataLst>
            </p:nvPr>
          </p:nvSpPr>
          <p:spPr bwMode="auto">
            <a:xfrm>
              <a:off x="-594067" y="-118209"/>
              <a:ext cx="6175908" cy="6576234"/>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479" y="176931"/>
              <a:ext cx="5956320" cy="5466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fontScale="90000"/>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20000"/>
                </a:lnSpc>
              </a:pPr>
              <a:r>
                <a:rPr lang="zh-CN" altLang="en-US" sz="2665" kern="0" dirty="0">
                  <a:solidFill>
                    <a:schemeClr val="dk1"/>
                  </a:solidFill>
                  <a:latin typeface="+mn-lt"/>
                  <a:sym typeface="Calibri" panose="020F0502020204030204" pitchFamily="34" charset="0"/>
                </a:rPr>
                <a:t>  肌力（</a:t>
              </a:r>
              <a:r>
                <a:rPr lang="en-US" altLang="en-US" sz="2665" kern="0" dirty="0">
                  <a:solidFill>
                    <a:schemeClr val="dk1"/>
                  </a:solidFill>
                  <a:latin typeface="+mn-lt"/>
                  <a:sym typeface="Calibri" panose="020F0502020204030204" pitchFamily="34" charset="0"/>
                </a:rPr>
                <a:t>muscle </a:t>
              </a:r>
              <a:r>
                <a:rPr lang="en-US" altLang="en-US" sz="2665" kern="0" dirty="0" err="1">
                  <a:solidFill>
                    <a:schemeClr val="dk1"/>
                  </a:solidFill>
                  <a:latin typeface="+mn-lt"/>
                  <a:sym typeface="Calibri" panose="020F0502020204030204" pitchFamily="34" charset="0"/>
                </a:rPr>
                <a:t>strenth</a:t>
              </a:r>
              <a:r>
                <a:rPr lang="zh-CN" altLang="en-US" sz="2665" kern="0" dirty="0">
                  <a:solidFill>
                    <a:schemeClr val="dk1"/>
                  </a:solidFill>
                  <a:latin typeface="+mn-lt"/>
                  <a:sym typeface="Calibri" panose="020F0502020204030204" pitchFamily="34" charset="0"/>
                </a:rPr>
                <a:t>）是指肌肉或肌群产生张力，导致静态或动态收缩的能力，也可将其视为肌肉收缩所产生的力量。肌力评定是肢体运动功能检查的基本内容之一，也是肌肉、骨骼、神经系统疾病的诊断及评定的最基本内容之一。</a:t>
              </a:r>
              <a:endParaRPr lang="en-US" altLang="zh-CN" sz="2665" kern="0" dirty="0">
                <a:solidFill>
                  <a:schemeClr val="dk1"/>
                </a:solidFill>
                <a:latin typeface="+mn-lt"/>
                <a:sym typeface="Calibri" panose="020F0502020204030204" pitchFamily="34" charset="0"/>
              </a:endParaRPr>
            </a:p>
            <a:p>
              <a:pPr algn="just">
                <a:lnSpc>
                  <a:spcPct val="120000"/>
                </a:lnSpc>
              </a:pPr>
              <a:endParaRPr lang="zh-CN" altLang="en-US" sz="2665" kern="0" dirty="0">
                <a:solidFill>
                  <a:schemeClr val="dk1"/>
                </a:solidFill>
                <a:latin typeface="+mn-lt"/>
                <a:sym typeface="Calibri" panose="020F0502020204030204" pitchFamily="34" charset="0"/>
              </a:endParaRPr>
            </a:p>
            <a:p>
              <a:pPr algn="just">
                <a:lnSpc>
                  <a:spcPct val="120000"/>
                </a:lnSpc>
              </a:pPr>
              <a:r>
                <a:rPr lang="en-US" altLang="en-US" sz="2665" kern="0" dirty="0">
                  <a:solidFill>
                    <a:schemeClr val="dk1"/>
                  </a:solidFill>
                  <a:latin typeface="+mn-lt"/>
                  <a:sym typeface="Calibri" panose="020F0502020204030204" pitchFamily="34" charset="0"/>
                </a:rPr>
                <a:t>  </a:t>
              </a:r>
              <a:r>
                <a:rPr lang="zh-CN" altLang="en-US" sz="2665" kern="0" dirty="0">
                  <a:solidFill>
                    <a:schemeClr val="dk1"/>
                  </a:solidFill>
                  <a:latin typeface="+mn-lt"/>
                  <a:sym typeface="Calibri" panose="020F0502020204030204" pitchFamily="34" charset="0"/>
                </a:rPr>
                <a:t>常用的肌力测定方法有徒手肌力测试（</a:t>
              </a:r>
              <a:r>
                <a:rPr lang="en-US" altLang="en-US" sz="2665" kern="0" dirty="0">
                  <a:solidFill>
                    <a:schemeClr val="dk1"/>
                  </a:solidFill>
                  <a:latin typeface="+mn-lt"/>
                  <a:sym typeface="Calibri" panose="020F0502020204030204" pitchFamily="34" charset="0"/>
                </a:rPr>
                <a:t>manual muscle testing</a:t>
              </a:r>
              <a:r>
                <a:rPr lang="zh-CN" altLang="en-US" sz="2665" kern="0" dirty="0">
                  <a:solidFill>
                    <a:schemeClr val="dk1"/>
                  </a:solidFill>
                  <a:latin typeface="+mn-lt"/>
                  <a:sym typeface="Calibri" panose="020F0502020204030204" pitchFamily="34" charset="0"/>
                </a:rPr>
                <a:t>，</a:t>
              </a:r>
              <a:r>
                <a:rPr lang="en-US" altLang="en-US" sz="2665" kern="0" dirty="0">
                  <a:solidFill>
                    <a:schemeClr val="dk1"/>
                  </a:solidFill>
                  <a:latin typeface="+mn-lt"/>
                  <a:sym typeface="Calibri" panose="020F0502020204030204" pitchFamily="34" charset="0"/>
                </a:rPr>
                <a:t>MMT</a:t>
              </a:r>
              <a:r>
                <a:rPr lang="zh-CN" altLang="en-US" sz="2665" kern="0" dirty="0">
                  <a:solidFill>
                    <a:schemeClr val="dk1"/>
                  </a:solidFill>
                  <a:latin typeface="+mn-lt"/>
                  <a:sym typeface="Calibri" panose="020F0502020204030204" pitchFamily="34" charset="0"/>
                </a:rPr>
                <a:t>）、等长肌力测试（</a:t>
              </a:r>
              <a:r>
                <a:rPr lang="en-US" altLang="en-US" sz="2665" kern="0" dirty="0">
                  <a:solidFill>
                    <a:schemeClr val="dk1"/>
                  </a:solidFill>
                  <a:latin typeface="+mn-lt"/>
                  <a:sym typeface="Calibri" panose="020F0502020204030204" pitchFamily="34" charset="0"/>
                </a:rPr>
                <a:t>isometric muscle test</a:t>
              </a:r>
              <a:r>
                <a:rPr lang="zh-CN" altLang="en-US" sz="2665" kern="0" dirty="0">
                  <a:solidFill>
                    <a:schemeClr val="dk1"/>
                  </a:solidFill>
                  <a:latin typeface="+mn-lt"/>
                  <a:sym typeface="Calibri" panose="020F0502020204030204" pitchFamily="34" charset="0"/>
                </a:rPr>
                <a:t>，</a:t>
              </a:r>
              <a:r>
                <a:rPr lang="en-US" altLang="en-US" sz="2665" kern="0" dirty="0">
                  <a:solidFill>
                    <a:schemeClr val="dk1"/>
                  </a:solidFill>
                  <a:latin typeface="+mn-lt"/>
                  <a:sym typeface="Calibri" panose="020F0502020204030204" pitchFamily="34" charset="0"/>
                </a:rPr>
                <a:t>IMMT</a:t>
              </a:r>
              <a:r>
                <a:rPr lang="zh-CN" altLang="en-US" sz="2665" kern="0" dirty="0">
                  <a:solidFill>
                    <a:schemeClr val="dk1"/>
                  </a:solidFill>
                  <a:latin typeface="+mn-lt"/>
                  <a:sym typeface="Calibri" panose="020F0502020204030204" pitchFamily="34" charset="0"/>
                </a:rPr>
                <a:t>）、等张肌力测试（</a:t>
              </a:r>
              <a:r>
                <a:rPr lang="en-US" altLang="en-US" sz="2665" kern="0" dirty="0">
                  <a:solidFill>
                    <a:schemeClr val="dk1"/>
                  </a:solidFill>
                  <a:latin typeface="+mn-lt"/>
                  <a:sym typeface="Calibri" panose="020F0502020204030204" pitchFamily="34" charset="0"/>
                </a:rPr>
                <a:t>isotonic muscle test</a:t>
              </a:r>
              <a:r>
                <a:rPr lang="zh-CN" altLang="en-US" sz="2665" kern="0" dirty="0">
                  <a:solidFill>
                    <a:schemeClr val="dk1"/>
                  </a:solidFill>
                  <a:latin typeface="+mn-lt"/>
                  <a:sym typeface="Calibri" panose="020F0502020204030204" pitchFamily="34" charset="0"/>
                </a:rPr>
                <a:t>，</a:t>
              </a:r>
              <a:r>
                <a:rPr lang="en-US" altLang="en-US" sz="2665" kern="0" dirty="0">
                  <a:solidFill>
                    <a:schemeClr val="dk1"/>
                  </a:solidFill>
                  <a:latin typeface="+mn-lt"/>
                  <a:sym typeface="Calibri" panose="020F0502020204030204" pitchFamily="34" charset="0"/>
                </a:rPr>
                <a:t>ITMT</a:t>
              </a:r>
              <a:r>
                <a:rPr lang="zh-CN" altLang="en-US" sz="2665" kern="0" dirty="0">
                  <a:solidFill>
                    <a:schemeClr val="dk1"/>
                  </a:solidFill>
                  <a:latin typeface="+mn-lt"/>
                  <a:sym typeface="Calibri" panose="020F0502020204030204" pitchFamily="34" charset="0"/>
                </a:rPr>
                <a:t>）、等速肌力测试（</a:t>
              </a:r>
              <a:r>
                <a:rPr lang="en-US" altLang="en-US" sz="2665" kern="0" dirty="0" err="1">
                  <a:solidFill>
                    <a:schemeClr val="dk1"/>
                  </a:solidFill>
                  <a:latin typeface="+mn-lt"/>
                  <a:sym typeface="Calibri" panose="020F0502020204030204" pitchFamily="34" charset="0"/>
                </a:rPr>
                <a:t>isokinetic</a:t>
              </a:r>
              <a:r>
                <a:rPr lang="en-US" altLang="en-US" sz="2665" kern="0" dirty="0">
                  <a:solidFill>
                    <a:schemeClr val="dk1"/>
                  </a:solidFill>
                  <a:latin typeface="+mn-lt"/>
                  <a:sym typeface="Calibri" panose="020F0502020204030204" pitchFamily="34" charset="0"/>
                </a:rPr>
                <a:t> muscle test</a:t>
              </a:r>
              <a:r>
                <a:rPr lang="zh-CN" altLang="en-US" sz="2665" kern="0" dirty="0">
                  <a:solidFill>
                    <a:schemeClr val="dk1"/>
                  </a:solidFill>
                  <a:latin typeface="+mn-lt"/>
                  <a:sym typeface="Calibri" panose="020F0502020204030204" pitchFamily="34" charset="0"/>
                </a:rPr>
                <a:t>，</a:t>
              </a:r>
              <a:r>
                <a:rPr lang="en-US" altLang="en-US" sz="2665" kern="0" dirty="0">
                  <a:solidFill>
                    <a:schemeClr val="dk1"/>
                  </a:solidFill>
                  <a:latin typeface="+mn-lt"/>
                  <a:sym typeface="Calibri" panose="020F0502020204030204" pitchFamily="34" charset="0"/>
                </a:rPr>
                <a:t>IKMT</a:t>
              </a:r>
              <a:r>
                <a:rPr lang="zh-CN" altLang="en-US" sz="2665" kern="0" dirty="0">
                  <a:solidFill>
                    <a:schemeClr val="dk1"/>
                  </a:solidFill>
                  <a:latin typeface="+mn-lt"/>
                  <a:sym typeface="Calibri" panose="020F0502020204030204" pitchFamily="34" charset="0"/>
                </a:rPr>
                <a:t>）。</a:t>
              </a:r>
              <a:endParaRPr lang="zh-CN" altLang="en-US" sz="2665" kern="0" dirty="0">
                <a:solidFill>
                  <a:schemeClr val="dk1"/>
                </a:solidFill>
                <a:latin typeface="+mn-lt"/>
                <a:sym typeface="Calibri" panose="020F0502020204030204" pitchFamily="34" charset="0"/>
              </a:endParaRPr>
            </a:p>
          </p:txBody>
        </p:sp>
      </p:grpSp>
      <p:sp>
        <p:nvSpPr>
          <p:cNvPr id="5" name="标题 4"/>
          <p:cNvSpPr>
            <a:spLocks noGrp="1"/>
          </p:cNvSpPr>
          <p:nvPr>
            <p:ph type="title" idx="4294967295"/>
            <p:custDataLst>
              <p:tags r:id="rId3"/>
            </p:custDataLst>
          </p:nvPr>
        </p:nvSpPr>
        <p:spPr>
          <a:xfrm>
            <a:off x="975360" y="-11430"/>
            <a:ext cx="3033395" cy="746125"/>
          </a:xfrm>
        </p:spPr>
        <p:txBody>
          <a:bodyPr vert="horz" lIns="121920" tIns="60960" rIns="121920" bIns="60960" rtlCol="0" anchor="ctr">
            <a:normAutofit/>
          </a:bodyPr>
          <a:lstStyle/>
          <a:p>
            <a:pPr lvl="0" algn="l">
              <a:buClrTx/>
              <a:buSzTx/>
              <a:buFontTx/>
            </a:pPr>
            <a:r>
              <a:rPr lang="zh-CN" altLang="en-US" sz="3200">
                <a:sym typeface="+mn-ea"/>
              </a:rPr>
              <a:t>一、肌力评定</a:t>
            </a:r>
            <a:endParaRPr lang="zh-CN" altLang="en-US" sz="3200">
              <a:sym typeface="+mn-ea"/>
            </a:endParaRPr>
          </a:p>
        </p:txBody>
      </p:sp>
      <p:sp>
        <p:nvSpPr>
          <p:cNvPr id="3" name="文本框 2"/>
          <p:cNvSpPr txBox="1"/>
          <p:nvPr/>
        </p:nvSpPr>
        <p:spPr>
          <a:xfrm>
            <a:off x="955040" y="3131185"/>
            <a:ext cx="4064000" cy="368300"/>
          </a:xfrm>
          <a:prstGeom prst="rect">
            <a:avLst/>
          </a:prstGeom>
          <a:noFill/>
        </p:spPr>
        <p:txBody>
          <a:bodyPr wrap="square" rtlCol="0">
            <a:spAutoFit/>
          </a:bodyPr>
          <a:p>
            <a:endParaRPr lang="zh-CN" altLang="en-US"/>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93725" y="1028700"/>
            <a:ext cx="11024235" cy="4320540"/>
            <a:chOff x="-594067" y="-118209"/>
            <a:chExt cx="6175908" cy="6576234"/>
          </a:xfrm>
        </p:grpSpPr>
        <p:sp>
          <p:nvSpPr>
            <p:cNvPr id="7" name="AutoShape 10"/>
            <p:cNvSpPr>
              <a:spLocks noChangeArrowheads="1"/>
            </p:cNvSpPr>
            <p:nvPr>
              <p:custDataLst>
                <p:tags r:id="rId1"/>
              </p:custDataLst>
            </p:nvPr>
          </p:nvSpPr>
          <p:spPr bwMode="auto">
            <a:xfrm>
              <a:off x="-594067" y="-118209"/>
              <a:ext cx="6175908" cy="6576234"/>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460" y="176581"/>
              <a:ext cx="5956301" cy="5205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40000"/>
                </a:lnSpc>
                <a:buNone/>
              </a:pPr>
              <a:r>
                <a:rPr lang="zh-CN" altLang="en-US" kern="0" dirty="0">
                  <a:solidFill>
                    <a:schemeClr val="dk1"/>
                  </a:solidFill>
                  <a:latin typeface="+mn-lt"/>
                  <a:sym typeface="Calibri" panose="020F0502020204030204" pitchFamily="34" charset="0"/>
                </a:rPr>
                <a:t>（一）徒手肌力测试</a:t>
              </a:r>
              <a:endParaRPr lang="zh-CN" altLang="en-US" kern="0" dirty="0">
                <a:solidFill>
                  <a:schemeClr val="dk1"/>
                </a:solidFill>
                <a:latin typeface="+mn-lt"/>
                <a:sym typeface="Calibri" panose="020F0502020204030204" pitchFamily="34" charset="0"/>
              </a:endParaRPr>
            </a:p>
            <a:p>
              <a:pPr algn="just">
                <a:lnSpc>
                  <a:spcPct val="140000"/>
                </a:lnSpc>
              </a:pPr>
              <a:r>
                <a:rPr lang="en-US" altLang="en-US"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徒手肌力测试是通过被检查者自身和检查者用手施加阻力而产生的主动运动来评定肌肉或肌群的力量的方法。此方法简便、易行、科学、实用，在临床中得到广泛应用。</a:t>
              </a:r>
              <a:r>
                <a:rPr lang="en-US" altLang="en-US" kern="0" dirty="0">
                  <a:solidFill>
                    <a:schemeClr val="dk1"/>
                  </a:solidFill>
                  <a:latin typeface="+mn-lt"/>
                  <a:sym typeface="Calibri" panose="020F0502020204030204" pitchFamily="34" charset="0"/>
                </a:rPr>
                <a:t>MMT</a:t>
              </a:r>
              <a:r>
                <a:rPr lang="zh-CN" altLang="en-US" kern="0" dirty="0">
                  <a:solidFill>
                    <a:schemeClr val="dk1"/>
                  </a:solidFill>
                  <a:latin typeface="+mn-lt"/>
                  <a:sym typeface="Calibri" panose="020F0502020204030204" pitchFamily="34" charset="0"/>
                </a:rPr>
                <a:t>的缺点是只能表明肌力的大小，不能评价肌肉收缩的耐力；定量分级标准粗略；难以排除测试者主观评价的误差。 </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75360" y="-11430"/>
            <a:ext cx="3033395" cy="74612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一、肌力评定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483870" y="932180"/>
            <a:ext cx="11302365" cy="6322060"/>
            <a:chOff x="-421577" y="-118209"/>
            <a:chExt cx="6003418" cy="7106066"/>
          </a:xfrm>
        </p:grpSpPr>
        <p:sp>
          <p:nvSpPr>
            <p:cNvPr id="7" name="AutoShape 10"/>
            <p:cNvSpPr>
              <a:spLocks noChangeArrowheads="1"/>
            </p:cNvSpPr>
            <p:nvPr>
              <p:custDataLst>
                <p:tags r:id="rId1"/>
              </p:custDataLst>
            </p:nvPr>
          </p:nvSpPr>
          <p:spPr bwMode="auto">
            <a:xfrm>
              <a:off x="-421577" y="-118209"/>
              <a:ext cx="6003418" cy="6234581"/>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160515" y="176569"/>
              <a:ext cx="5742356" cy="681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lvl="0">
                <a:buNone/>
              </a:pPr>
              <a:r>
                <a:rPr lang="en-US" altLang="zh-CN" sz="2665" kern="0" dirty="0">
                  <a:solidFill>
                    <a:schemeClr val="dk1"/>
                  </a:solidFill>
                  <a:latin typeface="+mn-lt"/>
                  <a:sym typeface="Calibri" panose="020F0502020204030204" pitchFamily="34" charset="0"/>
                </a:rPr>
                <a:t>1</a:t>
              </a:r>
              <a:r>
                <a:rPr lang="zh-CN" altLang="en-US" sz="2665" kern="0" dirty="0">
                  <a:solidFill>
                    <a:schemeClr val="dk1"/>
                  </a:solidFill>
                  <a:latin typeface="+mn-lt"/>
                  <a:sym typeface="Calibri" panose="020F0502020204030204" pitchFamily="34" charset="0"/>
                </a:rPr>
                <a:t>、徒手肌力检查的一般原则</a:t>
              </a:r>
              <a:endParaRPr lang="zh-CN" altLang="en-US" sz="2665" kern="0" dirty="0">
                <a:solidFill>
                  <a:schemeClr val="dk1"/>
                </a:solidFill>
                <a:latin typeface="+mn-lt"/>
                <a:sym typeface="Calibri" panose="020F0502020204030204" pitchFamily="34" charset="0"/>
              </a:endParaRPr>
            </a:p>
            <a:p>
              <a:r>
                <a:rPr lang="zh-CN" altLang="en-US" sz="2665" kern="0" dirty="0">
                  <a:solidFill>
                    <a:schemeClr val="dk1"/>
                  </a:solidFill>
                  <a:latin typeface="+mn-lt"/>
                  <a:sym typeface="Calibri" panose="020F0502020204030204" pitchFamily="34" charset="0"/>
                </a:rPr>
                <a:t>①大脑所支配的是运动而不是一块或一组肌肉的收缩。因此，</a:t>
              </a:r>
              <a:r>
                <a:rPr lang="en-US" altLang="en-US" sz="2665" kern="0" dirty="0">
                  <a:solidFill>
                    <a:schemeClr val="dk1"/>
                  </a:solidFill>
                  <a:latin typeface="+mn-lt"/>
                  <a:sym typeface="Calibri" panose="020F0502020204030204" pitchFamily="34" charset="0"/>
                </a:rPr>
                <a:t>MMT</a:t>
              </a:r>
              <a:r>
                <a:rPr lang="zh-CN" altLang="en-US" sz="2665" kern="0" dirty="0">
                  <a:solidFill>
                    <a:schemeClr val="dk1"/>
                  </a:solidFill>
                  <a:latin typeface="+mn-lt"/>
                  <a:sym typeface="Calibri" panose="020F0502020204030204" pitchFamily="34" charset="0"/>
                </a:rPr>
                <a:t>是检查相关的主动肌和辅助肌共同完成的运动；</a:t>
              </a:r>
              <a:endParaRPr lang="en-US" altLang="zh-CN" sz="2665" kern="0" dirty="0">
                <a:solidFill>
                  <a:schemeClr val="dk1"/>
                </a:solidFill>
                <a:latin typeface="+mn-lt"/>
                <a:sym typeface="Calibri" panose="020F0502020204030204" pitchFamily="34" charset="0"/>
              </a:endParaRPr>
            </a:p>
            <a:p>
              <a:endParaRPr lang="en-US" altLang="zh-CN" sz="2665" kern="0" dirty="0">
                <a:solidFill>
                  <a:schemeClr val="dk1"/>
                </a:solidFill>
                <a:latin typeface="+mn-lt"/>
                <a:sym typeface="Calibri" panose="020F0502020204030204" pitchFamily="34" charset="0"/>
              </a:endParaRPr>
            </a:p>
            <a:p>
              <a:r>
                <a:rPr lang="zh-CN" altLang="en-US" sz="2665" kern="0" dirty="0">
                  <a:solidFill>
                    <a:schemeClr val="dk1"/>
                  </a:solidFill>
                  <a:latin typeface="+mn-lt"/>
                  <a:sym typeface="Calibri" panose="020F0502020204030204" pitchFamily="34" charset="0"/>
                </a:rPr>
                <a:t>②学习徒手肌力检查法，必须具备一定的解剖、生理知识、包括每一块肌肉的起止点、肌纤维的走向和关节运动的方向、角度，以及可能出现的代偿。只有具备扎实的基础知识，才能熟练掌握</a:t>
              </a:r>
              <a:r>
                <a:rPr lang="en-US" altLang="en-US" sz="2665" kern="0" dirty="0">
                  <a:solidFill>
                    <a:schemeClr val="dk1"/>
                  </a:solidFill>
                  <a:latin typeface="+mn-lt"/>
                  <a:sym typeface="Calibri" panose="020F0502020204030204" pitchFamily="34" charset="0"/>
                </a:rPr>
                <a:t>MMT</a:t>
              </a:r>
              <a:r>
                <a:rPr lang="zh-CN" altLang="en-US" sz="2665" kern="0" dirty="0">
                  <a:solidFill>
                    <a:schemeClr val="dk1"/>
                  </a:solidFill>
                  <a:latin typeface="+mn-lt"/>
                  <a:sym typeface="Calibri" panose="020F0502020204030204" pitchFamily="34" charset="0"/>
                </a:rPr>
                <a:t>技术；</a:t>
              </a:r>
              <a:endParaRPr lang="en-US" altLang="zh-CN" sz="2665" kern="0" dirty="0">
                <a:solidFill>
                  <a:schemeClr val="dk1"/>
                </a:solidFill>
                <a:latin typeface="+mn-lt"/>
                <a:sym typeface="Calibri" panose="020F0502020204030204" pitchFamily="34" charset="0"/>
              </a:endParaRPr>
            </a:p>
            <a:p>
              <a:endParaRPr lang="en-US" altLang="zh-CN" sz="2665" kern="0" dirty="0">
                <a:solidFill>
                  <a:schemeClr val="dk1"/>
                </a:solidFill>
                <a:latin typeface="+mn-lt"/>
                <a:sym typeface="Calibri" panose="020F0502020204030204" pitchFamily="34" charset="0"/>
              </a:endParaRPr>
            </a:p>
            <a:p>
              <a:r>
                <a:rPr lang="zh-CN" altLang="en-US" sz="2665" kern="0" dirty="0">
                  <a:solidFill>
                    <a:schemeClr val="dk1"/>
                  </a:solidFill>
                  <a:latin typeface="+mn-lt"/>
                  <a:sym typeface="Calibri" panose="020F0502020204030204" pitchFamily="34" charset="0"/>
                </a:rPr>
                <a:t>③</a:t>
              </a:r>
              <a:r>
                <a:rPr lang="en-US" altLang="en-US" sz="2665" kern="0" dirty="0">
                  <a:solidFill>
                    <a:schemeClr val="dk1"/>
                  </a:solidFill>
                  <a:latin typeface="+mn-lt"/>
                  <a:sym typeface="Calibri" panose="020F0502020204030204" pitchFamily="34" charset="0"/>
                </a:rPr>
                <a:t>MMT</a:t>
              </a:r>
              <a:r>
                <a:rPr lang="zh-CN" altLang="en-US" sz="2665" kern="0" dirty="0">
                  <a:solidFill>
                    <a:schemeClr val="dk1"/>
                  </a:solidFill>
                  <a:latin typeface="+mn-lt"/>
                  <a:sym typeface="Calibri" panose="020F0502020204030204" pitchFamily="34" charset="0"/>
                </a:rPr>
                <a:t>测试的某块肌肉或某组肌群的随意收缩能力。中枢神经系统损伤后，因上运动神经元损伤导致肌肉痉挛及异常模式，无法完成分离运动，故</a:t>
              </a:r>
              <a:r>
                <a:rPr lang="en-US" altLang="en-US" sz="2665" kern="0" dirty="0">
                  <a:solidFill>
                    <a:schemeClr val="dk1"/>
                  </a:solidFill>
                  <a:latin typeface="+mn-lt"/>
                  <a:sym typeface="Calibri" panose="020F0502020204030204" pitchFamily="34" charset="0"/>
                </a:rPr>
                <a:t>MMT</a:t>
              </a:r>
              <a:r>
                <a:rPr lang="zh-CN" altLang="en-US" sz="2665" kern="0" dirty="0">
                  <a:solidFill>
                    <a:schemeClr val="dk1"/>
                  </a:solidFill>
                  <a:latin typeface="+mn-lt"/>
                  <a:sym typeface="Calibri" panose="020F0502020204030204" pitchFamily="34" charset="0"/>
                </a:rPr>
                <a:t>不适用于中枢神经系统损伤后还未出现分离动作的患者。</a:t>
              </a:r>
              <a:endParaRPr lang="zh-CN" altLang="en-US" sz="2665"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75360" y="-11430"/>
            <a:ext cx="3033395" cy="74612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一、肌力评定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71500" y="989965"/>
            <a:ext cx="11007090" cy="4811395"/>
            <a:chOff x="-594067" y="-118209"/>
            <a:chExt cx="6175908" cy="6576234"/>
          </a:xfrm>
        </p:grpSpPr>
        <p:sp>
          <p:nvSpPr>
            <p:cNvPr id="7" name="AutoShape 10"/>
            <p:cNvSpPr>
              <a:spLocks noChangeArrowheads="1"/>
            </p:cNvSpPr>
            <p:nvPr>
              <p:custDataLst>
                <p:tags r:id="rId1"/>
              </p:custDataLst>
            </p:nvPr>
          </p:nvSpPr>
          <p:spPr bwMode="auto">
            <a:xfrm>
              <a:off x="-594067" y="-118209"/>
              <a:ext cx="6175908" cy="6576234"/>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741" y="176884"/>
              <a:ext cx="5956582" cy="5900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lvl="0" algn="just">
                <a:lnSpc>
                  <a:spcPct val="130000"/>
                </a:lnSpc>
                <a:buNone/>
              </a:pPr>
              <a:r>
                <a:rPr lang="en-US" altLang="zh-CN"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、评级方法</a:t>
              </a:r>
              <a:endParaRPr lang="en-US" altLang="zh-CN" kern="0" dirty="0">
                <a:solidFill>
                  <a:schemeClr val="dk1"/>
                </a:solidFill>
                <a:latin typeface="+mn-lt"/>
                <a:sym typeface="Calibri" panose="020F0502020204030204" pitchFamily="34" charset="0"/>
              </a:endParaRPr>
            </a:p>
            <a:p>
              <a:pPr lvl="0" algn="just">
                <a:lnSpc>
                  <a:spcPct val="130000"/>
                </a:lnSpc>
              </a:pPr>
              <a:r>
                <a:rPr lang="en-US" altLang="en-US" kern="0" dirty="0">
                  <a:solidFill>
                    <a:schemeClr val="dk1"/>
                  </a:solidFill>
                  <a:latin typeface="+mn-lt"/>
                  <a:sym typeface="Calibri" panose="020F0502020204030204" pitchFamily="34" charset="0"/>
                </a:rPr>
                <a:t>MMT</a:t>
              </a:r>
              <a:r>
                <a:rPr lang="zh-CN" altLang="en-US" kern="0" dirty="0">
                  <a:solidFill>
                    <a:schemeClr val="dk1"/>
                  </a:solidFill>
                  <a:latin typeface="+mn-lt"/>
                  <a:sym typeface="Calibri" panose="020F0502020204030204" pitchFamily="34" charset="0"/>
                </a:rPr>
                <a:t>的评级以三个因素为依据</a:t>
              </a:r>
              <a:endParaRPr lang="zh-CN" altLang="en-US" kern="0" dirty="0">
                <a:solidFill>
                  <a:schemeClr val="dk1"/>
                </a:solidFill>
                <a:latin typeface="+mn-lt"/>
                <a:sym typeface="Calibri" panose="020F0502020204030204" pitchFamily="34" charset="0"/>
              </a:endParaRPr>
            </a:p>
            <a:p>
              <a:pPr algn="just">
                <a:lnSpc>
                  <a:spcPct val="130000"/>
                </a:lnSpc>
              </a:pPr>
              <a:r>
                <a:rPr lang="zh-CN" altLang="en-US" kern="0" dirty="0">
                  <a:solidFill>
                    <a:schemeClr val="dk1"/>
                  </a:solidFill>
                  <a:latin typeface="+mn-lt"/>
                  <a:sym typeface="Calibri" panose="020F0502020204030204" pitchFamily="34" charset="0"/>
                </a:rPr>
                <a:t>①外加阻力的大小。能抗“较大阻力”者为</a:t>
              </a:r>
              <a:r>
                <a:rPr lang="en-US" altLang="en-US" kern="0" dirty="0">
                  <a:solidFill>
                    <a:schemeClr val="dk1"/>
                  </a:solidFill>
                  <a:latin typeface="+mn-lt"/>
                  <a:sym typeface="Calibri" panose="020F0502020204030204" pitchFamily="34" charset="0"/>
                </a:rPr>
                <a:t>5</a:t>
              </a:r>
              <a:r>
                <a:rPr lang="zh-CN" altLang="en-US" kern="0" dirty="0">
                  <a:solidFill>
                    <a:schemeClr val="dk1"/>
                  </a:solidFill>
                  <a:latin typeface="+mn-lt"/>
                  <a:sym typeface="Calibri" panose="020F0502020204030204" pitchFamily="34" charset="0"/>
                </a:rPr>
                <a:t>级，能抗“较轻阻力”者为</a:t>
              </a:r>
              <a:r>
                <a:rPr lang="en-US" altLang="en-US" kern="0" dirty="0">
                  <a:solidFill>
                    <a:schemeClr val="dk1"/>
                  </a:solidFill>
                  <a:latin typeface="+mn-lt"/>
                  <a:sym typeface="Calibri" panose="020F0502020204030204" pitchFamily="34" charset="0"/>
                </a:rPr>
                <a:t>4</a:t>
              </a:r>
              <a:r>
                <a:rPr lang="zh-CN" altLang="en-US" kern="0" dirty="0">
                  <a:solidFill>
                    <a:schemeClr val="dk1"/>
                  </a:solidFill>
                  <a:latin typeface="+mn-lt"/>
                  <a:sym typeface="Calibri" panose="020F0502020204030204" pitchFamily="34" charset="0"/>
                </a:rPr>
                <a:t>级；</a:t>
              </a:r>
              <a:endParaRPr lang="en-US" altLang="zh-CN" kern="0" dirty="0">
                <a:solidFill>
                  <a:schemeClr val="dk1"/>
                </a:solidFill>
                <a:latin typeface="+mn-lt"/>
                <a:sym typeface="Calibri" panose="020F0502020204030204" pitchFamily="34" charset="0"/>
              </a:endParaRPr>
            </a:p>
            <a:p>
              <a:pPr algn="just">
                <a:lnSpc>
                  <a:spcPct val="130000"/>
                </a:lnSpc>
              </a:pPr>
              <a:r>
                <a:rPr lang="zh-CN" altLang="en-US" kern="0" dirty="0">
                  <a:solidFill>
                    <a:schemeClr val="dk1"/>
                  </a:solidFill>
                  <a:latin typeface="+mn-lt"/>
                  <a:sym typeface="Calibri" panose="020F0502020204030204" pitchFamily="34" charset="0"/>
                </a:rPr>
                <a:t>②重力作用。能克</a:t>
              </a:r>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服肢体自身重力的影响完成全关节活动范围的运动者定为</a:t>
              </a:r>
              <a:r>
                <a:rPr lang="en-US" altLang="en-US" kern="0" dirty="0">
                  <a:solidFill>
                    <a:schemeClr val="dk1"/>
                  </a:solidFill>
                  <a:latin typeface="+mn-lt"/>
                  <a:sym typeface="Calibri" panose="020F0502020204030204" pitchFamily="34" charset="0"/>
                </a:rPr>
                <a:t>3</a:t>
              </a:r>
              <a:r>
                <a:rPr lang="zh-CN" altLang="en-US" kern="0" dirty="0">
                  <a:solidFill>
                    <a:schemeClr val="dk1"/>
                  </a:solidFill>
                  <a:latin typeface="+mn-lt"/>
                  <a:sym typeface="Calibri" panose="020F0502020204030204" pitchFamily="34" charset="0"/>
                </a:rPr>
                <a:t>级，去除肢体重力影响，能完成全关节活动范围的运动者定为</a:t>
              </a:r>
              <a:r>
                <a:rPr lang="en-US" altLang="en-US"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级；</a:t>
              </a:r>
              <a:endParaRPr lang="en-US" altLang="zh-CN" kern="0" dirty="0">
                <a:solidFill>
                  <a:schemeClr val="dk1"/>
                </a:solidFill>
                <a:latin typeface="+mn-lt"/>
                <a:sym typeface="Calibri" panose="020F0502020204030204" pitchFamily="34" charset="0"/>
              </a:endParaRPr>
            </a:p>
            <a:p>
              <a:pPr algn="just">
                <a:lnSpc>
                  <a:spcPct val="130000"/>
                </a:lnSpc>
              </a:pPr>
              <a:r>
                <a:rPr lang="zh-CN" altLang="en-US" kern="0" dirty="0">
                  <a:solidFill>
                    <a:schemeClr val="dk1"/>
                  </a:solidFill>
                  <a:latin typeface="+mn-lt"/>
                  <a:sym typeface="Calibri" panose="020F0502020204030204" pitchFamily="34" charset="0"/>
                </a:rPr>
                <a:t>③肌肉或肌腱的收缩。检查者用手能够触摸到肌肉或肌腱的收缩，但不能引起关节运动者为</a:t>
              </a:r>
              <a:r>
                <a:rPr lang="en-US" altLang="en-US" kern="0" dirty="0">
                  <a:solidFill>
                    <a:schemeClr val="dk1"/>
                  </a:solidFill>
                  <a:latin typeface="+mn-lt"/>
                  <a:sym typeface="Calibri" panose="020F0502020204030204" pitchFamily="34" charset="0"/>
                </a:rPr>
                <a:t>1</a:t>
              </a:r>
              <a:r>
                <a:rPr lang="zh-CN" altLang="en-US" kern="0" dirty="0">
                  <a:solidFill>
                    <a:schemeClr val="dk1"/>
                  </a:solidFill>
                  <a:latin typeface="+mn-lt"/>
                  <a:sym typeface="Calibri" panose="020F0502020204030204" pitchFamily="34" charset="0"/>
                </a:rPr>
                <a:t>级，不能触摸到肌肉或肌腱收缩为</a:t>
              </a:r>
              <a:r>
                <a:rPr lang="en-US" altLang="en-US" kern="0" dirty="0">
                  <a:solidFill>
                    <a:schemeClr val="dk1"/>
                  </a:solidFill>
                  <a:latin typeface="+mn-lt"/>
                  <a:sym typeface="Calibri" panose="020F0502020204030204" pitchFamily="34" charset="0"/>
                </a:rPr>
                <a:t>0</a:t>
              </a:r>
              <a:r>
                <a:rPr lang="zh-CN" altLang="en-US" kern="0" dirty="0">
                  <a:solidFill>
                    <a:schemeClr val="dk1"/>
                  </a:solidFill>
                  <a:latin typeface="+mn-lt"/>
                  <a:sym typeface="Calibri" panose="020F0502020204030204" pitchFamily="34" charset="0"/>
                </a:rPr>
                <a:t>级。</a:t>
              </a:r>
              <a:endParaRPr lang="zh-CN" altLang="en-US" kern="0" dirty="0">
                <a:solidFill>
                  <a:schemeClr val="dk1"/>
                </a:solidFill>
                <a:latin typeface="+mn-lt"/>
                <a:sym typeface="Calibri" panose="020F0502020204030204" pitchFamily="34" charset="0"/>
              </a:endParaRPr>
            </a:p>
            <a:p>
              <a:pPr algn="just">
                <a:lnSpc>
                  <a:spcPct val="130000"/>
                </a:lnSpc>
              </a:pP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75360" y="-11430"/>
            <a:ext cx="3033395" cy="74612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一、肌力评定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1" name="组合 2"/>
          <p:cNvGrpSpPr/>
          <p:nvPr/>
        </p:nvGrpSpPr>
        <p:grpSpPr bwMode="auto">
          <a:xfrm>
            <a:off x="1024467" y="2872529"/>
            <a:ext cx="9893300" cy="2102273"/>
            <a:chOff x="768350" y="1995488"/>
            <a:chExt cx="7419975" cy="1576705"/>
          </a:xfrm>
        </p:grpSpPr>
        <p:grpSp>
          <p:nvGrpSpPr>
            <p:cNvPr id="5122" name="组合 57"/>
            <p:cNvGrpSpPr/>
            <p:nvPr/>
          </p:nvGrpSpPr>
          <p:grpSpPr bwMode="auto">
            <a:xfrm>
              <a:off x="781050" y="1995488"/>
              <a:ext cx="2279650" cy="515937"/>
              <a:chOff x="64524" y="84322"/>
              <a:chExt cx="2279315" cy="515900"/>
            </a:xfrm>
          </p:grpSpPr>
          <p:sp>
            <p:nvSpPr>
              <p:cNvPr id="12" name="Rectangle 220"/>
              <p:cNvSpPr>
                <a:spLocks noChangeArrowheads="1"/>
              </p:cNvSpPr>
              <p:nvPr/>
            </p:nvSpPr>
            <p:spPr bwMode="auto">
              <a:xfrm>
                <a:off x="64524" y="530377"/>
                <a:ext cx="2206301" cy="69845"/>
              </a:xfrm>
              <a:prstGeom prst="rect">
                <a:avLst/>
              </a:prstGeom>
              <a:solidFill>
                <a:schemeClr val="accent1"/>
              </a:solidFill>
              <a:ln w="9525">
                <a:solidFill>
                  <a:schemeClr val="accent2"/>
                </a:solidFill>
                <a:miter lim="800000"/>
              </a:ln>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eaLnBrk="1" fontAlgn="auto" latinLnBrk="1" hangingPunct="1">
                  <a:spcBef>
                    <a:spcPct val="0"/>
                  </a:spcBef>
                  <a:spcAft>
                    <a:spcPts val="0"/>
                  </a:spcAft>
                  <a:buFontTx/>
                  <a:buNone/>
                  <a:defRPr/>
                </a:pPr>
                <a:endParaRPr lang="ko-KR" altLang="en-US" sz="2400" b="1" kern="0">
                  <a:solidFill>
                    <a:srgbClr val="000000"/>
                  </a:solidFill>
                  <a:latin typeface="+mn-lt"/>
                  <a:ea typeface="+mn-ea"/>
                </a:endParaRPr>
              </a:p>
            </p:txBody>
          </p:sp>
          <p:sp>
            <p:nvSpPr>
              <p:cNvPr id="13" name="Rectangle 235"/>
              <p:cNvSpPr>
                <a:spLocks noChangeArrowheads="1"/>
              </p:cNvSpPr>
              <p:nvPr>
                <p:custDataLst>
                  <p:tags r:id="rId1"/>
                </p:custDataLst>
              </p:nvPr>
            </p:nvSpPr>
            <p:spPr bwMode="auto">
              <a:xfrm>
                <a:off x="615306" y="84322"/>
                <a:ext cx="1728533" cy="400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eaLnBrk="1" fontAlgn="auto" latinLnBrk="1" hangingPunct="1">
                  <a:lnSpc>
                    <a:spcPct val="90000"/>
                  </a:lnSpc>
                  <a:spcBef>
                    <a:spcPct val="0"/>
                  </a:spcBef>
                  <a:spcAft>
                    <a:spcPts val="0"/>
                  </a:spcAft>
                  <a:buFontTx/>
                  <a:buNone/>
                  <a:defRPr/>
                </a:pPr>
                <a:r>
                  <a:rPr lang="zh-CN" altLang="en-US" b="1" kern="0" dirty="0">
                    <a:solidFill>
                      <a:schemeClr val="tx1"/>
                    </a:solidFill>
                    <a:latin typeface="+mn-lt"/>
                    <a:ea typeface="+mn-ea"/>
                  </a:rPr>
                  <a:t> 学习任务</a:t>
                </a:r>
                <a:endParaRPr lang="zh-CN" altLang="en-US" b="1" kern="0" dirty="0">
                  <a:solidFill>
                    <a:schemeClr val="tx1"/>
                  </a:solidFill>
                  <a:latin typeface="+mn-lt"/>
                  <a:ea typeface="+mn-ea"/>
                </a:endParaRPr>
              </a:p>
            </p:txBody>
          </p:sp>
        </p:grpSp>
        <p:sp>
          <p:nvSpPr>
            <p:cNvPr id="10" name="TextBox 88"/>
            <p:cNvSpPr txBox="1">
              <a:spLocks noChangeArrowheads="1"/>
            </p:cNvSpPr>
            <p:nvPr>
              <p:custDataLst>
                <p:tags r:id="rId2"/>
              </p:custDataLst>
            </p:nvPr>
          </p:nvSpPr>
          <p:spPr bwMode="auto">
            <a:xfrm>
              <a:off x="768350" y="2557463"/>
              <a:ext cx="7419975" cy="1014730"/>
            </a:xfrm>
            <a:prstGeom prst="rect">
              <a:avLst/>
            </a:prstGeom>
            <a:solidFill>
              <a:schemeClr val="accent3">
                <a:alpha val="52940"/>
              </a:schemeClr>
            </a:solidFill>
            <a:ln w="19050">
              <a:solidFill>
                <a:schemeClr val="accent1"/>
              </a:solidFill>
              <a:prstDash val="dash"/>
              <a:miter lim="800000"/>
            </a:ln>
          </p:spPr>
          <p:txBody>
            <a:bodyPr wrap="square">
              <a:norm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eaLnBrk="1" fontAlgn="auto" hangingPunct="1">
                <a:lnSpc>
                  <a:spcPct val="150000"/>
                </a:lnSpc>
                <a:spcBef>
                  <a:spcPct val="0"/>
                </a:spcBef>
                <a:spcAft>
                  <a:spcPts val="0"/>
                </a:spcAft>
                <a:buNone/>
                <a:defRPr/>
              </a:pPr>
              <a:r>
                <a:rPr lang="zh-CN" altLang="en-US" sz="2665" kern="0" dirty="0">
                  <a:solidFill>
                    <a:schemeClr val="dk1"/>
                  </a:solidFill>
                  <a:latin typeface="+mn-lt"/>
                  <a:ea typeface="+mn-ea"/>
                </a:rPr>
                <a:t>       康复评定的定义；康复评定的范畴；康复评定在康复临床决策过程中的角色；康复评定的现状。</a:t>
              </a:r>
              <a:endParaRPr lang="zh-CN" altLang="en-US" sz="2665" kern="0" dirty="0">
                <a:solidFill>
                  <a:schemeClr val="dk1"/>
                </a:solidFill>
                <a:latin typeface="+mn-lt"/>
                <a:ea typeface="+mn-ea"/>
              </a:endParaRPr>
            </a:p>
          </p:txBody>
        </p:sp>
      </p:grpSp>
      <p:pic>
        <p:nvPicPr>
          <p:cNvPr id="5126" name="图片 4" descr="www_tuweimei_comComp_20959516_NXZN4HGAKVcBQY5qTkn3lVG7v0MU5QWJ.jpg"/>
          <p:cNvPicPr>
            <a:picLocks noGrp="1" noChangeAspect="1" noChangeArrowheads="1"/>
          </p:cNvPicPr>
          <p:nvPr>
            <p:custDataLst>
              <p:tags r:id="rId3"/>
            </p:custDataLst>
          </p:nvPr>
        </p:nvPicPr>
        <p:blipFill>
          <a:blip r:embed="rId4" cstate="print">
            <a:clrChange>
              <a:clrFrom>
                <a:srgbClr val="FFFFFF"/>
              </a:clrFrom>
              <a:clrTo>
                <a:srgbClr val="FFFFFF">
                  <a:alpha val="0"/>
                </a:srgbClr>
              </a:clrTo>
            </a:clrChange>
          </a:blip>
          <a:srcRect/>
          <a:stretch>
            <a:fillRect/>
          </a:stretch>
        </p:blipFill>
        <p:spPr bwMode="auto">
          <a:xfrm>
            <a:off x="1006687" y="2047029"/>
            <a:ext cx="1051984" cy="1405467"/>
          </a:xfrm>
          <a:prstGeom prst="rect">
            <a:avLst/>
          </a:prstGeom>
          <a:noFill/>
          <a:ln w="9525">
            <a:noFill/>
            <a:miter lim="800000"/>
            <a:headEnd/>
            <a:tailEnd/>
          </a:ln>
        </p:spPr>
      </p:pic>
    </p:spTree>
    <p:custDataLst>
      <p:tags r:id="rId5"/>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983590" y="908685"/>
            <a:ext cx="10596270" cy="5420360"/>
            <a:chOff x="-665366" y="-309205"/>
            <a:chExt cx="6272832" cy="6767230"/>
          </a:xfrm>
        </p:grpSpPr>
        <p:sp>
          <p:nvSpPr>
            <p:cNvPr id="7" name="AutoShape 10"/>
            <p:cNvSpPr>
              <a:spLocks noChangeArrowheads="1"/>
            </p:cNvSpPr>
            <p:nvPr>
              <p:custDataLst>
                <p:tags r:id="rId1"/>
              </p:custDataLst>
            </p:nvPr>
          </p:nvSpPr>
          <p:spPr bwMode="auto">
            <a:xfrm>
              <a:off x="-662720" y="1090857"/>
              <a:ext cx="6270186" cy="5367168"/>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665366" y="-309205"/>
              <a:ext cx="5956422" cy="124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buNone/>
              </a:pPr>
              <a:r>
                <a:rPr lang="en-US" altLang="zh-CN" sz="2665" kern="0" dirty="0">
                  <a:solidFill>
                    <a:schemeClr val="dk1"/>
                  </a:solidFill>
                  <a:latin typeface="+mn-lt"/>
                  <a:sym typeface="Calibri" panose="020F0502020204030204" pitchFamily="34" charset="0"/>
                </a:rPr>
                <a:t>3</a:t>
              </a:r>
              <a:r>
                <a:rPr lang="zh-CN" altLang="en-US" sz="2665" kern="0" dirty="0">
                  <a:solidFill>
                    <a:schemeClr val="dk1"/>
                  </a:solidFill>
                  <a:latin typeface="+mn-lt"/>
                  <a:sym typeface="Calibri" panose="020F0502020204030204" pitchFamily="34" charset="0"/>
                </a:rPr>
                <a:t>、肌力评级标准</a:t>
              </a:r>
              <a:r>
                <a:rPr lang="en-US" altLang="en-US" sz="2665" kern="0" dirty="0">
                  <a:solidFill>
                    <a:schemeClr val="dk1"/>
                  </a:solidFill>
                  <a:latin typeface="+mn-lt"/>
                  <a:sym typeface="Calibri" panose="020F0502020204030204" pitchFamily="34" charset="0"/>
                </a:rPr>
                <a:t> </a:t>
              </a:r>
              <a:endParaRPr lang="en-US" altLang="en-US" sz="2665" kern="0" dirty="0">
                <a:solidFill>
                  <a:schemeClr val="dk1"/>
                </a:solidFill>
                <a:latin typeface="+mn-lt"/>
                <a:sym typeface="Calibri" panose="020F0502020204030204" pitchFamily="34" charset="0"/>
              </a:endParaRPr>
            </a:p>
            <a:p>
              <a:r>
                <a:rPr lang="zh-CN" altLang="en-US" sz="2665" kern="0" dirty="0">
                  <a:solidFill>
                    <a:schemeClr val="dk1"/>
                  </a:solidFill>
                  <a:latin typeface="+mn-lt"/>
                  <a:sym typeface="Calibri" panose="020F0502020204030204" pitchFamily="34" charset="0"/>
                </a:rPr>
                <a:t>临床多采用</a:t>
              </a:r>
              <a:r>
                <a:rPr lang="en-US" altLang="en-US" sz="2665" kern="0" dirty="0">
                  <a:solidFill>
                    <a:schemeClr val="dk1"/>
                  </a:solidFill>
                  <a:latin typeface="+mn-lt"/>
                  <a:sym typeface="Calibri" panose="020F0502020204030204" pitchFamily="34" charset="0"/>
                </a:rPr>
                <a:t>Robert Lovett 1912</a:t>
              </a:r>
              <a:r>
                <a:rPr lang="zh-CN" altLang="en-US" sz="2665" kern="0" dirty="0">
                  <a:solidFill>
                    <a:schemeClr val="dk1"/>
                  </a:solidFill>
                  <a:latin typeface="+mn-lt"/>
                  <a:sym typeface="Calibri" panose="020F0502020204030204" pitchFamily="34" charset="0"/>
                </a:rPr>
                <a:t>年创立的</a:t>
              </a:r>
              <a:r>
                <a:rPr lang="en-US" altLang="en-US" sz="2665" kern="0" dirty="0">
                  <a:solidFill>
                    <a:schemeClr val="dk1"/>
                  </a:solidFill>
                  <a:latin typeface="+mn-lt"/>
                  <a:sym typeface="Calibri" panose="020F0502020204030204" pitchFamily="34" charset="0"/>
                </a:rPr>
                <a:t>6</a:t>
              </a:r>
              <a:r>
                <a:rPr lang="zh-CN" altLang="en-US" sz="2665" kern="0" dirty="0">
                  <a:solidFill>
                    <a:schemeClr val="dk1"/>
                  </a:solidFill>
                  <a:latin typeface="+mn-lt"/>
                  <a:sym typeface="Calibri" panose="020F0502020204030204" pitchFamily="34" charset="0"/>
                </a:rPr>
                <a:t>级分级法</a:t>
              </a:r>
              <a:endParaRPr lang="zh-CN" altLang="en-US" sz="2665" kern="0" dirty="0">
                <a:solidFill>
                  <a:schemeClr val="dk1"/>
                </a:solidFill>
                <a:latin typeface="+mn-lt"/>
                <a:sym typeface="Calibri" panose="020F0502020204030204" pitchFamily="34" charset="0"/>
              </a:endParaRPr>
            </a:p>
          </p:txBody>
        </p:sp>
      </p:grpSp>
      <p:graphicFrame>
        <p:nvGraphicFramePr>
          <p:cNvPr id="6" name="表格 5"/>
          <p:cNvGraphicFramePr>
            <a:graphicFrameLocks noGrp="1"/>
          </p:cNvGraphicFramePr>
          <p:nvPr>
            <p:custDataLst>
              <p:tags r:id="rId3"/>
            </p:custDataLst>
          </p:nvPr>
        </p:nvGraphicFramePr>
        <p:xfrm>
          <a:off x="1391920" y="2192020"/>
          <a:ext cx="9180195" cy="4137025"/>
        </p:xfrm>
        <a:graphic>
          <a:graphicData uri="http://schemas.openxmlformats.org/drawingml/2006/table">
            <a:tbl>
              <a:tblPr/>
              <a:tblGrid>
                <a:gridCol w="874395"/>
                <a:gridCol w="1993265"/>
                <a:gridCol w="4037330"/>
                <a:gridCol w="2275205"/>
              </a:tblGrid>
              <a:tr h="732790">
                <a:tc>
                  <a:txBody>
                    <a:bodyPr/>
                    <a:lstStyle/>
                    <a:p>
                      <a:pPr algn="l">
                        <a:lnSpc>
                          <a:spcPct val="150000"/>
                        </a:lnSpc>
                        <a:spcAft>
                          <a:spcPts val="0"/>
                        </a:spcAft>
                      </a:pPr>
                      <a:r>
                        <a:rPr lang="zh-CN" sz="1400" kern="0" dirty="0">
                          <a:solidFill>
                            <a:schemeClr val="tx1">
                              <a:lumMod val="85000"/>
                              <a:lumOff val="15000"/>
                            </a:schemeClr>
                          </a:solidFill>
                          <a:cs typeface="宋体" panose="02010600030101010101" pitchFamily="2" charset="-122"/>
                        </a:rPr>
                        <a:t>级别</a:t>
                      </a:r>
                      <a:endParaRPr lang="zh-CN" sz="1400" kern="0" dirty="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400" kern="0">
                          <a:solidFill>
                            <a:schemeClr val="tx1">
                              <a:lumMod val="85000"/>
                              <a:lumOff val="15000"/>
                            </a:schemeClr>
                          </a:solidFill>
                          <a:cs typeface="宋体" panose="02010600030101010101" pitchFamily="2" charset="-122"/>
                        </a:rPr>
                        <a:t>名称</a:t>
                      </a:r>
                      <a:endParaRPr lang="zh-CN" sz="1400" kern="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400" kern="0">
                          <a:solidFill>
                            <a:schemeClr val="tx1">
                              <a:lumMod val="85000"/>
                              <a:lumOff val="15000"/>
                            </a:schemeClr>
                          </a:solidFill>
                          <a:cs typeface="宋体" panose="02010600030101010101" pitchFamily="2" charset="-122"/>
                        </a:rPr>
                        <a:t>标准</a:t>
                      </a:r>
                      <a:endParaRPr lang="zh-CN" sz="1400" kern="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400" kern="0" dirty="0">
                          <a:solidFill>
                            <a:schemeClr val="tx1">
                              <a:lumMod val="85000"/>
                              <a:lumOff val="15000"/>
                            </a:schemeClr>
                          </a:solidFill>
                          <a:cs typeface="宋体" panose="02010600030101010101" pitchFamily="2" charset="-122"/>
                        </a:rPr>
                        <a:t>相当于正常肌力的</a:t>
                      </a:r>
                      <a:endParaRPr lang="en-US" altLang="zh-CN" sz="1400" kern="0" dirty="0">
                        <a:solidFill>
                          <a:schemeClr val="tx1">
                            <a:lumMod val="85000"/>
                            <a:lumOff val="15000"/>
                          </a:schemeClr>
                        </a:solidFill>
                        <a:cs typeface="宋体" panose="02010600030101010101" pitchFamily="2" charset="-122"/>
                      </a:endParaRPr>
                    </a:p>
                    <a:p>
                      <a:pPr algn="l">
                        <a:lnSpc>
                          <a:spcPct val="150000"/>
                        </a:lnSpc>
                        <a:spcAft>
                          <a:spcPts val="0"/>
                        </a:spcAft>
                      </a:pPr>
                      <a:r>
                        <a:rPr lang="zh-CN" sz="1400" kern="0" dirty="0">
                          <a:solidFill>
                            <a:schemeClr val="tx1">
                              <a:lumMod val="85000"/>
                              <a:lumOff val="15000"/>
                            </a:schemeClr>
                          </a:solidFill>
                          <a:cs typeface="宋体" panose="02010600030101010101" pitchFamily="2" charset="-122"/>
                        </a:rPr>
                        <a:t>百分比（</a:t>
                      </a:r>
                      <a:r>
                        <a:rPr lang="en-US" sz="1400" kern="0" dirty="0">
                          <a:solidFill>
                            <a:schemeClr val="tx1">
                              <a:lumMod val="85000"/>
                              <a:lumOff val="15000"/>
                            </a:schemeClr>
                          </a:solidFill>
                          <a:cs typeface="宋体" panose="02010600030101010101" pitchFamily="2" charset="-122"/>
                        </a:rPr>
                        <a:t>%</a:t>
                      </a:r>
                      <a:r>
                        <a:rPr lang="zh-CN" sz="1400" kern="0" dirty="0">
                          <a:solidFill>
                            <a:schemeClr val="tx1">
                              <a:lumMod val="85000"/>
                              <a:lumOff val="15000"/>
                            </a:schemeClr>
                          </a:solidFill>
                          <a:cs typeface="宋体" panose="02010600030101010101" pitchFamily="2" charset="-122"/>
                        </a:rPr>
                        <a:t>）</a:t>
                      </a:r>
                      <a:endParaRPr lang="zh-CN" sz="1400" kern="0" dirty="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320040">
                <a:tc>
                  <a:txBody>
                    <a:bodyPr/>
                    <a:lstStyle/>
                    <a:p>
                      <a:pPr algn="l">
                        <a:lnSpc>
                          <a:spcPct val="150000"/>
                        </a:lnSpc>
                        <a:spcAft>
                          <a:spcPts val="0"/>
                        </a:spcAft>
                      </a:pPr>
                      <a:r>
                        <a:rPr lang="en-US" sz="1400" kern="0">
                          <a:solidFill>
                            <a:schemeClr val="tx1">
                              <a:lumMod val="85000"/>
                              <a:lumOff val="15000"/>
                            </a:schemeClr>
                          </a:solidFill>
                          <a:cs typeface="宋体" panose="02010600030101010101" pitchFamily="2" charset="-122"/>
                        </a:rPr>
                        <a:t>0</a:t>
                      </a:r>
                      <a:endParaRPr lang="en-US" sz="1400" kern="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a:noFill/>
                    </a:lnB>
                    <a:solidFill>
                      <a:schemeClr val="accent4">
                        <a:lumMod val="40000"/>
                        <a:lumOff val="60000"/>
                      </a:schemeClr>
                    </a:solidFill>
                  </a:tcPr>
                </a:tc>
                <a:tc>
                  <a:txBody>
                    <a:bodyPr/>
                    <a:lstStyle/>
                    <a:p>
                      <a:pPr algn="l">
                        <a:lnSpc>
                          <a:spcPct val="150000"/>
                        </a:lnSpc>
                        <a:spcAft>
                          <a:spcPts val="0"/>
                        </a:spcAft>
                      </a:pPr>
                      <a:r>
                        <a:rPr lang="zh-CN" sz="1400" kern="0" dirty="0">
                          <a:solidFill>
                            <a:schemeClr val="tx1">
                              <a:lumMod val="85000"/>
                              <a:lumOff val="15000"/>
                            </a:schemeClr>
                          </a:solidFill>
                          <a:cs typeface="宋体" panose="02010600030101010101" pitchFamily="2" charset="-122"/>
                        </a:rPr>
                        <a:t>零（</a:t>
                      </a:r>
                      <a:r>
                        <a:rPr lang="en-US" sz="1400" kern="0" dirty="0">
                          <a:solidFill>
                            <a:schemeClr val="tx1">
                              <a:lumMod val="85000"/>
                              <a:lumOff val="15000"/>
                            </a:schemeClr>
                          </a:solidFill>
                          <a:cs typeface="宋体" panose="02010600030101010101" pitchFamily="2" charset="-122"/>
                        </a:rPr>
                        <a:t>Zero</a:t>
                      </a:r>
                      <a:r>
                        <a:rPr lang="zh-CN" altLang="en-US" sz="1400" kern="0" dirty="0">
                          <a:solidFill>
                            <a:schemeClr val="tx1">
                              <a:lumMod val="85000"/>
                              <a:lumOff val="15000"/>
                            </a:schemeClr>
                          </a:solidFill>
                          <a:cs typeface="宋体" panose="02010600030101010101" pitchFamily="2" charset="-122"/>
                        </a:rPr>
                        <a:t>，</a:t>
                      </a:r>
                      <a:r>
                        <a:rPr lang="en-US" sz="1400" kern="0" dirty="0">
                          <a:solidFill>
                            <a:schemeClr val="tx1">
                              <a:lumMod val="85000"/>
                              <a:lumOff val="15000"/>
                            </a:schemeClr>
                          </a:solidFill>
                          <a:cs typeface="宋体" panose="02010600030101010101" pitchFamily="2" charset="-122"/>
                        </a:rPr>
                        <a:t>O</a:t>
                      </a:r>
                      <a:r>
                        <a:rPr lang="zh-CN" sz="1400" kern="0" dirty="0">
                          <a:solidFill>
                            <a:schemeClr val="tx1">
                              <a:lumMod val="85000"/>
                              <a:lumOff val="15000"/>
                            </a:schemeClr>
                          </a:solidFill>
                          <a:cs typeface="宋体" panose="02010600030101010101" pitchFamily="2" charset="-122"/>
                        </a:rPr>
                        <a:t>）</a:t>
                      </a:r>
                      <a:endParaRPr lang="zh-CN" sz="1400" kern="0" dirty="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a:noFill/>
                    </a:lnB>
                    <a:solidFill>
                      <a:schemeClr val="accent4">
                        <a:lumMod val="40000"/>
                        <a:lumOff val="60000"/>
                      </a:schemeClr>
                    </a:solidFill>
                  </a:tcPr>
                </a:tc>
                <a:tc>
                  <a:txBody>
                    <a:bodyPr/>
                    <a:lstStyle/>
                    <a:p>
                      <a:pPr algn="l">
                        <a:lnSpc>
                          <a:spcPct val="150000"/>
                        </a:lnSpc>
                        <a:spcAft>
                          <a:spcPts val="0"/>
                        </a:spcAft>
                      </a:pPr>
                      <a:r>
                        <a:rPr lang="zh-CN" sz="1400" kern="0">
                          <a:solidFill>
                            <a:schemeClr val="tx1">
                              <a:lumMod val="85000"/>
                              <a:lumOff val="15000"/>
                            </a:schemeClr>
                          </a:solidFill>
                          <a:cs typeface="宋体" panose="02010600030101010101" pitchFamily="2" charset="-122"/>
                        </a:rPr>
                        <a:t>不能触摸到肌肉或肌腱的收缩</a:t>
                      </a:r>
                      <a:endParaRPr lang="zh-CN" sz="1400" kern="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a:noFill/>
                    </a:lnB>
                    <a:solidFill>
                      <a:schemeClr val="accent4">
                        <a:lumMod val="40000"/>
                        <a:lumOff val="60000"/>
                      </a:schemeClr>
                    </a:solidFill>
                  </a:tcPr>
                </a:tc>
                <a:tc>
                  <a:txBody>
                    <a:bodyPr/>
                    <a:lstStyle/>
                    <a:p>
                      <a:pPr algn="l">
                        <a:lnSpc>
                          <a:spcPct val="150000"/>
                        </a:lnSpc>
                        <a:spcAft>
                          <a:spcPts val="0"/>
                        </a:spcAft>
                      </a:pPr>
                      <a:r>
                        <a:rPr lang="en-US" sz="1400" kern="0">
                          <a:solidFill>
                            <a:schemeClr val="tx1">
                              <a:lumMod val="85000"/>
                              <a:lumOff val="15000"/>
                            </a:schemeClr>
                          </a:solidFill>
                          <a:cs typeface="宋体" panose="02010600030101010101" pitchFamily="2" charset="-122"/>
                        </a:rPr>
                        <a:t>     0</a:t>
                      </a:r>
                      <a:endParaRPr lang="en-US" sz="1400" kern="0">
                        <a:solidFill>
                          <a:schemeClr val="tx1">
                            <a:lumMod val="85000"/>
                            <a:lumOff val="15000"/>
                          </a:schemeClr>
                        </a:solidFill>
                        <a:cs typeface="宋体" panose="02010600030101010101" pitchFamily="2" charset="-122"/>
                      </a:endParaRPr>
                    </a:p>
                  </a:txBody>
                  <a:tcPr marT="0" marB="0">
                    <a:lnL>
                      <a:noFill/>
                    </a:lnL>
                    <a:lnR>
                      <a:noFill/>
                    </a:lnR>
                    <a:lnT w="12700" cap="flat" cmpd="sng" algn="ctr">
                      <a:solidFill>
                        <a:srgbClr val="000000"/>
                      </a:solidFill>
                      <a:prstDash val="solid"/>
                      <a:round/>
                      <a:headEnd type="none" w="med" len="med"/>
                      <a:tailEnd type="none" w="med" len="med"/>
                    </a:lnT>
                    <a:lnB>
                      <a:noFill/>
                    </a:lnB>
                    <a:solidFill>
                      <a:schemeClr val="accent4">
                        <a:lumMod val="40000"/>
                        <a:lumOff val="60000"/>
                      </a:schemeClr>
                    </a:solidFill>
                  </a:tcPr>
                </a:tc>
              </a:tr>
              <a:tr h="488950">
                <a:tc>
                  <a:txBody>
                    <a:bodyPr/>
                    <a:lstStyle/>
                    <a:p>
                      <a:pPr algn="l">
                        <a:lnSpc>
                          <a:spcPct val="150000"/>
                        </a:lnSpc>
                        <a:spcAft>
                          <a:spcPts val="0"/>
                        </a:spcAft>
                      </a:pPr>
                      <a:r>
                        <a:rPr lang="en-US" sz="1400" kern="0">
                          <a:solidFill>
                            <a:schemeClr val="tx1">
                              <a:lumMod val="85000"/>
                              <a:lumOff val="15000"/>
                            </a:schemeClr>
                          </a:solidFill>
                          <a:cs typeface="宋体" panose="02010600030101010101" pitchFamily="2" charset="-122"/>
                        </a:rPr>
                        <a:t>1</a:t>
                      </a:r>
                      <a:endParaRPr lang="en-US" sz="1400" kern="0">
                        <a:solidFill>
                          <a:schemeClr val="tx1">
                            <a:lumMod val="85000"/>
                            <a:lumOff val="15000"/>
                          </a:schemeClr>
                        </a:solidFill>
                        <a:cs typeface="宋体" panose="02010600030101010101" pitchFamily="2" charset="-122"/>
                      </a:endParaRPr>
                    </a:p>
                  </a:txBody>
                  <a:tcPr marT="0" marB="0">
                    <a:lnL>
                      <a:noFill/>
                    </a:lnL>
                    <a:lnR>
                      <a:noFill/>
                    </a:lnR>
                    <a:lnT>
                      <a:noFill/>
                    </a:lnT>
                    <a:lnB>
                      <a:noFill/>
                    </a:lnB>
                    <a:solidFill>
                      <a:schemeClr val="accent4">
                        <a:lumMod val="40000"/>
                        <a:lumOff val="60000"/>
                      </a:schemeClr>
                    </a:solidFill>
                  </a:tcPr>
                </a:tc>
                <a:tc>
                  <a:txBody>
                    <a:bodyPr/>
                    <a:lstStyle/>
                    <a:p>
                      <a:pPr algn="l">
                        <a:lnSpc>
                          <a:spcPct val="150000"/>
                        </a:lnSpc>
                        <a:spcAft>
                          <a:spcPts val="0"/>
                        </a:spcAft>
                      </a:pPr>
                      <a:r>
                        <a:rPr lang="zh-CN" sz="1400" kern="0" dirty="0">
                          <a:solidFill>
                            <a:schemeClr val="tx1">
                              <a:lumMod val="85000"/>
                              <a:lumOff val="15000"/>
                            </a:schemeClr>
                          </a:solidFill>
                          <a:cs typeface="宋体" panose="02010600030101010101" pitchFamily="2" charset="-122"/>
                        </a:rPr>
                        <a:t>微弱（</a:t>
                      </a:r>
                      <a:r>
                        <a:rPr lang="en-US" sz="1400" kern="0" dirty="0">
                          <a:solidFill>
                            <a:schemeClr val="tx1">
                              <a:lumMod val="85000"/>
                              <a:lumOff val="15000"/>
                            </a:schemeClr>
                          </a:solidFill>
                          <a:cs typeface="宋体" panose="02010600030101010101" pitchFamily="2" charset="-122"/>
                        </a:rPr>
                        <a:t>Trace</a:t>
                      </a:r>
                      <a:r>
                        <a:rPr lang="zh-CN" altLang="en-US" sz="1400" kern="0" dirty="0">
                          <a:solidFill>
                            <a:schemeClr val="tx1">
                              <a:lumMod val="85000"/>
                              <a:lumOff val="15000"/>
                            </a:schemeClr>
                          </a:solidFill>
                          <a:cs typeface="宋体" panose="02010600030101010101" pitchFamily="2" charset="-122"/>
                        </a:rPr>
                        <a:t>，</a:t>
                      </a:r>
                      <a:r>
                        <a:rPr lang="en-US" sz="1400" kern="0" dirty="0">
                          <a:solidFill>
                            <a:schemeClr val="tx1">
                              <a:lumMod val="85000"/>
                              <a:lumOff val="15000"/>
                            </a:schemeClr>
                          </a:solidFill>
                          <a:cs typeface="宋体" panose="02010600030101010101" pitchFamily="2" charset="-122"/>
                        </a:rPr>
                        <a:t>T</a:t>
                      </a:r>
                      <a:r>
                        <a:rPr lang="zh-CN" sz="1400" kern="0" dirty="0">
                          <a:solidFill>
                            <a:schemeClr val="tx1">
                              <a:lumMod val="85000"/>
                              <a:lumOff val="15000"/>
                            </a:schemeClr>
                          </a:solidFill>
                          <a:cs typeface="宋体" panose="02010600030101010101" pitchFamily="2" charset="-122"/>
                        </a:rPr>
                        <a:t>）</a:t>
                      </a:r>
                      <a:endParaRPr lang="zh-CN" sz="1400" kern="0" dirty="0">
                        <a:solidFill>
                          <a:schemeClr val="tx1">
                            <a:lumMod val="85000"/>
                            <a:lumOff val="15000"/>
                          </a:schemeClr>
                        </a:solidFill>
                        <a:cs typeface="宋体" panose="02010600030101010101" pitchFamily="2" charset="-122"/>
                      </a:endParaRPr>
                    </a:p>
                  </a:txBody>
                  <a:tcPr marT="0" marB="0">
                    <a:lnL>
                      <a:noFill/>
                    </a:lnL>
                    <a:lnR>
                      <a:noFill/>
                    </a:lnR>
                    <a:lnT>
                      <a:noFill/>
                    </a:lnT>
                    <a:lnB>
                      <a:noFill/>
                    </a:lnB>
                    <a:solidFill>
                      <a:schemeClr val="accent4">
                        <a:lumMod val="40000"/>
                        <a:lumOff val="60000"/>
                      </a:schemeClr>
                    </a:solidFill>
                  </a:tcPr>
                </a:tc>
                <a:tc>
                  <a:txBody>
                    <a:bodyPr/>
                    <a:lstStyle/>
                    <a:p>
                      <a:pPr algn="l">
                        <a:lnSpc>
                          <a:spcPct val="150000"/>
                        </a:lnSpc>
                        <a:spcAft>
                          <a:spcPts val="0"/>
                        </a:spcAft>
                      </a:pPr>
                      <a:r>
                        <a:rPr lang="zh-CN" sz="1400" kern="0" dirty="0">
                          <a:solidFill>
                            <a:schemeClr val="tx1">
                              <a:lumMod val="85000"/>
                              <a:lumOff val="15000"/>
                            </a:schemeClr>
                          </a:solidFill>
                          <a:cs typeface="宋体" panose="02010600030101010101" pitchFamily="2" charset="-122"/>
                        </a:rPr>
                        <a:t>有微弱的肌肉收缩</a:t>
                      </a:r>
                      <a:r>
                        <a:rPr lang="zh-CN" altLang="en-US" sz="1400" kern="0" dirty="0">
                          <a:solidFill>
                            <a:schemeClr val="tx1">
                              <a:lumMod val="85000"/>
                              <a:lumOff val="15000"/>
                            </a:schemeClr>
                          </a:solidFill>
                          <a:cs typeface="宋体" panose="02010600030101010101" pitchFamily="2" charset="-122"/>
                        </a:rPr>
                        <a:t>，</a:t>
                      </a:r>
                      <a:r>
                        <a:rPr lang="zh-CN" sz="1400" kern="0" dirty="0">
                          <a:solidFill>
                            <a:schemeClr val="tx1">
                              <a:lumMod val="85000"/>
                              <a:lumOff val="15000"/>
                            </a:schemeClr>
                          </a:solidFill>
                          <a:cs typeface="宋体" panose="02010600030101010101" pitchFamily="2" charset="-122"/>
                        </a:rPr>
                        <a:t>但不引起关节活动</a:t>
                      </a:r>
                      <a:endParaRPr lang="zh-CN" sz="1400" kern="0" dirty="0">
                        <a:solidFill>
                          <a:schemeClr val="tx1">
                            <a:lumMod val="85000"/>
                            <a:lumOff val="15000"/>
                          </a:schemeClr>
                        </a:solidFill>
                        <a:cs typeface="宋体" panose="02010600030101010101" pitchFamily="2" charset="-122"/>
                      </a:endParaRPr>
                    </a:p>
                  </a:txBody>
                  <a:tcPr marT="0" marB="0">
                    <a:lnL>
                      <a:noFill/>
                    </a:lnL>
                    <a:lnR>
                      <a:noFill/>
                    </a:lnR>
                    <a:lnT>
                      <a:noFill/>
                    </a:lnT>
                    <a:lnB>
                      <a:noFill/>
                    </a:lnB>
                    <a:solidFill>
                      <a:schemeClr val="accent4">
                        <a:lumMod val="40000"/>
                        <a:lumOff val="60000"/>
                      </a:schemeClr>
                    </a:solidFill>
                  </a:tcPr>
                </a:tc>
                <a:tc>
                  <a:txBody>
                    <a:bodyPr/>
                    <a:lstStyle/>
                    <a:p>
                      <a:pPr algn="l">
                        <a:lnSpc>
                          <a:spcPct val="150000"/>
                        </a:lnSpc>
                        <a:spcAft>
                          <a:spcPts val="0"/>
                        </a:spcAft>
                      </a:pPr>
                      <a:r>
                        <a:rPr lang="en-US" sz="1400" kern="0">
                          <a:solidFill>
                            <a:schemeClr val="tx1">
                              <a:lumMod val="85000"/>
                              <a:lumOff val="15000"/>
                            </a:schemeClr>
                          </a:solidFill>
                          <a:cs typeface="宋体" panose="02010600030101010101" pitchFamily="2" charset="-122"/>
                        </a:rPr>
                        <a:t>    10</a:t>
                      </a:r>
                      <a:endParaRPr lang="en-US" sz="1400" kern="0">
                        <a:solidFill>
                          <a:schemeClr val="tx1">
                            <a:lumMod val="85000"/>
                            <a:lumOff val="15000"/>
                          </a:schemeClr>
                        </a:solidFill>
                        <a:cs typeface="宋体" panose="02010600030101010101" pitchFamily="2" charset="-122"/>
                      </a:endParaRPr>
                    </a:p>
                  </a:txBody>
                  <a:tcPr marT="0" marB="0">
                    <a:lnL>
                      <a:noFill/>
                    </a:lnL>
                    <a:lnR>
                      <a:noFill/>
                    </a:lnR>
                    <a:lnT>
                      <a:noFill/>
                    </a:lnT>
                    <a:lnB>
                      <a:noFill/>
                    </a:lnB>
                    <a:solidFill>
                      <a:schemeClr val="accent4">
                        <a:lumMod val="40000"/>
                        <a:lumOff val="60000"/>
                      </a:schemeClr>
                    </a:solidFill>
                  </a:tcPr>
                </a:tc>
              </a:tr>
              <a:tr h="611505">
                <a:tc>
                  <a:txBody>
                    <a:bodyPr/>
                    <a:lstStyle/>
                    <a:p>
                      <a:pPr algn="l">
                        <a:lnSpc>
                          <a:spcPct val="150000"/>
                        </a:lnSpc>
                        <a:spcAft>
                          <a:spcPts val="0"/>
                        </a:spcAft>
                      </a:pPr>
                      <a:r>
                        <a:rPr lang="en-US" sz="1400" kern="0">
                          <a:solidFill>
                            <a:schemeClr val="tx1">
                              <a:lumMod val="85000"/>
                              <a:lumOff val="15000"/>
                            </a:schemeClr>
                          </a:solidFill>
                          <a:cs typeface="宋体" panose="02010600030101010101" pitchFamily="2" charset="-122"/>
                        </a:rPr>
                        <a:t>2</a:t>
                      </a:r>
                      <a:endParaRPr lang="en-US" sz="1400" kern="0">
                        <a:solidFill>
                          <a:schemeClr val="tx1">
                            <a:lumMod val="85000"/>
                            <a:lumOff val="15000"/>
                          </a:schemeClr>
                        </a:solidFill>
                        <a:cs typeface="宋体" panose="02010600030101010101" pitchFamily="2" charset="-122"/>
                      </a:endParaRPr>
                    </a:p>
                  </a:txBody>
                  <a:tcPr marT="0" marB="0">
                    <a:lnL>
                      <a:noFill/>
                    </a:lnL>
                    <a:lnR>
                      <a:noFill/>
                    </a:lnR>
                    <a:lnT>
                      <a:noFill/>
                    </a:lnT>
                    <a:lnB>
                      <a:noFill/>
                    </a:lnB>
                    <a:solidFill>
                      <a:schemeClr val="accent4">
                        <a:lumMod val="40000"/>
                        <a:lumOff val="60000"/>
                      </a:schemeClr>
                    </a:solidFill>
                  </a:tcPr>
                </a:tc>
                <a:tc>
                  <a:txBody>
                    <a:bodyPr/>
                    <a:lstStyle/>
                    <a:p>
                      <a:pPr algn="l">
                        <a:lnSpc>
                          <a:spcPct val="150000"/>
                        </a:lnSpc>
                        <a:spcAft>
                          <a:spcPts val="0"/>
                        </a:spcAft>
                      </a:pPr>
                      <a:r>
                        <a:rPr lang="zh-CN" sz="1400" kern="0" dirty="0">
                          <a:solidFill>
                            <a:schemeClr val="tx1">
                              <a:lumMod val="85000"/>
                              <a:lumOff val="15000"/>
                            </a:schemeClr>
                          </a:solidFill>
                          <a:cs typeface="宋体" panose="02010600030101010101" pitchFamily="2" charset="-122"/>
                        </a:rPr>
                        <a:t>差（</a:t>
                      </a:r>
                      <a:r>
                        <a:rPr lang="en-US" sz="1400" kern="0" dirty="0">
                          <a:solidFill>
                            <a:schemeClr val="tx1">
                              <a:lumMod val="85000"/>
                              <a:lumOff val="15000"/>
                            </a:schemeClr>
                          </a:solidFill>
                          <a:cs typeface="宋体" panose="02010600030101010101" pitchFamily="2" charset="-122"/>
                        </a:rPr>
                        <a:t>Poor</a:t>
                      </a:r>
                      <a:r>
                        <a:rPr lang="zh-CN" altLang="en-US" sz="1400" kern="0" dirty="0">
                          <a:solidFill>
                            <a:schemeClr val="tx1">
                              <a:lumMod val="85000"/>
                              <a:lumOff val="15000"/>
                            </a:schemeClr>
                          </a:solidFill>
                          <a:cs typeface="宋体" panose="02010600030101010101" pitchFamily="2" charset="-122"/>
                        </a:rPr>
                        <a:t>，</a:t>
                      </a:r>
                      <a:r>
                        <a:rPr lang="en-US" sz="1400" kern="0" dirty="0">
                          <a:solidFill>
                            <a:schemeClr val="tx1">
                              <a:lumMod val="85000"/>
                              <a:lumOff val="15000"/>
                            </a:schemeClr>
                          </a:solidFill>
                          <a:cs typeface="宋体" panose="02010600030101010101" pitchFamily="2" charset="-122"/>
                        </a:rPr>
                        <a:t>P</a:t>
                      </a:r>
                      <a:r>
                        <a:rPr lang="zh-CN" sz="1400" kern="0" dirty="0">
                          <a:solidFill>
                            <a:schemeClr val="tx1">
                              <a:lumMod val="85000"/>
                              <a:lumOff val="15000"/>
                            </a:schemeClr>
                          </a:solidFill>
                          <a:cs typeface="宋体" panose="02010600030101010101" pitchFamily="2" charset="-122"/>
                        </a:rPr>
                        <a:t>）</a:t>
                      </a:r>
                      <a:endParaRPr lang="zh-CN" sz="1400" kern="0" dirty="0">
                        <a:solidFill>
                          <a:schemeClr val="tx1">
                            <a:lumMod val="85000"/>
                            <a:lumOff val="15000"/>
                          </a:schemeClr>
                        </a:solidFill>
                        <a:cs typeface="宋体" panose="02010600030101010101" pitchFamily="2" charset="-122"/>
                      </a:endParaRPr>
                    </a:p>
                  </a:txBody>
                  <a:tcPr marT="0" marB="0">
                    <a:lnL>
                      <a:noFill/>
                    </a:lnL>
                    <a:lnR>
                      <a:noFill/>
                    </a:lnR>
                    <a:lnT>
                      <a:noFill/>
                    </a:lnT>
                    <a:lnB>
                      <a:noFill/>
                    </a:lnB>
                    <a:solidFill>
                      <a:schemeClr val="accent4">
                        <a:lumMod val="40000"/>
                        <a:lumOff val="60000"/>
                      </a:schemeClr>
                    </a:solidFill>
                  </a:tcPr>
                </a:tc>
                <a:tc>
                  <a:txBody>
                    <a:bodyPr/>
                    <a:lstStyle/>
                    <a:p>
                      <a:pPr algn="l">
                        <a:lnSpc>
                          <a:spcPct val="150000"/>
                        </a:lnSpc>
                        <a:spcAft>
                          <a:spcPts val="0"/>
                        </a:spcAft>
                      </a:pPr>
                      <a:r>
                        <a:rPr lang="zh-CN" sz="1400" kern="0" dirty="0">
                          <a:solidFill>
                            <a:schemeClr val="tx1">
                              <a:lumMod val="85000"/>
                              <a:lumOff val="15000"/>
                            </a:schemeClr>
                          </a:solidFill>
                          <a:cs typeface="宋体" panose="02010600030101010101" pitchFamily="2" charset="-122"/>
                        </a:rPr>
                        <a:t>去除重力条件下</a:t>
                      </a:r>
                      <a:r>
                        <a:rPr lang="zh-CN" altLang="en-US" sz="1400" kern="0" dirty="0">
                          <a:solidFill>
                            <a:schemeClr val="tx1">
                              <a:lumMod val="85000"/>
                              <a:lumOff val="15000"/>
                            </a:schemeClr>
                          </a:solidFill>
                          <a:cs typeface="宋体" panose="02010600030101010101" pitchFamily="2" charset="-122"/>
                        </a:rPr>
                        <a:t>，</a:t>
                      </a:r>
                      <a:r>
                        <a:rPr lang="zh-CN" sz="1400" kern="0" dirty="0">
                          <a:solidFill>
                            <a:schemeClr val="tx1">
                              <a:lumMod val="85000"/>
                              <a:lumOff val="15000"/>
                            </a:schemeClr>
                          </a:solidFill>
                          <a:cs typeface="宋体" panose="02010600030101010101" pitchFamily="2" charset="-122"/>
                        </a:rPr>
                        <a:t>能完成全关节活动范围的运动</a:t>
                      </a:r>
                      <a:endParaRPr lang="zh-CN" sz="1400" kern="0" dirty="0">
                        <a:solidFill>
                          <a:schemeClr val="tx1">
                            <a:lumMod val="85000"/>
                            <a:lumOff val="15000"/>
                          </a:schemeClr>
                        </a:solidFill>
                        <a:cs typeface="宋体" panose="02010600030101010101" pitchFamily="2" charset="-122"/>
                      </a:endParaRPr>
                    </a:p>
                  </a:txBody>
                  <a:tcPr marT="0" marB="0">
                    <a:lnL>
                      <a:noFill/>
                    </a:lnL>
                    <a:lnR>
                      <a:noFill/>
                    </a:lnR>
                    <a:lnT>
                      <a:noFill/>
                    </a:lnT>
                    <a:lnB>
                      <a:noFill/>
                    </a:lnB>
                    <a:solidFill>
                      <a:schemeClr val="accent4">
                        <a:lumMod val="40000"/>
                        <a:lumOff val="60000"/>
                      </a:schemeClr>
                    </a:solidFill>
                  </a:tcPr>
                </a:tc>
                <a:tc>
                  <a:txBody>
                    <a:bodyPr/>
                    <a:lstStyle/>
                    <a:p>
                      <a:pPr algn="l">
                        <a:lnSpc>
                          <a:spcPct val="150000"/>
                        </a:lnSpc>
                        <a:spcAft>
                          <a:spcPts val="0"/>
                        </a:spcAft>
                      </a:pPr>
                      <a:r>
                        <a:rPr lang="en-US" sz="1400" kern="0">
                          <a:solidFill>
                            <a:schemeClr val="tx1">
                              <a:lumMod val="85000"/>
                              <a:lumOff val="15000"/>
                            </a:schemeClr>
                          </a:solidFill>
                          <a:cs typeface="宋体" panose="02010600030101010101" pitchFamily="2" charset="-122"/>
                        </a:rPr>
                        <a:t>    25</a:t>
                      </a:r>
                      <a:endParaRPr lang="en-US" sz="1400" kern="0">
                        <a:solidFill>
                          <a:schemeClr val="tx1">
                            <a:lumMod val="85000"/>
                            <a:lumOff val="15000"/>
                          </a:schemeClr>
                        </a:solidFill>
                        <a:cs typeface="宋体" panose="02010600030101010101" pitchFamily="2" charset="-122"/>
                      </a:endParaRPr>
                    </a:p>
                  </a:txBody>
                  <a:tcPr marT="0" marB="0">
                    <a:lnL>
                      <a:noFill/>
                    </a:lnL>
                    <a:lnR>
                      <a:noFill/>
                    </a:lnR>
                    <a:lnT>
                      <a:noFill/>
                    </a:lnT>
                    <a:lnB>
                      <a:noFill/>
                    </a:lnB>
                    <a:solidFill>
                      <a:schemeClr val="accent4">
                        <a:lumMod val="40000"/>
                        <a:lumOff val="60000"/>
                      </a:schemeClr>
                    </a:solidFill>
                  </a:tcPr>
                </a:tc>
              </a:tr>
              <a:tr h="640080">
                <a:tc>
                  <a:txBody>
                    <a:bodyPr/>
                    <a:lstStyle/>
                    <a:p>
                      <a:pPr algn="l">
                        <a:lnSpc>
                          <a:spcPct val="150000"/>
                        </a:lnSpc>
                        <a:spcAft>
                          <a:spcPts val="0"/>
                        </a:spcAft>
                      </a:pPr>
                      <a:r>
                        <a:rPr lang="en-US" sz="1400" kern="0">
                          <a:solidFill>
                            <a:schemeClr val="tx1">
                              <a:lumMod val="85000"/>
                              <a:lumOff val="15000"/>
                            </a:schemeClr>
                          </a:solidFill>
                          <a:cs typeface="宋体" panose="02010600030101010101" pitchFamily="2" charset="-122"/>
                        </a:rPr>
                        <a:t>3</a:t>
                      </a:r>
                      <a:endParaRPr lang="en-US" sz="1400" kern="0">
                        <a:solidFill>
                          <a:schemeClr val="tx1">
                            <a:lumMod val="85000"/>
                            <a:lumOff val="15000"/>
                          </a:schemeClr>
                        </a:solidFill>
                        <a:cs typeface="宋体" panose="02010600030101010101" pitchFamily="2" charset="-122"/>
                      </a:endParaRPr>
                    </a:p>
                  </a:txBody>
                  <a:tcPr marT="0" marB="0">
                    <a:lnL>
                      <a:noFill/>
                    </a:lnL>
                    <a:lnR>
                      <a:noFill/>
                    </a:lnR>
                    <a:lnT>
                      <a:noFill/>
                    </a:lnT>
                    <a:lnB>
                      <a:noFill/>
                    </a:lnB>
                    <a:solidFill>
                      <a:schemeClr val="accent4">
                        <a:lumMod val="40000"/>
                        <a:lumOff val="60000"/>
                      </a:schemeClr>
                    </a:solidFill>
                  </a:tcPr>
                </a:tc>
                <a:tc>
                  <a:txBody>
                    <a:bodyPr/>
                    <a:lstStyle/>
                    <a:p>
                      <a:pPr algn="l">
                        <a:lnSpc>
                          <a:spcPct val="150000"/>
                        </a:lnSpc>
                        <a:spcAft>
                          <a:spcPts val="0"/>
                        </a:spcAft>
                      </a:pPr>
                      <a:r>
                        <a:rPr lang="zh-CN" sz="1400" kern="0" dirty="0">
                          <a:solidFill>
                            <a:schemeClr val="tx1">
                              <a:lumMod val="85000"/>
                              <a:lumOff val="15000"/>
                            </a:schemeClr>
                          </a:solidFill>
                          <a:cs typeface="宋体" panose="02010600030101010101" pitchFamily="2" charset="-122"/>
                        </a:rPr>
                        <a:t>尚可</a:t>
                      </a:r>
                      <a:r>
                        <a:rPr lang="en-US" sz="1400" kern="0" dirty="0">
                          <a:solidFill>
                            <a:schemeClr val="tx1">
                              <a:lumMod val="85000"/>
                              <a:lumOff val="15000"/>
                            </a:schemeClr>
                          </a:solidFill>
                          <a:cs typeface="宋体" panose="02010600030101010101" pitchFamily="2" charset="-122"/>
                        </a:rPr>
                        <a:t>(Fair</a:t>
                      </a:r>
                      <a:r>
                        <a:rPr lang="zh-CN" altLang="en-US" sz="1400" kern="0" dirty="0">
                          <a:solidFill>
                            <a:schemeClr val="tx1">
                              <a:lumMod val="85000"/>
                              <a:lumOff val="15000"/>
                            </a:schemeClr>
                          </a:solidFill>
                          <a:cs typeface="宋体" panose="02010600030101010101" pitchFamily="2" charset="-122"/>
                        </a:rPr>
                        <a:t>，</a:t>
                      </a:r>
                      <a:r>
                        <a:rPr lang="en-US" sz="1400" kern="0" dirty="0">
                          <a:solidFill>
                            <a:schemeClr val="tx1">
                              <a:lumMod val="85000"/>
                              <a:lumOff val="15000"/>
                            </a:schemeClr>
                          </a:solidFill>
                          <a:cs typeface="宋体" panose="02010600030101010101" pitchFamily="2" charset="-122"/>
                        </a:rPr>
                        <a:t>F)</a:t>
                      </a:r>
                      <a:endParaRPr lang="en-US" sz="1400" kern="0" dirty="0">
                        <a:solidFill>
                          <a:schemeClr val="tx1">
                            <a:lumMod val="85000"/>
                            <a:lumOff val="15000"/>
                          </a:schemeClr>
                        </a:solidFill>
                        <a:cs typeface="宋体" panose="02010600030101010101" pitchFamily="2" charset="-122"/>
                      </a:endParaRPr>
                    </a:p>
                  </a:txBody>
                  <a:tcPr marT="0" marB="0">
                    <a:lnL>
                      <a:noFill/>
                    </a:lnL>
                    <a:lnR>
                      <a:noFill/>
                    </a:lnR>
                    <a:lnT>
                      <a:noFill/>
                    </a:lnT>
                    <a:lnB>
                      <a:noFill/>
                    </a:lnB>
                    <a:solidFill>
                      <a:schemeClr val="accent4">
                        <a:lumMod val="40000"/>
                        <a:lumOff val="60000"/>
                      </a:schemeClr>
                    </a:solidFill>
                  </a:tcPr>
                </a:tc>
                <a:tc>
                  <a:txBody>
                    <a:bodyPr/>
                    <a:lstStyle/>
                    <a:p>
                      <a:pPr algn="l">
                        <a:lnSpc>
                          <a:spcPct val="150000"/>
                        </a:lnSpc>
                        <a:spcAft>
                          <a:spcPts val="0"/>
                        </a:spcAft>
                      </a:pPr>
                      <a:r>
                        <a:rPr lang="zh-CN" sz="1400" kern="0" dirty="0">
                          <a:solidFill>
                            <a:schemeClr val="tx1">
                              <a:lumMod val="85000"/>
                              <a:lumOff val="15000"/>
                            </a:schemeClr>
                          </a:solidFill>
                          <a:cs typeface="宋体" panose="02010600030101010101" pitchFamily="2" charset="-122"/>
                        </a:rPr>
                        <a:t>能抗重力完成全关节活动范围运动</a:t>
                      </a:r>
                      <a:r>
                        <a:rPr lang="zh-CN" altLang="en-US" sz="1400" kern="0" dirty="0">
                          <a:solidFill>
                            <a:schemeClr val="tx1">
                              <a:lumMod val="85000"/>
                              <a:lumOff val="15000"/>
                            </a:schemeClr>
                          </a:solidFill>
                          <a:cs typeface="宋体" panose="02010600030101010101" pitchFamily="2" charset="-122"/>
                        </a:rPr>
                        <a:t>，</a:t>
                      </a:r>
                      <a:r>
                        <a:rPr lang="zh-CN" sz="1400" kern="0" dirty="0">
                          <a:solidFill>
                            <a:schemeClr val="tx1">
                              <a:lumMod val="85000"/>
                              <a:lumOff val="15000"/>
                            </a:schemeClr>
                          </a:solidFill>
                          <a:cs typeface="宋体" panose="02010600030101010101" pitchFamily="2" charset="-122"/>
                        </a:rPr>
                        <a:t>但不能抗阻力</a:t>
                      </a:r>
                      <a:endParaRPr lang="zh-CN" sz="1400" kern="0" dirty="0">
                        <a:solidFill>
                          <a:schemeClr val="tx1">
                            <a:lumMod val="85000"/>
                            <a:lumOff val="15000"/>
                          </a:schemeClr>
                        </a:solidFill>
                        <a:cs typeface="宋体" panose="02010600030101010101" pitchFamily="2" charset="-122"/>
                      </a:endParaRPr>
                    </a:p>
                  </a:txBody>
                  <a:tcPr marT="0" marB="0">
                    <a:lnL>
                      <a:noFill/>
                    </a:lnL>
                    <a:lnR>
                      <a:noFill/>
                    </a:lnR>
                    <a:lnT>
                      <a:noFill/>
                    </a:lnT>
                    <a:lnB>
                      <a:noFill/>
                    </a:lnB>
                    <a:solidFill>
                      <a:schemeClr val="accent4">
                        <a:lumMod val="40000"/>
                        <a:lumOff val="60000"/>
                      </a:schemeClr>
                    </a:solidFill>
                  </a:tcPr>
                </a:tc>
                <a:tc>
                  <a:txBody>
                    <a:bodyPr/>
                    <a:lstStyle/>
                    <a:p>
                      <a:pPr algn="l">
                        <a:lnSpc>
                          <a:spcPct val="150000"/>
                        </a:lnSpc>
                        <a:spcAft>
                          <a:spcPts val="0"/>
                        </a:spcAft>
                      </a:pPr>
                      <a:r>
                        <a:rPr lang="en-US" sz="1400" kern="0">
                          <a:solidFill>
                            <a:schemeClr val="tx1">
                              <a:lumMod val="85000"/>
                              <a:lumOff val="15000"/>
                            </a:schemeClr>
                          </a:solidFill>
                          <a:cs typeface="宋体" panose="02010600030101010101" pitchFamily="2" charset="-122"/>
                        </a:rPr>
                        <a:t>    50</a:t>
                      </a:r>
                      <a:endParaRPr lang="en-US" sz="1400" kern="0">
                        <a:solidFill>
                          <a:schemeClr val="tx1">
                            <a:lumMod val="85000"/>
                            <a:lumOff val="15000"/>
                          </a:schemeClr>
                        </a:solidFill>
                        <a:cs typeface="宋体" panose="02010600030101010101" pitchFamily="2" charset="-122"/>
                      </a:endParaRPr>
                    </a:p>
                  </a:txBody>
                  <a:tcPr marT="0" marB="0">
                    <a:lnL>
                      <a:noFill/>
                    </a:lnL>
                    <a:lnR>
                      <a:noFill/>
                    </a:lnR>
                    <a:lnT>
                      <a:noFill/>
                    </a:lnT>
                    <a:lnB>
                      <a:noFill/>
                    </a:lnB>
                    <a:solidFill>
                      <a:schemeClr val="accent4">
                        <a:lumMod val="40000"/>
                        <a:lumOff val="60000"/>
                      </a:schemeClr>
                    </a:solidFill>
                  </a:tcPr>
                </a:tc>
              </a:tr>
              <a:tr h="610870">
                <a:tc>
                  <a:txBody>
                    <a:bodyPr/>
                    <a:lstStyle/>
                    <a:p>
                      <a:pPr algn="l">
                        <a:lnSpc>
                          <a:spcPct val="150000"/>
                        </a:lnSpc>
                        <a:spcAft>
                          <a:spcPts val="0"/>
                        </a:spcAft>
                      </a:pPr>
                      <a:r>
                        <a:rPr lang="en-US" sz="1400" kern="0">
                          <a:solidFill>
                            <a:schemeClr val="tx1">
                              <a:lumMod val="85000"/>
                              <a:lumOff val="15000"/>
                            </a:schemeClr>
                          </a:solidFill>
                          <a:cs typeface="宋体" panose="02010600030101010101" pitchFamily="2" charset="-122"/>
                        </a:rPr>
                        <a:t>4</a:t>
                      </a:r>
                      <a:endParaRPr lang="en-US" sz="1400" kern="0">
                        <a:solidFill>
                          <a:schemeClr val="tx1">
                            <a:lumMod val="85000"/>
                            <a:lumOff val="15000"/>
                          </a:schemeClr>
                        </a:solidFill>
                        <a:cs typeface="宋体" panose="02010600030101010101" pitchFamily="2" charset="-122"/>
                      </a:endParaRPr>
                    </a:p>
                  </a:txBody>
                  <a:tcPr marT="0" marB="0">
                    <a:lnL>
                      <a:noFill/>
                    </a:lnL>
                    <a:lnR>
                      <a:noFill/>
                    </a:lnR>
                    <a:lnT>
                      <a:noFill/>
                    </a:lnT>
                    <a:lnB>
                      <a:noFill/>
                    </a:lnB>
                    <a:solidFill>
                      <a:schemeClr val="accent4">
                        <a:lumMod val="40000"/>
                        <a:lumOff val="60000"/>
                      </a:schemeClr>
                    </a:solidFill>
                  </a:tcPr>
                </a:tc>
                <a:tc>
                  <a:txBody>
                    <a:bodyPr/>
                    <a:lstStyle/>
                    <a:p>
                      <a:pPr algn="l">
                        <a:lnSpc>
                          <a:spcPct val="150000"/>
                        </a:lnSpc>
                        <a:spcAft>
                          <a:spcPts val="0"/>
                        </a:spcAft>
                      </a:pPr>
                      <a:r>
                        <a:rPr lang="zh-CN" sz="1400" kern="0" dirty="0">
                          <a:solidFill>
                            <a:schemeClr val="tx1">
                              <a:lumMod val="85000"/>
                              <a:lumOff val="15000"/>
                            </a:schemeClr>
                          </a:solidFill>
                          <a:cs typeface="宋体" panose="02010600030101010101" pitchFamily="2" charset="-122"/>
                        </a:rPr>
                        <a:t>良好（</a:t>
                      </a:r>
                      <a:r>
                        <a:rPr lang="en-US" sz="1400" kern="0" dirty="0" err="1">
                          <a:solidFill>
                            <a:schemeClr val="tx1">
                              <a:lumMod val="85000"/>
                              <a:lumOff val="15000"/>
                            </a:schemeClr>
                          </a:solidFill>
                          <a:cs typeface="宋体" panose="02010600030101010101" pitchFamily="2" charset="-122"/>
                        </a:rPr>
                        <a:t>Good，G</a:t>
                      </a:r>
                      <a:r>
                        <a:rPr lang="zh-CN" sz="1400" kern="0" dirty="0">
                          <a:solidFill>
                            <a:schemeClr val="tx1">
                              <a:lumMod val="85000"/>
                              <a:lumOff val="15000"/>
                            </a:schemeClr>
                          </a:solidFill>
                          <a:cs typeface="宋体" panose="02010600030101010101" pitchFamily="2" charset="-122"/>
                        </a:rPr>
                        <a:t>）</a:t>
                      </a:r>
                      <a:endParaRPr lang="zh-CN" sz="1400" kern="0" dirty="0">
                        <a:solidFill>
                          <a:schemeClr val="tx1">
                            <a:lumMod val="85000"/>
                            <a:lumOff val="15000"/>
                          </a:schemeClr>
                        </a:solidFill>
                        <a:cs typeface="宋体" panose="02010600030101010101" pitchFamily="2" charset="-122"/>
                      </a:endParaRPr>
                    </a:p>
                  </a:txBody>
                  <a:tcPr marT="0" marB="0">
                    <a:lnL>
                      <a:noFill/>
                    </a:lnL>
                    <a:lnR>
                      <a:noFill/>
                    </a:lnR>
                    <a:lnT>
                      <a:noFill/>
                    </a:lnT>
                    <a:lnB>
                      <a:noFill/>
                    </a:lnB>
                    <a:solidFill>
                      <a:schemeClr val="accent4">
                        <a:lumMod val="40000"/>
                        <a:lumOff val="60000"/>
                      </a:schemeClr>
                    </a:solidFill>
                  </a:tcPr>
                </a:tc>
                <a:tc>
                  <a:txBody>
                    <a:bodyPr/>
                    <a:lstStyle/>
                    <a:p>
                      <a:pPr algn="l">
                        <a:lnSpc>
                          <a:spcPct val="150000"/>
                        </a:lnSpc>
                        <a:spcAft>
                          <a:spcPts val="0"/>
                        </a:spcAft>
                      </a:pPr>
                      <a:r>
                        <a:rPr lang="zh-CN" sz="1400" kern="0">
                          <a:solidFill>
                            <a:schemeClr val="tx1">
                              <a:lumMod val="85000"/>
                              <a:lumOff val="15000"/>
                            </a:schemeClr>
                          </a:solidFill>
                          <a:cs typeface="宋体" panose="02010600030101010101" pitchFamily="2" charset="-122"/>
                        </a:rPr>
                        <a:t>能抗重力及轻微阻力完成全关节活动范围运动</a:t>
                      </a:r>
                      <a:endParaRPr lang="zh-CN" sz="1400" kern="0">
                        <a:solidFill>
                          <a:schemeClr val="tx1">
                            <a:lumMod val="85000"/>
                            <a:lumOff val="15000"/>
                          </a:schemeClr>
                        </a:solidFill>
                        <a:cs typeface="宋体" panose="02010600030101010101" pitchFamily="2" charset="-122"/>
                      </a:endParaRPr>
                    </a:p>
                  </a:txBody>
                  <a:tcPr marT="0" marB="0">
                    <a:lnL>
                      <a:noFill/>
                    </a:lnL>
                    <a:lnR>
                      <a:noFill/>
                    </a:lnR>
                    <a:lnT>
                      <a:noFill/>
                    </a:lnT>
                    <a:lnB>
                      <a:noFill/>
                    </a:lnB>
                    <a:solidFill>
                      <a:schemeClr val="accent4">
                        <a:lumMod val="40000"/>
                        <a:lumOff val="60000"/>
                      </a:schemeClr>
                    </a:solidFill>
                  </a:tcPr>
                </a:tc>
                <a:tc>
                  <a:txBody>
                    <a:bodyPr/>
                    <a:lstStyle/>
                    <a:p>
                      <a:pPr algn="l">
                        <a:lnSpc>
                          <a:spcPct val="150000"/>
                        </a:lnSpc>
                        <a:spcAft>
                          <a:spcPts val="0"/>
                        </a:spcAft>
                      </a:pPr>
                      <a:r>
                        <a:rPr lang="en-US" sz="1400" kern="0" dirty="0">
                          <a:solidFill>
                            <a:schemeClr val="tx1">
                              <a:lumMod val="85000"/>
                              <a:lumOff val="15000"/>
                            </a:schemeClr>
                          </a:solidFill>
                          <a:cs typeface="宋体" panose="02010600030101010101" pitchFamily="2" charset="-122"/>
                        </a:rPr>
                        <a:t>    75</a:t>
                      </a:r>
                      <a:endParaRPr lang="en-US" sz="1400" kern="0" dirty="0">
                        <a:solidFill>
                          <a:schemeClr val="tx1">
                            <a:lumMod val="85000"/>
                            <a:lumOff val="15000"/>
                          </a:schemeClr>
                        </a:solidFill>
                        <a:cs typeface="宋体" panose="02010600030101010101" pitchFamily="2" charset="-122"/>
                      </a:endParaRPr>
                    </a:p>
                  </a:txBody>
                  <a:tcPr marT="0" marB="0">
                    <a:lnL>
                      <a:noFill/>
                    </a:lnL>
                    <a:lnR>
                      <a:noFill/>
                    </a:lnR>
                    <a:lnT>
                      <a:noFill/>
                    </a:lnT>
                    <a:lnB>
                      <a:noFill/>
                    </a:lnB>
                    <a:solidFill>
                      <a:schemeClr val="accent4">
                        <a:lumMod val="40000"/>
                        <a:lumOff val="60000"/>
                      </a:schemeClr>
                    </a:solidFill>
                  </a:tcPr>
                </a:tc>
              </a:tr>
              <a:tr h="732790">
                <a:tc>
                  <a:txBody>
                    <a:bodyPr/>
                    <a:lstStyle/>
                    <a:p>
                      <a:pPr algn="l">
                        <a:lnSpc>
                          <a:spcPct val="150000"/>
                        </a:lnSpc>
                        <a:spcAft>
                          <a:spcPts val="0"/>
                        </a:spcAft>
                      </a:pPr>
                      <a:r>
                        <a:rPr lang="en-US" sz="1400" kern="0">
                          <a:solidFill>
                            <a:schemeClr val="tx1">
                              <a:lumMod val="85000"/>
                              <a:lumOff val="15000"/>
                            </a:schemeClr>
                          </a:solidFill>
                          <a:cs typeface="宋体" panose="02010600030101010101" pitchFamily="2" charset="-122"/>
                        </a:rPr>
                        <a:t>5</a:t>
                      </a:r>
                      <a:endParaRPr lang="en-US" sz="1400" kern="0">
                        <a:solidFill>
                          <a:schemeClr val="tx1">
                            <a:lumMod val="85000"/>
                            <a:lumOff val="15000"/>
                          </a:schemeClr>
                        </a:solidFill>
                        <a:cs typeface="宋体" panose="02010600030101010101" pitchFamily="2" charset="-122"/>
                      </a:endParaRPr>
                    </a:p>
                  </a:txBody>
                  <a:tcPr marT="0" marB="0">
                    <a:lnL>
                      <a:noFill/>
                    </a:lnL>
                    <a:lnR>
                      <a:noFill/>
                    </a:lnR>
                    <a:lnT>
                      <a:noFill/>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400" kern="0" dirty="0">
                          <a:solidFill>
                            <a:schemeClr val="tx1">
                              <a:lumMod val="85000"/>
                              <a:lumOff val="15000"/>
                            </a:schemeClr>
                          </a:solidFill>
                          <a:cs typeface="宋体" panose="02010600030101010101" pitchFamily="2" charset="-122"/>
                        </a:rPr>
                        <a:t>正常（</a:t>
                      </a:r>
                      <a:r>
                        <a:rPr lang="en-US" sz="1400" kern="0" dirty="0">
                          <a:solidFill>
                            <a:schemeClr val="tx1">
                              <a:lumMod val="85000"/>
                              <a:lumOff val="15000"/>
                            </a:schemeClr>
                          </a:solidFill>
                          <a:cs typeface="宋体" panose="02010600030101010101" pitchFamily="2" charset="-122"/>
                        </a:rPr>
                        <a:t>Normal</a:t>
                      </a:r>
                      <a:r>
                        <a:rPr lang="zh-CN" altLang="en-US" sz="1400" kern="0" dirty="0">
                          <a:solidFill>
                            <a:schemeClr val="tx1">
                              <a:lumMod val="85000"/>
                              <a:lumOff val="15000"/>
                            </a:schemeClr>
                          </a:solidFill>
                          <a:cs typeface="宋体" panose="02010600030101010101" pitchFamily="2" charset="-122"/>
                        </a:rPr>
                        <a:t>，</a:t>
                      </a:r>
                      <a:r>
                        <a:rPr lang="en-US" sz="1400" kern="0" dirty="0">
                          <a:solidFill>
                            <a:schemeClr val="tx1">
                              <a:lumMod val="85000"/>
                              <a:lumOff val="15000"/>
                            </a:schemeClr>
                          </a:solidFill>
                          <a:cs typeface="宋体" panose="02010600030101010101" pitchFamily="2" charset="-122"/>
                        </a:rPr>
                        <a:t>N</a:t>
                      </a:r>
                      <a:r>
                        <a:rPr lang="zh-CN" sz="1400" kern="0" dirty="0">
                          <a:solidFill>
                            <a:schemeClr val="tx1">
                              <a:lumMod val="85000"/>
                              <a:lumOff val="15000"/>
                            </a:schemeClr>
                          </a:solidFill>
                          <a:cs typeface="宋体" panose="02010600030101010101" pitchFamily="2" charset="-122"/>
                        </a:rPr>
                        <a:t>）</a:t>
                      </a:r>
                      <a:endParaRPr lang="zh-CN" sz="1400" kern="0" dirty="0">
                        <a:solidFill>
                          <a:schemeClr val="tx1">
                            <a:lumMod val="85000"/>
                            <a:lumOff val="15000"/>
                          </a:schemeClr>
                        </a:solidFill>
                        <a:cs typeface="宋体" panose="02010600030101010101" pitchFamily="2" charset="-122"/>
                      </a:endParaRPr>
                    </a:p>
                  </a:txBody>
                  <a:tcPr marT="0" marB="0">
                    <a:lnL>
                      <a:noFill/>
                    </a:lnL>
                    <a:lnR>
                      <a:noFill/>
                    </a:lnR>
                    <a:lnT>
                      <a:noFill/>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400" kern="0">
                          <a:solidFill>
                            <a:schemeClr val="tx1">
                              <a:lumMod val="85000"/>
                              <a:lumOff val="15000"/>
                            </a:schemeClr>
                          </a:solidFill>
                          <a:cs typeface="宋体" panose="02010600030101010101" pitchFamily="2" charset="-122"/>
                        </a:rPr>
                        <a:t>能抗重力及最大阻力完成全关节范围运动</a:t>
                      </a:r>
                      <a:endParaRPr lang="zh-CN" sz="1400" kern="0">
                        <a:solidFill>
                          <a:schemeClr val="tx1">
                            <a:lumMod val="85000"/>
                            <a:lumOff val="15000"/>
                          </a:schemeClr>
                        </a:solidFill>
                        <a:cs typeface="宋体" panose="02010600030101010101" pitchFamily="2" charset="-122"/>
                      </a:endParaRPr>
                    </a:p>
                  </a:txBody>
                  <a:tcPr marT="0" marB="0">
                    <a:lnL>
                      <a:noFill/>
                    </a:lnL>
                    <a:lnR>
                      <a:noFill/>
                    </a:lnR>
                    <a:lnT>
                      <a:noFill/>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en-US" sz="1400" kern="0" dirty="0">
                          <a:solidFill>
                            <a:schemeClr val="tx1">
                              <a:lumMod val="85000"/>
                              <a:lumOff val="15000"/>
                            </a:schemeClr>
                          </a:solidFill>
                          <a:cs typeface="宋体" panose="02010600030101010101" pitchFamily="2" charset="-122"/>
                        </a:rPr>
                        <a:t>    100</a:t>
                      </a:r>
                      <a:endParaRPr lang="en-US" sz="1400" kern="0" dirty="0">
                        <a:solidFill>
                          <a:schemeClr val="tx1">
                            <a:lumMod val="85000"/>
                            <a:lumOff val="15000"/>
                          </a:schemeClr>
                        </a:solidFill>
                        <a:cs typeface="宋体" panose="02010600030101010101" pitchFamily="2" charset="-122"/>
                      </a:endParaRPr>
                    </a:p>
                  </a:txBody>
                  <a:tcPr marT="0" marB="0">
                    <a:lnL>
                      <a:noFill/>
                    </a:lnL>
                    <a:lnR>
                      <a:noFill/>
                    </a:lnR>
                    <a:lnT>
                      <a:noFill/>
                    </a:lnT>
                    <a:lnB w="12700" cap="flat" cmpd="sng" algn="ctr">
                      <a:solidFill>
                        <a:srgbClr val="000000"/>
                      </a:solidFill>
                      <a:prstDash val="solid"/>
                      <a:round/>
                      <a:headEnd type="none" w="med" len="med"/>
                      <a:tailEnd type="none" w="med" len="med"/>
                    </a:lnB>
                    <a:solidFill>
                      <a:schemeClr val="accent4">
                        <a:lumMod val="40000"/>
                        <a:lumOff val="60000"/>
                      </a:schemeClr>
                    </a:solidFill>
                  </a:tcPr>
                </a:tc>
              </a:tr>
            </a:tbl>
          </a:graphicData>
        </a:graphic>
      </p:graphicFrame>
      <p:sp>
        <p:nvSpPr>
          <p:cNvPr id="3" name="标题 2"/>
          <p:cNvSpPr>
            <a:spLocks noGrp="1"/>
          </p:cNvSpPr>
          <p:nvPr>
            <p:ph type="title" idx="4294967295"/>
            <p:custDataLst>
              <p:tags r:id="rId4"/>
            </p:custDataLst>
          </p:nvPr>
        </p:nvSpPr>
        <p:spPr>
          <a:xfrm>
            <a:off x="975360" y="-11430"/>
            <a:ext cx="3033395" cy="746125"/>
          </a:xfrm>
        </p:spPr>
        <p:txBody>
          <a:bodyPr vert="horz" lIns="121920" tIns="60960" rIns="121920" bIns="60960" rtlCol="0" anchor="ctr">
            <a:normAutofit/>
          </a:bodyPr>
          <a:lstStyle/>
          <a:p>
            <a:pPr lvl="0" algn="l">
              <a:buClrTx/>
              <a:buSzTx/>
              <a:buFontTx/>
            </a:pPr>
            <a:r>
              <a:rPr lang="zh-CN" altLang="en-US" sz="3200">
                <a:sym typeface="+mn-ea"/>
              </a:rPr>
              <a:t>一、肌力评定</a:t>
            </a:r>
            <a:endParaRPr lang="zh-CN" altLang="en-US" sz="3200">
              <a:sym typeface="+mn-ea"/>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403225" y="1092835"/>
            <a:ext cx="11202670" cy="3714115"/>
            <a:chOff x="-687682" y="-267625"/>
            <a:chExt cx="6330396" cy="6725648"/>
          </a:xfrm>
        </p:grpSpPr>
        <p:sp>
          <p:nvSpPr>
            <p:cNvPr id="7" name="AutoShape 10"/>
            <p:cNvSpPr>
              <a:spLocks noChangeArrowheads="1"/>
            </p:cNvSpPr>
            <p:nvPr>
              <p:custDataLst>
                <p:tags r:id="rId1"/>
              </p:custDataLst>
            </p:nvPr>
          </p:nvSpPr>
          <p:spPr bwMode="auto">
            <a:xfrm>
              <a:off x="-687682" y="-267625"/>
              <a:ext cx="6330396" cy="6725648"/>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453" y="176229"/>
              <a:ext cx="5956262" cy="5459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60000"/>
                </a:lnSpc>
              </a:pPr>
              <a:r>
                <a:rPr lang="zh-CN" altLang="en-US" kern="0" dirty="0">
                  <a:solidFill>
                    <a:schemeClr val="dk1"/>
                  </a:solidFill>
                  <a:latin typeface="+mn-lt"/>
                  <a:sym typeface="Calibri" panose="020F0502020204030204" pitchFamily="34" charset="0"/>
                </a:rPr>
                <a:t>  为了更准确的评价肌力，有学者在</a:t>
              </a:r>
              <a:r>
                <a:rPr lang="en-US" altLang="en-US"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3</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4</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5</a:t>
              </a:r>
              <a:r>
                <a:rPr lang="zh-CN" altLang="en-US" kern="0" dirty="0">
                  <a:solidFill>
                    <a:schemeClr val="dk1"/>
                  </a:solidFill>
                  <a:latin typeface="+mn-lt"/>
                  <a:sym typeface="Calibri" panose="020F0502020204030204" pitchFamily="34" charset="0"/>
                </a:rPr>
                <a:t>级基础上进一步划分</a:t>
              </a:r>
              <a:r>
                <a:rPr lang="en-US" altLang="en-US"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3-</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3+</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4-</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4+</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5-</a:t>
              </a:r>
              <a:r>
                <a:rPr lang="zh-CN" altLang="en-US" kern="0" dirty="0">
                  <a:solidFill>
                    <a:schemeClr val="dk1"/>
                  </a:solidFill>
                  <a:latin typeface="+mn-lt"/>
                  <a:sym typeface="Calibri" panose="020F0502020204030204" pitchFamily="34" charset="0"/>
                </a:rPr>
                <a:t>。如果测得的肌力比某一级稍弱时，就在该级的右上角加</a:t>
              </a:r>
              <a:r>
                <a:rPr lang="en-US" altLang="en-US"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，如果比某一级稍强，就在该级的右上角加</a:t>
              </a:r>
              <a:r>
                <a:rPr lang="en-US" altLang="en-US"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75360" y="-11430"/>
            <a:ext cx="3033395" cy="74612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一、肌力评定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5"/>
          <p:cNvSpPr txBox="1">
            <a:spLocks noChangeArrowheads="1"/>
          </p:cNvSpPr>
          <p:nvPr>
            <p:custDataLst>
              <p:tags r:id="rId1"/>
            </p:custDataLst>
          </p:nvPr>
        </p:nvSpPr>
        <p:spPr bwMode="auto">
          <a:xfrm>
            <a:off x="983578" y="908376"/>
            <a:ext cx="10397067"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buNone/>
            </a:pPr>
            <a:r>
              <a:rPr lang="en-US" altLang="zh-CN" sz="2665" kern="0" dirty="0">
                <a:solidFill>
                  <a:schemeClr val="dk1"/>
                </a:solidFill>
                <a:latin typeface="+mn-lt"/>
                <a:sym typeface="Calibri" panose="020F0502020204030204" pitchFamily="34" charset="0"/>
              </a:rPr>
              <a:t>4</a:t>
            </a:r>
            <a:r>
              <a:rPr lang="zh-CN" altLang="en-US" sz="2665" kern="0" dirty="0">
                <a:solidFill>
                  <a:schemeClr val="dk1"/>
                </a:solidFill>
                <a:latin typeface="+mn-lt"/>
                <a:sym typeface="Calibri" panose="020F0502020204030204" pitchFamily="34" charset="0"/>
              </a:rPr>
              <a:t>、主要肌肉的</a:t>
            </a:r>
            <a:r>
              <a:rPr lang="en-US" altLang="en-US" sz="2665" kern="0" dirty="0">
                <a:solidFill>
                  <a:schemeClr val="dk1"/>
                </a:solidFill>
                <a:latin typeface="+mn-lt"/>
                <a:sym typeface="Calibri" panose="020F0502020204030204" pitchFamily="34" charset="0"/>
              </a:rPr>
              <a:t>MMT</a:t>
            </a:r>
            <a:r>
              <a:rPr lang="zh-CN" altLang="en-US" sz="2665" kern="0" dirty="0">
                <a:solidFill>
                  <a:schemeClr val="dk1"/>
                </a:solidFill>
                <a:latin typeface="+mn-lt"/>
                <a:sym typeface="Calibri" panose="020F0502020204030204" pitchFamily="34" charset="0"/>
              </a:rPr>
              <a:t>测定方法</a:t>
            </a:r>
            <a:endParaRPr lang="zh-CN" altLang="en-US" sz="2665" kern="0" dirty="0">
              <a:solidFill>
                <a:schemeClr val="dk1"/>
              </a:solidFill>
              <a:latin typeface="+mn-lt"/>
              <a:sym typeface="Calibri" panose="020F0502020204030204" pitchFamily="34" charset="0"/>
            </a:endParaRPr>
          </a:p>
        </p:txBody>
      </p:sp>
      <p:graphicFrame>
        <p:nvGraphicFramePr>
          <p:cNvPr id="6" name="表格 5"/>
          <p:cNvGraphicFramePr>
            <a:graphicFrameLocks noGrp="1"/>
          </p:cNvGraphicFramePr>
          <p:nvPr>
            <p:custDataLst>
              <p:tags r:id="rId2"/>
            </p:custDataLst>
          </p:nvPr>
        </p:nvGraphicFramePr>
        <p:xfrm>
          <a:off x="988060" y="1484630"/>
          <a:ext cx="10276840" cy="5203190"/>
        </p:xfrm>
        <a:graphic>
          <a:graphicData uri="http://schemas.openxmlformats.org/drawingml/2006/table">
            <a:tbl>
              <a:tblPr/>
              <a:tblGrid>
                <a:gridCol w="1429385"/>
                <a:gridCol w="3989705"/>
                <a:gridCol w="2520315"/>
                <a:gridCol w="2337435"/>
              </a:tblGrid>
              <a:tr h="306070">
                <a:tc rowSpan="2">
                  <a:txBody>
                    <a:bodyPr/>
                    <a:lstStyle/>
                    <a:p>
                      <a:pPr algn="just">
                        <a:lnSpc>
                          <a:spcPct val="150000"/>
                        </a:lnSpc>
                        <a:spcAft>
                          <a:spcPts val="0"/>
                        </a:spcAft>
                      </a:pPr>
                      <a:r>
                        <a:rPr lang="en-US" sz="1335" b="0" kern="100" cap="none" spc="0" dirty="0">
                          <a:ln>
                            <a:noFill/>
                          </a:ln>
                          <a:solidFill>
                            <a:schemeClr val="tx1"/>
                          </a:solidFill>
                          <a:effectLst/>
                          <a:cs typeface="宋体" panose="02010600030101010101" pitchFamily="2" charset="-122"/>
                        </a:rPr>
                        <a:t>    </a:t>
                      </a:r>
                      <a:r>
                        <a:rPr lang="zh-CN" sz="1335" b="0" kern="100" cap="none" spc="0" dirty="0">
                          <a:ln>
                            <a:noFill/>
                          </a:ln>
                          <a:solidFill>
                            <a:schemeClr val="tx1"/>
                          </a:solidFill>
                          <a:effectLst/>
                          <a:cs typeface="宋体" panose="02010600030101010101" pitchFamily="2" charset="-122"/>
                        </a:rPr>
                        <a:t>肌肉</a:t>
                      </a:r>
                      <a:endParaRPr lang="zh-CN" sz="1335" b="0" kern="100" cap="none" spc="0" dirty="0">
                        <a:ln>
                          <a:noFill/>
                        </a:ln>
                        <a:solidFill>
                          <a:schemeClr val="tx1"/>
                        </a:solidFill>
                        <a:effectLst/>
                        <a:cs typeface="宋体" panose="02010600030101010101" pitchFamily="2" charset="-122"/>
                      </a:endParaRPr>
                    </a:p>
                  </a:txBody>
                  <a:tcPr marL="43005" marR="43005" marT="0" marB="0">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accent4">
                        <a:lumMod val="40000"/>
                        <a:lumOff val="60000"/>
                      </a:schemeClr>
                    </a:solidFill>
                  </a:tcPr>
                </a:tc>
                <a:tc gridSpan="3">
                  <a:txBody>
                    <a:bodyPr/>
                    <a:lstStyle/>
                    <a:p>
                      <a:pPr algn="just">
                        <a:lnSpc>
                          <a:spcPct val="150000"/>
                        </a:lnSpc>
                        <a:spcAft>
                          <a:spcPts val="0"/>
                        </a:spcAft>
                      </a:pPr>
                      <a:r>
                        <a:rPr lang="en-US" sz="1335" b="0" kern="100" cap="none" spc="0" dirty="0">
                          <a:ln>
                            <a:noFill/>
                          </a:ln>
                          <a:solidFill>
                            <a:schemeClr val="tx1"/>
                          </a:solidFill>
                          <a:effectLst/>
                          <a:cs typeface="宋体" panose="02010600030101010101" pitchFamily="2" charset="-122"/>
                        </a:rPr>
                        <a:t>                        </a:t>
                      </a:r>
                      <a:r>
                        <a:rPr lang="zh-CN" sz="1335" b="0" kern="100" cap="none" spc="0" dirty="0">
                          <a:ln>
                            <a:noFill/>
                          </a:ln>
                          <a:solidFill>
                            <a:schemeClr val="tx1"/>
                          </a:solidFill>
                          <a:effectLst/>
                          <a:cs typeface="宋体" panose="02010600030101010101" pitchFamily="2" charset="-122"/>
                        </a:rPr>
                        <a:t>检查方法与评定</a:t>
                      </a:r>
                      <a:endParaRPr lang="zh-CN" sz="1335" b="0" kern="100" cap="none" spc="0" dirty="0">
                        <a:ln>
                          <a:noFill/>
                        </a:ln>
                        <a:solidFill>
                          <a:schemeClr val="tx1"/>
                        </a:solidFill>
                        <a:effectLst/>
                        <a:cs typeface="宋体" panose="02010600030101010101" pitchFamily="2" charset="-122"/>
                      </a:endParaRPr>
                    </a:p>
                  </a:txBody>
                  <a:tcPr marL="43005" marR="43005" marT="0" marB="0">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chemeClr val="accent4">
                        <a:lumMod val="40000"/>
                        <a:lumOff val="60000"/>
                      </a:schemeClr>
                    </a:solidFill>
                  </a:tcPr>
                </a:tc>
                <a:tc hMerge="1">
                  <a:tcPr>
                    <a:lnT>
                      <a:noFill/>
                    </a:lnT>
                  </a:tcPr>
                </a:tc>
                <a:tc hMerge="1">
                  <a:tcPr>
                    <a:lnR>
                      <a:noFill/>
                    </a:lnR>
                    <a:lnT>
                      <a:noFill/>
                    </a:lnT>
                  </a:tcPr>
                </a:tc>
              </a:tr>
              <a:tr h="306070">
                <a:tc vMerge="1">
                  <a:tcPr>
                    <a:lnL>
                      <a:noFill/>
                    </a:lnL>
                  </a:tcPr>
                </a:tc>
                <a:tc>
                  <a:txBody>
                    <a:bodyPr/>
                    <a:lstStyle/>
                    <a:p>
                      <a:pPr algn="just">
                        <a:lnSpc>
                          <a:spcPct val="150000"/>
                        </a:lnSpc>
                        <a:spcAft>
                          <a:spcPts val="0"/>
                        </a:spcAft>
                      </a:pPr>
                      <a:r>
                        <a:rPr lang="en-US" sz="1335" b="0" kern="100" cap="none" spc="0">
                          <a:ln>
                            <a:noFill/>
                          </a:ln>
                          <a:solidFill>
                            <a:schemeClr val="tx1"/>
                          </a:solidFill>
                          <a:effectLst/>
                          <a:cs typeface="宋体" panose="02010600030101010101" pitchFamily="2" charset="-122"/>
                        </a:rPr>
                        <a:t>      1</a:t>
                      </a:r>
                      <a:r>
                        <a:rPr lang="zh-CN" sz="1335" b="0" kern="100" cap="none" spc="0">
                          <a:ln>
                            <a:noFill/>
                          </a:ln>
                          <a:solidFill>
                            <a:schemeClr val="tx1"/>
                          </a:solidFill>
                          <a:effectLst/>
                          <a:cs typeface="宋体" panose="02010600030101010101" pitchFamily="2" charset="-122"/>
                        </a:rPr>
                        <a:t>级</a:t>
                      </a:r>
                      <a:endParaRPr lang="zh-CN" sz="1335" b="0" kern="100" cap="none" spc="0">
                        <a:ln>
                          <a:noFill/>
                        </a:ln>
                        <a:solidFill>
                          <a:schemeClr val="tx1"/>
                        </a:solidFill>
                        <a:effectLst/>
                        <a:cs typeface="宋体" panose="02010600030101010101" pitchFamily="2" charset="-122"/>
                      </a:endParaRPr>
                    </a:p>
                  </a:txBody>
                  <a:tcPr marL="43005" marR="430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en-US" sz="1335" b="0" kern="100" cap="none" spc="0">
                          <a:ln>
                            <a:noFill/>
                          </a:ln>
                          <a:solidFill>
                            <a:schemeClr val="tx1"/>
                          </a:solidFill>
                          <a:effectLst/>
                          <a:cs typeface="宋体" panose="02010600030101010101" pitchFamily="2" charset="-122"/>
                        </a:rPr>
                        <a:t>       2</a:t>
                      </a:r>
                      <a:r>
                        <a:rPr lang="zh-CN" sz="1335" b="0" kern="100" cap="none" spc="0">
                          <a:ln>
                            <a:noFill/>
                          </a:ln>
                          <a:solidFill>
                            <a:schemeClr val="tx1"/>
                          </a:solidFill>
                          <a:effectLst/>
                          <a:cs typeface="宋体" panose="02010600030101010101" pitchFamily="2" charset="-122"/>
                        </a:rPr>
                        <a:t>级</a:t>
                      </a:r>
                      <a:endParaRPr lang="zh-CN" sz="1335" b="0" kern="100" cap="none" spc="0">
                        <a:ln>
                          <a:noFill/>
                        </a:ln>
                        <a:solidFill>
                          <a:schemeClr val="tx1"/>
                        </a:solidFill>
                        <a:effectLst/>
                        <a:cs typeface="宋体" panose="02010600030101010101" pitchFamily="2" charset="-122"/>
                      </a:endParaRPr>
                    </a:p>
                  </a:txBody>
                  <a:tcPr marL="43005" marR="430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en-US" sz="1335" b="0" kern="100" cap="none" spc="0" dirty="0">
                          <a:ln>
                            <a:noFill/>
                          </a:ln>
                          <a:solidFill>
                            <a:schemeClr val="tx1"/>
                          </a:solidFill>
                          <a:effectLst/>
                          <a:cs typeface="宋体" panose="02010600030101010101" pitchFamily="2" charset="-122"/>
                        </a:rPr>
                        <a:t>    3</a:t>
                      </a:r>
                      <a:r>
                        <a:rPr lang="zh-CN" sz="1335" b="0" kern="100" cap="none" spc="0" dirty="0">
                          <a:ln>
                            <a:noFill/>
                          </a:ln>
                          <a:solidFill>
                            <a:schemeClr val="tx1"/>
                          </a:solidFill>
                          <a:effectLst/>
                          <a:cs typeface="宋体" panose="02010600030101010101" pitchFamily="2" charset="-122"/>
                        </a:rPr>
                        <a:t>、</a:t>
                      </a:r>
                      <a:r>
                        <a:rPr lang="en-US" sz="1335" b="0" kern="100" cap="none" spc="0" dirty="0">
                          <a:ln>
                            <a:noFill/>
                          </a:ln>
                          <a:solidFill>
                            <a:schemeClr val="tx1"/>
                          </a:solidFill>
                          <a:effectLst/>
                          <a:cs typeface="宋体" panose="02010600030101010101" pitchFamily="2" charset="-122"/>
                        </a:rPr>
                        <a:t>4</a:t>
                      </a:r>
                      <a:r>
                        <a:rPr lang="zh-CN" sz="1335" b="0" kern="100" cap="none" spc="0" dirty="0">
                          <a:ln>
                            <a:noFill/>
                          </a:ln>
                          <a:solidFill>
                            <a:schemeClr val="tx1"/>
                          </a:solidFill>
                          <a:effectLst/>
                          <a:cs typeface="宋体" panose="02010600030101010101" pitchFamily="2" charset="-122"/>
                        </a:rPr>
                        <a:t>、</a:t>
                      </a:r>
                      <a:r>
                        <a:rPr lang="en-US" sz="1335" b="0" kern="100" cap="none" spc="0" dirty="0">
                          <a:ln>
                            <a:noFill/>
                          </a:ln>
                          <a:solidFill>
                            <a:schemeClr val="tx1"/>
                          </a:solidFill>
                          <a:effectLst/>
                          <a:cs typeface="宋体" panose="02010600030101010101" pitchFamily="2" charset="-122"/>
                        </a:rPr>
                        <a:t>5</a:t>
                      </a:r>
                      <a:r>
                        <a:rPr lang="zh-CN" sz="1335" b="0" kern="100" cap="none" spc="0" dirty="0">
                          <a:ln>
                            <a:noFill/>
                          </a:ln>
                          <a:solidFill>
                            <a:schemeClr val="tx1"/>
                          </a:solidFill>
                          <a:effectLst/>
                          <a:cs typeface="宋体" panose="02010600030101010101" pitchFamily="2" charset="-122"/>
                        </a:rPr>
                        <a:t>级 </a:t>
                      </a:r>
                      <a:endParaRPr lang="zh-CN" sz="1335" b="0" kern="100" cap="none" spc="0" dirty="0">
                        <a:ln>
                          <a:noFill/>
                        </a:ln>
                        <a:solidFill>
                          <a:schemeClr val="tx1"/>
                        </a:solidFill>
                        <a:effectLst/>
                        <a:cs typeface="宋体" panose="02010600030101010101" pitchFamily="2" charset="-122"/>
                      </a:endParaRPr>
                    </a:p>
                  </a:txBody>
                  <a:tcPr marL="43005" marR="43005" marT="0" marB="0">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1836420">
                <a:tc>
                  <a:txBody>
                    <a:bodyPr/>
                    <a:lstStyle/>
                    <a:p>
                      <a:pPr algn="just">
                        <a:lnSpc>
                          <a:spcPct val="150000"/>
                        </a:lnSpc>
                        <a:spcAft>
                          <a:spcPts val="0"/>
                        </a:spcAft>
                      </a:pPr>
                      <a:r>
                        <a:rPr lang="zh-CN" sz="1335" b="0" kern="100" cap="none" spc="0" dirty="0">
                          <a:ln>
                            <a:noFill/>
                          </a:ln>
                          <a:solidFill>
                            <a:schemeClr val="tx1"/>
                          </a:solidFill>
                          <a:effectLst/>
                          <a:cs typeface="宋体" panose="02010600030101010101" pitchFamily="2" charset="-122"/>
                        </a:rPr>
                        <a:t>肱二头肌</a:t>
                      </a:r>
                      <a:endParaRPr lang="zh-CN" sz="1335" b="0" kern="100" cap="none" spc="0" dirty="0">
                        <a:ln>
                          <a:noFill/>
                        </a:ln>
                        <a:solidFill>
                          <a:schemeClr val="tx1"/>
                        </a:solidFill>
                        <a:effectLst/>
                        <a:cs typeface="Times New Roman" panose="02020603050405020304"/>
                      </a:endParaRPr>
                    </a:p>
                    <a:p>
                      <a:pPr algn="just">
                        <a:lnSpc>
                          <a:spcPct val="150000"/>
                        </a:lnSpc>
                        <a:spcAft>
                          <a:spcPts val="0"/>
                        </a:spcAft>
                      </a:pPr>
                      <a:r>
                        <a:rPr lang="zh-CN" sz="1335" b="0" kern="100" cap="none" spc="0" dirty="0">
                          <a:ln>
                            <a:noFill/>
                          </a:ln>
                          <a:solidFill>
                            <a:schemeClr val="tx1"/>
                          </a:solidFill>
                          <a:effectLst/>
                          <a:cs typeface="宋体" panose="02010600030101010101" pitchFamily="2" charset="-122"/>
                        </a:rPr>
                        <a:t>肱肌</a:t>
                      </a:r>
                      <a:endParaRPr lang="zh-CN" sz="1335" b="0" kern="100" cap="none" spc="0" dirty="0">
                        <a:ln>
                          <a:noFill/>
                        </a:ln>
                        <a:solidFill>
                          <a:schemeClr val="tx1"/>
                        </a:solidFill>
                        <a:effectLst/>
                        <a:cs typeface="Times New Roman" panose="02020603050405020304"/>
                      </a:endParaRPr>
                    </a:p>
                    <a:p>
                      <a:pPr algn="just">
                        <a:lnSpc>
                          <a:spcPct val="150000"/>
                        </a:lnSpc>
                        <a:spcAft>
                          <a:spcPts val="0"/>
                        </a:spcAft>
                      </a:pPr>
                      <a:r>
                        <a:rPr lang="zh-CN" sz="1335" b="0" kern="100" cap="none" spc="0" dirty="0">
                          <a:ln>
                            <a:noFill/>
                          </a:ln>
                          <a:solidFill>
                            <a:schemeClr val="tx1"/>
                          </a:solidFill>
                          <a:effectLst/>
                          <a:cs typeface="宋体" panose="02010600030101010101" pitchFamily="2" charset="-122"/>
                        </a:rPr>
                        <a:t>肱桡肌</a:t>
                      </a:r>
                      <a:endParaRPr lang="zh-CN" sz="1335" b="0" kern="100" cap="none" spc="0" dirty="0">
                        <a:ln>
                          <a:noFill/>
                        </a:ln>
                        <a:solidFill>
                          <a:schemeClr val="tx1"/>
                        </a:solidFill>
                        <a:effectLst/>
                        <a:cs typeface="宋体" panose="02010600030101010101" pitchFamily="2" charset="-122"/>
                      </a:endParaRPr>
                    </a:p>
                  </a:txBody>
                  <a:tcPr marL="43005" marR="43005" marT="0" marB="0">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335" b="0" kern="100" cap="none" spc="0" dirty="0">
                          <a:ln>
                            <a:noFill/>
                          </a:ln>
                          <a:solidFill>
                            <a:schemeClr val="tx1"/>
                          </a:solidFill>
                          <a:effectLst/>
                          <a:cs typeface="宋体" panose="02010600030101010101" pitchFamily="2" charset="-122"/>
                        </a:rPr>
                        <a:t>坐位</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肩外展</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上肢放滑板上</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试图肘屈曲时可触及相应肌肉收缩</a:t>
                      </a:r>
                      <a:endParaRPr lang="zh-CN" sz="1335" b="0" kern="100" cap="none" spc="0" dirty="0">
                        <a:ln>
                          <a:noFill/>
                        </a:ln>
                        <a:solidFill>
                          <a:schemeClr val="tx1"/>
                        </a:solidFill>
                        <a:effectLst/>
                        <a:cs typeface="宋体" panose="02010600030101010101" pitchFamily="2" charset="-122"/>
                      </a:endParaRPr>
                    </a:p>
                  </a:txBody>
                  <a:tcPr marL="43005" marR="430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335" b="0" kern="100" cap="none" spc="0" dirty="0">
                          <a:ln>
                            <a:noFill/>
                          </a:ln>
                          <a:solidFill>
                            <a:schemeClr val="tx1"/>
                          </a:solidFill>
                          <a:effectLst/>
                          <a:cs typeface="宋体" panose="02010600030101010101" pitchFamily="2" charset="-122"/>
                        </a:rPr>
                        <a:t>位置同左</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肘关节可主动屈曲</a:t>
                      </a:r>
                      <a:endParaRPr lang="zh-CN" sz="1335" b="0" kern="100" cap="none" spc="0" dirty="0">
                        <a:ln>
                          <a:noFill/>
                        </a:ln>
                        <a:solidFill>
                          <a:schemeClr val="tx1"/>
                        </a:solidFill>
                        <a:effectLst/>
                        <a:cs typeface="宋体" panose="02010600030101010101" pitchFamily="2" charset="-122"/>
                      </a:endParaRPr>
                    </a:p>
                  </a:txBody>
                  <a:tcPr marL="43005" marR="430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335" b="0" kern="100" cap="none" spc="0" dirty="0">
                          <a:ln>
                            <a:noFill/>
                          </a:ln>
                          <a:solidFill>
                            <a:schemeClr val="tx1"/>
                          </a:solidFill>
                          <a:effectLst/>
                          <a:cs typeface="宋体" panose="02010600030101010101" pitchFamily="2" charset="-122"/>
                        </a:rPr>
                        <a:t>坐位</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上肢下垂</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前</a:t>
                      </a:r>
                      <a:endParaRPr lang="zh-CN" sz="1335" b="0" kern="100" cap="none" spc="0" dirty="0">
                        <a:ln>
                          <a:noFill/>
                        </a:ln>
                        <a:solidFill>
                          <a:schemeClr val="tx1"/>
                        </a:solidFill>
                        <a:effectLst/>
                        <a:cs typeface="Times New Roman" panose="02020603050405020304"/>
                      </a:endParaRPr>
                    </a:p>
                    <a:p>
                      <a:pPr algn="just">
                        <a:lnSpc>
                          <a:spcPct val="150000"/>
                        </a:lnSpc>
                        <a:spcAft>
                          <a:spcPts val="0"/>
                        </a:spcAft>
                      </a:pPr>
                      <a:r>
                        <a:rPr lang="zh-CN" sz="1335" b="0" kern="100" cap="none" spc="0" dirty="0">
                          <a:ln>
                            <a:noFill/>
                          </a:ln>
                          <a:solidFill>
                            <a:schemeClr val="tx1"/>
                          </a:solidFill>
                          <a:effectLst/>
                          <a:cs typeface="宋体" panose="02010600030101010101" pitchFamily="2" charset="-122"/>
                        </a:rPr>
                        <a:t>臂旋后（测肱二头</a:t>
                      </a:r>
                      <a:endParaRPr lang="zh-CN" sz="1335" b="0" kern="100" cap="none" spc="0" dirty="0">
                        <a:ln>
                          <a:noFill/>
                        </a:ln>
                        <a:solidFill>
                          <a:schemeClr val="tx1"/>
                        </a:solidFill>
                        <a:effectLst/>
                        <a:cs typeface="Times New Roman" panose="02020603050405020304"/>
                      </a:endParaRPr>
                    </a:p>
                    <a:p>
                      <a:pPr algn="just">
                        <a:lnSpc>
                          <a:spcPct val="150000"/>
                        </a:lnSpc>
                        <a:spcAft>
                          <a:spcPts val="0"/>
                        </a:spcAft>
                      </a:pPr>
                      <a:r>
                        <a:rPr lang="zh-CN" sz="1335" b="0" kern="100" cap="none" spc="0" dirty="0">
                          <a:ln>
                            <a:noFill/>
                          </a:ln>
                          <a:solidFill>
                            <a:schemeClr val="tx1"/>
                          </a:solidFill>
                          <a:effectLst/>
                          <a:cs typeface="宋体" panose="02010600030101010101" pitchFamily="2" charset="-122"/>
                        </a:rPr>
                        <a:t>肌）或旋前（测肱肌）</a:t>
                      </a:r>
                      <a:endParaRPr lang="zh-CN" sz="1335" b="0" kern="100" cap="none" spc="0" dirty="0">
                        <a:ln>
                          <a:noFill/>
                        </a:ln>
                        <a:solidFill>
                          <a:schemeClr val="tx1"/>
                        </a:solidFill>
                        <a:effectLst/>
                        <a:cs typeface="Times New Roman" panose="02020603050405020304"/>
                      </a:endParaRPr>
                    </a:p>
                    <a:p>
                      <a:pPr algn="just">
                        <a:lnSpc>
                          <a:spcPct val="150000"/>
                        </a:lnSpc>
                        <a:spcAft>
                          <a:spcPts val="0"/>
                        </a:spcAft>
                      </a:pPr>
                      <a:r>
                        <a:rPr lang="zh-CN" sz="1335" b="0" kern="100" cap="none" spc="0" dirty="0">
                          <a:ln>
                            <a:noFill/>
                          </a:ln>
                          <a:solidFill>
                            <a:schemeClr val="tx1"/>
                          </a:solidFill>
                          <a:effectLst/>
                          <a:cs typeface="宋体" panose="02010600030101010101" pitchFamily="2" charset="-122"/>
                        </a:rPr>
                        <a:t>或中立位（测肱桡</a:t>
                      </a:r>
                      <a:endParaRPr lang="zh-CN" sz="1335" b="0" kern="100" cap="none" spc="0" dirty="0">
                        <a:ln>
                          <a:noFill/>
                        </a:ln>
                        <a:solidFill>
                          <a:schemeClr val="tx1"/>
                        </a:solidFill>
                        <a:effectLst/>
                        <a:cs typeface="Times New Roman" panose="02020603050405020304"/>
                      </a:endParaRPr>
                    </a:p>
                    <a:p>
                      <a:pPr algn="just">
                        <a:lnSpc>
                          <a:spcPct val="150000"/>
                        </a:lnSpc>
                        <a:spcAft>
                          <a:spcPts val="0"/>
                        </a:spcAft>
                      </a:pPr>
                      <a:r>
                        <a:rPr lang="zh-CN" sz="1335" b="0" kern="100" cap="none" spc="0" dirty="0">
                          <a:ln>
                            <a:noFill/>
                          </a:ln>
                          <a:solidFill>
                            <a:schemeClr val="tx1"/>
                          </a:solidFill>
                          <a:effectLst/>
                          <a:cs typeface="宋体" panose="02010600030101010101" pitchFamily="2" charset="-122"/>
                        </a:rPr>
                        <a:t>肌）</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肘屈</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阻力加于前臂远端</a:t>
                      </a:r>
                      <a:endParaRPr lang="zh-CN" sz="1335" b="0" kern="100" cap="none" spc="0" dirty="0">
                        <a:ln>
                          <a:noFill/>
                        </a:ln>
                        <a:solidFill>
                          <a:schemeClr val="tx1"/>
                        </a:solidFill>
                        <a:effectLst/>
                        <a:cs typeface="宋体" panose="02010600030101010101" pitchFamily="2" charset="-122"/>
                      </a:endParaRPr>
                    </a:p>
                  </a:txBody>
                  <a:tcPr marL="43005" marR="43005" marT="0" marB="0">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918210">
                <a:tc>
                  <a:txBody>
                    <a:bodyPr/>
                    <a:lstStyle/>
                    <a:p>
                      <a:pPr algn="just">
                        <a:lnSpc>
                          <a:spcPct val="150000"/>
                        </a:lnSpc>
                        <a:spcAft>
                          <a:spcPts val="0"/>
                        </a:spcAft>
                      </a:pPr>
                      <a:r>
                        <a:rPr lang="zh-CN" sz="1335" b="0" kern="100" cap="none" spc="0">
                          <a:ln>
                            <a:noFill/>
                          </a:ln>
                          <a:solidFill>
                            <a:schemeClr val="tx1"/>
                          </a:solidFill>
                          <a:effectLst/>
                          <a:cs typeface="宋体" panose="02010600030101010101" pitchFamily="2" charset="-122"/>
                        </a:rPr>
                        <a:t>肱三头肌</a:t>
                      </a:r>
                      <a:endParaRPr lang="zh-CN" sz="1335" b="0" kern="100" cap="none" spc="0">
                        <a:ln>
                          <a:noFill/>
                        </a:ln>
                        <a:solidFill>
                          <a:schemeClr val="tx1"/>
                        </a:solidFill>
                        <a:effectLst/>
                        <a:cs typeface="Times New Roman" panose="02020603050405020304"/>
                      </a:endParaRPr>
                    </a:p>
                    <a:p>
                      <a:pPr algn="just">
                        <a:lnSpc>
                          <a:spcPct val="150000"/>
                        </a:lnSpc>
                        <a:spcAft>
                          <a:spcPts val="0"/>
                        </a:spcAft>
                      </a:pPr>
                      <a:r>
                        <a:rPr lang="zh-CN" sz="1335" b="0" kern="100" cap="none" spc="0">
                          <a:ln>
                            <a:noFill/>
                          </a:ln>
                          <a:solidFill>
                            <a:schemeClr val="tx1"/>
                          </a:solidFill>
                          <a:effectLst/>
                          <a:cs typeface="宋体" panose="02010600030101010101" pitchFamily="2" charset="-122"/>
                        </a:rPr>
                        <a:t>肘肌</a:t>
                      </a:r>
                      <a:endParaRPr lang="zh-CN" sz="1335" b="0" kern="100" cap="none" spc="0">
                        <a:ln>
                          <a:noFill/>
                        </a:ln>
                        <a:solidFill>
                          <a:schemeClr val="tx1"/>
                        </a:solidFill>
                        <a:effectLst/>
                        <a:cs typeface="宋体" panose="02010600030101010101" pitchFamily="2" charset="-122"/>
                      </a:endParaRPr>
                    </a:p>
                  </a:txBody>
                  <a:tcPr marL="43005" marR="43005" marT="0" marB="0">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335" b="0" kern="100" cap="none" spc="0" dirty="0">
                          <a:ln>
                            <a:noFill/>
                          </a:ln>
                          <a:solidFill>
                            <a:schemeClr val="tx1"/>
                          </a:solidFill>
                          <a:effectLst/>
                          <a:cs typeface="宋体" panose="02010600030101010101" pitchFamily="2" charset="-122"/>
                        </a:rPr>
                        <a:t>坐位</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肩外展</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上肢放滑板上</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肘屈</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试图肘伸展时可触及肱三头肌收缩</a:t>
                      </a:r>
                      <a:endParaRPr lang="zh-CN" sz="1335" b="0" kern="100" cap="none" spc="0" dirty="0">
                        <a:ln>
                          <a:noFill/>
                        </a:ln>
                        <a:solidFill>
                          <a:schemeClr val="tx1"/>
                        </a:solidFill>
                        <a:effectLst/>
                        <a:cs typeface="宋体" panose="02010600030101010101" pitchFamily="2" charset="-122"/>
                      </a:endParaRPr>
                    </a:p>
                  </a:txBody>
                  <a:tcPr marL="43005" marR="430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335" b="0" kern="100" cap="none" spc="0" dirty="0">
                          <a:ln>
                            <a:noFill/>
                          </a:ln>
                          <a:solidFill>
                            <a:schemeClr val="tx1"/>
                          </a:solidFill>
                          <a:effectLst/>
                          <a:cs typeface="宋体" panose="02010600030101010101" pitchFamily="2" charset="-122"/>
                        </a:rPr>
                        <a:t>位置同左</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肘关节可主动伸展</a:t>
                      </a:r>
                      <a:r>
                        <a:rPr lang="en-US" sz="1335" b="0" kern="100" cap="none" spc="0" dirty="0">
                          <a:ln>
                            <a:noFill/>
                          </a:ln>
                          <a:solidFill>
                            <a:schemeClr val="tx1"/>
                          </a:solidFill>
                          <a:effectLst/>
                          <a:cs typeface="宋体" panose="02010600030101010101" pitchFamily="2" charset="-122"/>
                        </a:rPr>
                        <a:t>  </a:t>
                      </a:r>
                      <a:endParaRPr lang="en-US" sz="1335" b="0" kern="100" cap="none" spc="0" dirty="0">
                        <a:ln>
                          <a:noFill/>
                        </a:ln>
                        <a:solidFill>
                          <a:schemeClr val="tx1"/>
                        </a:solidFill>
                        <a:effectLst/>
                        <a:cs typeface="宋体" panose="02010600030101010101" pitchFamily="2" charset="-122"/>
                      </a:endParaRPr>
                    </a:p>
                  </a:txBody>
                  <a:tcPr marL="43005" marR="430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335" b="0" kern="100" cap="none" spc="0" dirty="0">
                          <a:ln>
                            <a:noFill/>
                          </a:ln>
                          <a:solidFill>
                            <a:schemeClr val="tx1"/>
                          </a:solidFill>
                          <a:effectLst/>
                          <a:cs typeface="宋体" panose="02010600030101010101" pitchFamily="2" charset="-122"/>
                        </a:rPr>
                        <a:t>俯卧</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肩外展</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肘屈</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前臂在床缘外下垂</a:t>
                      </a:r>
                      <a:r>
                        <a:rPr lang="zh-CN" altLang="en-US" sz="1335" b="0" kern="100" cap="none" spc="0" dirty="0">
                          <a:ln>
                            <a:noFill/>
                          </a:ln>
                          <a:solidFill>
                            <a:schemeClr val="tx1"/>
                          </a:solidFill>
                          <a:effectLst/>
                          <a:cs typeface="宋体" panose="02010600030101010101" pitchFamily="2" charset="-122"/>
                        </a:rPr>
                        <a:t>，</a:t>
                      </a:r>
                      <a:endParaRPr lang="zh-CN" sz="1335" b="0" kern="100" cap="none" spc="0" dirty="0">
                        <a:ln>
                          <a:noFill/>
                        </a:ln>
                        <a:solidFill>
                          <a:schemeClr val="tx1"/>
                        </a:solidFill>
                        <a:effectLst/>
                        <a:cs typeface="Times New Roman" panose="02020603050405020304"/>
                      </a:endParaRPr>
                    </a:p>
                    <a:p>
                      <a:pPr algn="just">
                        <a:lnSpc>
                          <a:spcPct val="150000"/>
                        </a:lnSpc>
                        <a:spcAft>
                          <a:spcPts val="0"/>
                        </a:spcAft>
                      </a:pPr>
                      <a:r>
                        <a:rPr lang="zh-CN" sz="1335" b="0" kern="100" cap="none" spc="0" dirty="0">
                          <a:ln>
                            <a:noFill/>
                          </a:ln>
                          <a:solidFill>
                            <a:schemeClr val="tx1"/>
                          </a:solidFill>
                          <a:effectLst/>
                          <a:cs typeface="宋体" panose="02010600030101010101" pitchFamily="2" charset="-122"/>
                        </a:rPr>
                        <a:t>肘伸展</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阻力加于前臂远端</a:t>
                      </a:r>
                      <a:endParaRPr lang="zh-CN" sz="1335" b="0" kern="100" cap="none" spc="0" dirty="0">
                        <a:ln>
                          <a:noFill/>
                        </a:ln>
                        <a:solidFill>
                          <a:schemeClr val="tx1"/>
                        </a:solidFill>
                        <a:effectLst/>
                        <a:cs typeface="宋体" panose="02010600030101010101" pitchFamily="2" charset="-122"/>
                      </a:endParaRPr>
                    </a:p>
                  </a:txBody>
                  <a:tcPr marL="43005" marR="43005" marT="0" marB="0">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918210">
                <a:tc>
                  <a:txBody>
                    <a:bodyPr/>
                    <a:lstStyle/>
                    <a:p>
                      <a:pPr algn="just">
                        <a:lnSpc>
                          <a:spcPct val="150000"/>
                        </a:lnSpc>
                        <a:spcAft>
                          <a:spcPts val="0"/>
                        </a:spcAft>
                      </a:pPr>
                      <a:r>
                        <a:rPr lang="zh-CN" sz="1335" b="0" kern="100" cap="none" spc="0" dirty="0">
                          <a:ln>
                            <a:noFill/>
                          </a:ln>
                          <a:solidFill>
                            <a:schemeClr val="tx1"/>
                          </a:solidFill>
                          <a:effectLst/>
                          <a:cs typeface="宋体" panose="02010600030101010101" pitchFamily="2" charset="-122"/>
                        </a:rPr>
                        <a:t>旋后肌</a:t>
                      </a:r>
                      <a:endParaRPr lang="zh-CN" sz="1335" b="0" kern="100" cap="none" spc="0" dirty="0">
                        <a:ln>
                          <a:noFill/>
                        </a:ln>
                        <a:solidFill>
                          <a:schemeClr val="tx1"/>
                        </a:solidFill>
                        <a:effectLst/>
                        <a:cs typeface="宋体" panose="02010600030101010101" pitchFamily="2" charset="-122"/>
                      </a:endParaRPr>
                    </a:p>
                  </a:txBody>
                  <a:tcPr marL="43005" marR="43005" marT="0" marB="0">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335" b="0" kern="100" cap="none" spc="0" dirty="0">
                          <a:ln>
                            <a:noFill/>
                          </a:ln>
                          <a:solidFill>
                            <a:schemeClr val="tx1"/>
                          </a:solidFill>
                          <a:effectLst/>
                          <a:cs typeface="宋体" panose="02010600030101010101" pitchFamily="2" charset="-122"/>
                        </a:rPr>
                        <a:t>俯卧</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肩外展</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前臂在床缘外下垂</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试图前臂旋后时</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可于前臂上端桡侧触及肌肉收缩</a:t>
                      </a:r>
                      <a:endParaRPr lang="zh-CN" sz="1335" b="0" kern="100" cap="none" spc="0" dirty="0">
                        <a:ln>
                          <a:noFill/>
                        </a:ln>
                        <a:solidFill>
                          <a:schemeClr val="tx1"/>
                        </a:solidFill>
                        <a:effectLst/>
                        <a:cs typeface="宋体" panose="02010600030101010101" pitchFamily="2" charset="-122"/>
                      </a:endParaRPr>
                    </a:p>
                  </a:txBody>
                  <a:tcPr marL="43005" marR="430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335" b="0" kern="100" cap="none" spc="0" dirty="0">
                          <a:ln>
                            <a:noFill/>
                          </a:ln>
                          <a:solidFill>
                            <a:schemeClr val="tx1"/>
                          </a:solidFill>
                          <a:effectLst/>
                          <a:cs typeface="宋体" panose="02010600030101010101" pitchFamily="2" charset="-122"/>
                        </a:rPr>
                        <a:t>体位同左</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前臂可主动旋后</a:t>
                      </a:r>
                      <a:endParaRPr lang="zh-CN" sz="1335" b="0" kern="100" cap="none" spc="0" dirty="0">
                        <a:ln>
                          <a:noFill/>
                        </a:ln>
                        <a:solidFill>
                          <a:schemeClr val="tx1"/>
                        </a:solidFill>
                        <a:effectLst/>
                        <a:cs typeface="宋体" panose="02010600030101010101" pitchFamily="2" charset="-122"/>
                      </a:endParaRPr>
                    </a:p>
                  </a:txBody>
                  <a:tcPr marL="43005" marR="430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335" b="0" kern="100" cap="none" spc="0" dirty="0">
                          <a:ln>
                            <a:noFill/>
                          </a:ln>
                          <a:solidFill>
                            <a:schemeClr val="tx1"/>
                          </a:solidFill>
                          <a:effectLst/>
                          <a:cs typeface="宋体" panose="02010600030101010101" pitchFamily="2" charset="-122"/>
                        </a:rPr>
                        <a:t>坐位</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肘屈</a:t>
                      </a:r>
                      <a:r>
                        <a:rPr lang="en-US" sz="1335" b="0" kern="100" cap="none" spc="0" dirty="0">
                          <a:ln>
                            <a:noFill/>
                          </a:ln>
                          <a:solidFill>
                            <a:schemeClr val="tx1"/>
                          </a:solidFill>
                          <a:effectLst/>
                          <a:cs typeface="宋体" panose="02010600030101010101" pitchFamily="2" charset="-122"/>
                        </a:rPr>
                        <a:t>90</a:t>
                      </a:r>
                      <a:r>
                        <a:rPr lang="zh-CN" sz="1335" b="0" kern="100" cap="none" spc="0" dirty="0">
                          <a:ln>
                            <a:noFill/>
                          </a:ln>
                          <a:solidFill>
                            <a:schemeClr val="tx1"/>
                          </a:solidFill>
                          <a:effectLst/>
                          <a:cs typeface="宋体" panose="02010600030101010101" pitchFamily="2" charset="-122"/>
                        </a:rPr>
                        <a:t>°</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前臂旋后位</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做旋前动作</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握住腕部施加反方向阻力</a:t>
                      </a:r>
                      <a:endParaRPr lang="zh-CN" sz="1335" b="0" kern="100" cap="none" spc="0" dirty="0">
                        <a:ln>
                          <a:noFill/>
                        </a:ln>
                        <a:solidFill>
                          <a:schemeClr val="tx1"/>
                        </a:solidFill>
                        <a:effectLst/>
                        <a:cs typeface="宋体" panose="02010600030101010101" pitchFamily="2" charset="-122"/>
                      </a:endParaRPr>
                    </a:p>
                  </a:txBody>
                  <a:tcPr marL="43005" marR="43005" marT="0" marB="0">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918210">
                <a:tc>
                  <a:txBody>
                    <a:bodyPr/>
                    <a:lstStyle/>
                    <a:p>
                      <a:pPr algn="just">
                        <a:lnSpc>
                          <a:spcPct val="150000"/>
                        </a:lnSpc>
                        <a:spcAft>
                          <a:spcPts val="0"/>
                        </a:spcAft>
                      </a:pPr>
                      <a:r>
                        <a:rPr lang="zh-CN" sz="1335" b="0" kern="100" cap="none" spc="0" dirty="0">
                          <a:ln>
                            <a:noFill/>
                          </a:ln>
                          <a:solidFill>
                            <a:schemeClr val="tx1"/>
                          </a:solidFill>
                          <a:effectLst/>
                          <a:cs typeface="宋体" panose="02010600030101010101" pitchFamily="2" charset="-122"/>
                        </a:rPr>
                        <a:t>旋前圆肌</a:t>
                      </a:r>
                      <a:endParaRPr lang="zh-CN" sz="1335" b="0" kern="100" cap="none" spc="0" dirty="0">
                        <a:ln>
                          <a:noFill/>
                        </a:ln>
                        <a:solidFill>
                          <a:schemeClr val="tx1"/>
                        </a:solidFill>
                        <a:effectLst/>
                        <a:cs typeface="Times New Roman" panose="02020603050405020304"/>
                      </a:endParaRPr>
                    </a:p>
                    <a:p>
                      <a:pPr algn="just">
                        <a:lnSpc>
                          <a:spcPct val="150000"/>
                        </a:lnSpc>
                        <a:spcAft>
                          <a:spcPts val="0"/>
                        </a:spcAft>
                      </a:pPr>
                      <a:r>
                        <a:rPr lang="zh-CN" sz="1335" b="0" kern="100" cap="none" spc="0" dirty="0">
                          <a:ln>
                            <a:noFill/>
                          </a:ln>
                          <a:solidFill>
                            <a:schemeClr val="tx1"/>
                          </a:solidFill>
                          <a:effectLst/>
                          <a:cs typeface="宋体" panose="02010600030101010101" pitchFamily="2" charset="-122"/>
                        </a:rPr>
                        <a:t>旋前方肌</a:t>
                      </a:r>
                      <a:endParaRPr lang="zh-CN" sz="1335" b="0" kern="100" cap="none" spc="0" dirty="0">
                        <a:ln>
                          <a:noFill/>
                        </a:ln>
                        <a:solidFill>
                          <a:schemeClr val="tx1"/>
                        </a:solidFill>
                        <a:effectLst/>
                        <a:cs typeface="宋体" panose="02010600030101010101" pitchFamily="2" charset="-122"/>
                      </a:endParaRPr>
                    </a:p>
                  </a:txBody>
                  <a:tcPr marL="43005" marR="43005" marT="0" marB="0">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accent4">
                        <a:lumMod val="40000"/>
                        <a:lumOff val="60000"/>
                      </a:schemeClr>
                    </a:solidFill>
                  </a:tcPr>
                </a:tc>
                <a:tc>
                  <a:txBody>
                    <a:bodyPr/>
                    <a:lstStyle/>
                    <a:p>
                      <a:pPr algn="l">
                        <a:lnSpc>
                          <a:spcPct val="150000"/>
                        </a:lnSpc>
                        <a:spcAft>
                          <a:spcPts val="0"/>
                        </a:spcAft>
                      </a:pPr>
                      <a:r>
                        <a:rPr lang="zh-CN" sz="1335" b="0" kern="100" cap="none" spc="0" dirty="0">
                          <a:ln>
                            <a:noFill/>
                          </a:ln>
                          <a:solidFill>
                            <a:schemeClr val="tx1"/>
                          </a:solidFill>
                          <a:effectLst/>
                          <a:cs typeface="宋体" panose="02010600030101010101" pitchFamily="2" charset="-122"/>
                        </a:rPr>
                        <a:t>俯卧</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肩外展</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前臂在床缘外下垂</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试图前臂旋前时可在肘下、腕上触及肌肉收缩</a:t>
                      </a:r>
                      <a:endParaRPr lang="zh-CN" sz="1335" b="0" kern="100" cap="none" spc="0" dirty="0">
                        <a:ln>
                          <a:noFill/>
                        </a:ln>
                        <a:solidFill>
                          <a:schemeClr val="tx1"/>
                        </a:solidFill>
                        <a:effectLst/>
                        <a:cs typeface="宋体" panose="02010600030101010101" pitchFamily="2" charset="-122"/>
                      </a:endParaRPr>
                    </a:p>
                  </a:txBody>
                  <a:tcPr marL="43005" marR="430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accent4">
                        <a:lumMod val="40000"/>
                        <a:lumOff val="60000"/>
                      </a:schemeClr>
                    </a:solidFill>
                  </a:tcPr>
                </a:tc>
                <a:tc>
                  <a:txBody>
                    <a:bodyPr/>
                    <a:lstStyle/>
                    <a:p>
                      <a:pPr algn="l">
                        <a:lnSpc>
                          <a:spcPct val="150000"/>
                        </a:lnSpc>
                        <a:spcAft>
                          <a:spcPts val="0"/>
                        </a:spcAft>
                      </a:pPr>
                      <a:r>
                        <a:rPr lang="zh-CN" sz="1335" b="0" kern="100" cap="none" spc="0" dirty="0">
                          <a:ln>
                            <a:noFill/>
                          </a:ln>
                          <a:solidFill>
                            <a:schemeClr val="tx1"/>
                          </a:solidFill>
                          <a:effectLst/>
                          <a:cs typeface="宋体" panose="02010600030101010101" pitchFamily="2" charset="-122"/>
                        </a:rPr>
                        <a:t>体位同左</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前臂可主动旋前</a:t>
                      </a:r>
                      <a:endParaRPr lang="zh-CN" sz="1335" b="0" kern="100" cap="none" spc="0" dirty="0">
                        <a:ln>
                          <a:noFill/>
                        </a:ln>
                        <a:solidFill>
                          <a:schemeClr val="tx1"/>
                        </a:solidFill>
                        <a:effectLst/>
                        <a:cs typeface="宋体" panose="02010600030101010101" pitchFamily="2" charset="-122"/>
                      </a:endParaRPr>
                    </a:p>
                  </a:txBody>
                  <a:tcPr marL="43005" marR="430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accent4">
                        <a:lumMod val="40000"/>
                        <a:lumOff val="60000"/>
                      </a:schemeClr>
                    </a:solidFill>
                  </a:tcPr>
                </a:tc>
                <a:tc>
                  <a:txBody>
                    <a:bodyPr/>
                    <a:lstStyle/>
                    <a:p>
                      <a:pPr algn="l">
                        <a:lnSpc>
                          <a:spcPct val="150000"/>
                        </a:lnSpc>
                        <a:spcAft>
                          <a:spcPts val="0"/>
                        </a:spcAft>
                      </a:pPr>
                      <a:r>
                        <a:rPr lang="zh-CN" sz="1335" b="0" kern="100" cap="none" spc="0" dirty="0">
                          <a:ln>
                            <a:noFill/>
                          </a:ln>
                          <a:solidFill>
                            <a:schemeClr val="tx1"/>
                          </a:solidFill>
                          <a:effectLst/>
                          <a:cs typeface="宋体" panose="02010600030101010101" pitchFamily="2" charset="-122"/>
                        </a:rPr>
                        <a:t>坐位</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肘屈</a:t>
                      </a:r>
                      <a:r>
                        <a:rPr lang="en-US" sz="1335" b="0" kern="100" cap="none" spc="0" dirty="0">
                          <a:ln>
                            <a:noFill/>
                          </a:ln>
                          <a:solidFill>
                            <a:schemeClr val="tx1"/>
                          </a:solidFill>
                          <a:effectLst/>
                          <a:cs typeface="宋体" panose="02010600030101010101" pitchFamily="2" charset="-122"/>
                        </a:rPr>
                        <a:t>90</a:t>
                      </a:r>
                      <a:r>
                        <a:rPr lang="zh-CN" sz="1335" b="0" kern="100" cap="none" spc="0" dirty="0">
                          <a:ln>
                            <a:noFill/>
                          </a:ln>
                          <a:solidFill>
                            <a:schemeClr val="tx1"/>
                          </a:solidFill>
                          <a:effectLst/>
                          <a:cs typeface="宋体" panose="02010600030101010101" pitchFamily="2" charset="-122"/>
                        </a:rPr>
                        <a:t>°</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前臂旋后</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做旋前动作</a:t>
                      </a:r>
                      <a:r>
                        <a:rPr lang="zh-CN" altLang="en-US" sz="1335" b="0" kern="100" cap="none" spc="0" dirty="0">
                          <a:ln>
                            <a:noFill/>
                          </a:ln>
                          <a:solidFill>
                            <a:schemeClr val="tx1"/>
                          </a:solidFill>
                          <a:effectLst/>
                          <a:cs typeface="宋体" panose="02010600030101010101" pitchFamily="2" charset="-122"/>
                        </a:rPr>
                        <a:t>，</a:t>
                      </a:r>
                      <a:r>
                        <a:rPr lang="zh-CN" sz="1335" b="0" kern="100" cap="none" spc="0" dirty="0">
                          <a:ln>
                            <a:noFill/>
                          </a:ln>
                          <a:solidFill>
                            <a:schemeClr val="tx1"/>
                          </a:solidFill>
                          <a:effectLst/>
                          <a:cs typeface="宋体" panose="02010600030101010101" pitchFamily="2" charset="-122"/>
                        </a:rPr>
                        <a:t>握住腕部施加反方向阻力</a:t>
                      </a:r>
                      <a:endParaRPr lang="zh-CN" sz="1335" b="0" kern="100" cap="none" spc="0" dirty="0">
                        <a:ln>
                          <a:noFill/>
                        </a:ln>
                        <a:solidFill>
                          <a:schemeClr val="tx1"/>
                        </a:solidFill>
                        <a:effectLst/>
                        <a:cs typeface="宋体" panose="02010600030101010101" pitchFamily="2" charset="-122"/>
                      </a:endParaRPr>
                    </a:p>
                  </a:txBody>
                  <a:tcPr marL="43005" marR="43005" marT="0" marB="0">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accent4">
                        <a:lumMod val="40000"/>
                        <a:lumOff val="60000"/>
                      </a:schemeClr>
                    </a:solidFill>
                  </a:tcPr>
                </a:tc>
              </a:tr>
            </a:tbl>
          </a:graphicData>
        </a:graphic>
      </p:graphicFrame>
      <p:sp>
        <p:nvSpPr>
          <p:cNvPr id="5" name="标题 4"/>
          <p:cNvSpPr>
            <a:spLocks noGrp="1"/>
          </p:cNvSpPr>
          <p:nvPr>
            <p:custDataLst>
              <p:tags r:id="rId3"/>
            </p:custDataLst>
          </p:nvPr>
        </p:nvSpPr>
        <p:spPr>
          <a:xfrm>
            <a:off x="975360" y="-11430"/>
            <a:ext cx="3033395" cy="74612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一、肌力评定</a:t>
            </a:r>
            <a:endParaRPr lang="zh-CN" altLang="en-US" sz="3200">
              <a:sym typeface="+mn-ea"/>
            </a:endParaRPr>
          </a:p>
        </p:txBody>
      </p:sp>
    </p:spTree>
    <p:custDataLst>
      <p:tags r:id="rId4"/>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custDataLst>
              <p:tags r:id="rId1"/>
            </p:custDataLst>
          </p:nvPr>
        </p:nvGraphicFramePr>
        <p:xfrm>
          <a:off x="666327" y="1125220"/>
          <a:ext cx="10857230" cy="5283200"/>
        </p:xfrm>
        <a:graphic>
          <a:graphicData uri="http://schemas.openxmlformats.org/drawingml/2006/table">
            <a:tbl>
              <a:tblPr/>
              <a:tblGrid>
                <a:gridCol w="1510665"/>
                <a:gridCol w="4215130"/>
                <a:gridCol w="2660650"/>
                <a:gridCol w="2470785"/>
              </a:tblGrid>
              <a:tr h="365760">
                <a:tc rowSpan="2">
                  <a:txBody>
                    <a:bodyPr/>
                    <a:lstStyle/>
                    <a:p>
                      <a:pPr algn="just">
                        <a:lnSpc>
                          <a:spcPct val="150000"/>
                        </a:lnSpc>
                        <a:spcAft>
                          <a:spcPts val="0"/>
                        </a:spcAft>
                      </a:pPr>
                      <a:r>
                        <a:rPr lang="en-US" sz="1600" b="0" kern="100" cap="none" spc="0" dirty="0">
                          <a:ln>
                            <a:noFill/>
                          </a:ln>
                          <a:solidFill>
                            <a:schemeClr val="tx1"/>
                          </a:solidFill>
                          <a:effectLst/>
                          <a:cs typeface="宋体" panose="02010600030101010101" pitchFamily="2" charset="-122"/>
                        </a:rPr>
                        <a:t>    </a:t>
                      </a:r>
                      <a:r>
                        <a:rPr lang="zh-CN" sz="1600" b="0" kern="100" cap="none" spc="0" dirty="0">
                          <a:ln>
                            <a:noFill/>
                          </a:ln>
                          <a:solidFill>
                            <a:schemeClr val="tx1"/>
                          </a:solidFill>
                          <a:effectLst/>
                          <a:cs typeface="宋体" panose="02010600030101010101" pitchFamily="2" charset="-122"/>
                        </a:rPr>
                        <a:t>肌肉</a:t>
                      </a:r>
                      <a:endParaRPr lang="zh-CN" sz="1600" b="0" kern="100" cap="none" spc="0" dirty="0">
                        <a:ln>
                          <a:noFill/>
                        </a:ln>
                        <a:solidFill>
                          <a:schemeClr val="tx1"/>
                        </a:solidFill>
                        <a:effectLst/>
                        <a:cs typeface="宋体" panose="02010600030101010101" pitchFamily="2" charset="-122"/>
                      </a:endParaRPr>
                    </a:p>
                  </a:txBody>
                  <a:tcPr marL="43005" marR="43005" marT="0" marB="0">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accent4">
                        <a:lumMod val="40000"/>
                        <a:lumOff val="60000"/>
                      </a:schemeClr>
                    </a:solidFill>
                  </a:tcPr>
                </a:tc>
                <a:tc gridSpan="3">
                  <a:txBody>
                    <a:bodyPr/>
                    <a:lstStyle/>
                    <a:p>
                      <a:pPr algn="just">
                        <a:lnSpc>
                          <a:spcPct val="150000"/>
                        </a:lnSpc>
                        <a:spcAft>
                          <a:spcPts val="0"/>
                        </a:spcAft>
                      </a:pPr>
                      <a:r>
                        <a:rPr lang="en-US" sz="1600" b="0" kern="100" cap="none" spc="0" dirty="0">
                          <a:ln>
                            <a:noFill/>
                          </a:ln>
                          <a:solidFill>
                            <a:schemeClr val="tx1"/>
                          </a:solidFill>
                          <a:effectLst/>
                          <a:cs typeface="宋体" panose="02010600030101010101" pitchFamily="2" charset="-122"/>
                        </a:rPr>
                        <a:t>                        </a:t>
                      </a:r>
                      <a:r>
                        <a:rPr lang="zh-CN" sz="1600" b="0" kern="100" cap="none" spc="0" dirty="0">
                          <a:ln>
                            <a:noFill/>
                          </a:ln>
                          <a:solidFill>
                            <a:schemeClr val="tx1"/>
                          </a:solidFill>
                          <a:effectLst/>
                          <a:cs typeface="宋体" panose="02010600030101010101" pitchFamily="2" charset="-122"/>
                        </a:rPr>
                        <a:t>检查方法与评定</a:t>
                      </a:r>
                      <a:endParaRPr lang="zh-CN" sz="1600" b="0" kern="100" cap="none" spc="0" dirty="0">
                        <a:ln>
                          <a:noFill/>
                        </a:ln>
                        <a:solidFill>
                          <a:schemeClr val="tx1"/>
                        </a:solidFill>
                        <a:effectLst/>
                        <a:cs typeface="宋体" panose="02010600030101010101" pitchFamily="2" charset="-122"/>
                      </a:endParaRPr>
                    </a:p>
                  </a:txBody>
                  <a:tcPr marL="43005" marR="43005" marT="0" marB="0">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chemeClr val="accent4">
                        <a:lumMod val="40000"/>
                        <a:lumOff val="60000"/>
                      </a:schemeClr>
                    </a:solidFill>
                  </a:tcPr>
                </a:tc>
                <a:tc hMerge="1">
                  <a:tcPr>
                    <a:lnT>
                      <a:noFill/>
                    </a:lnT>
                  </a:tcPr>
                </a:tc>
                <a:tc hMerge="1">
                  <a:tcPr>
                    <a:lnR>
                      <a:noFill/>
                    </a:lnR>
                    <a:lnT>
                      <a:noFill/>
                    </a:lnT>
                  </a:tcPr>
                </a:tc>
              </a:tr>
              <a:tr h="365760">
                <a:tc vMerge="1">
                  <a:tcPr>
                    <a:lnL>
                      <a:noFill/>
                    </a:lnL>
                  </a:tcPr>
                </a:tc>
                <a:tc>
                  <a:txBody>
                    <a:bodyPr/>
                    <a:lstStyle/>
                    <a:p>
                      <a:pPr algn="just">
                        <a:lnSpc>
                          <a:spcPct val="150000"/>
                        </a:lnSpc>
                        <a:spcAft>
                          <a:spcPts val="0"/>
                        </a:spcAft>
                      </a:pPr>
                      <a:r>
                        <a:rPr lang="en-US" sz="1600" b="0" kern="100" cap="none" spc="0">
                          <a:ln>
                            <a:noFill/>
                          </a:ln>
                          <a:solidFill>
                            <a:schemeClr val="tx1"/>
                          </a:solidFill>
                          <a:effectLst/>
                          <a:cs typeface="宋体" panose="02010600030101010101" pitchFamily="2" charset="-122"/>
                        </a:rPr>
                        <a:t>      1</a:t>
                      </a:r>
                      <a:r>
                        <a:rPr lang="zh-CN" sz="1600" b="0" kern="100" cap="none" spc="0">
                          <a:ln>
                            <a:noFill/>
                          </a:ln>
                          <a:solidFill>
                            <a:schemeClr val="tx1"/>
                          </a:solidFill>
                          <a:effectLst/>
                          <a:cs typeface="宋体" panose="02010600030101010101" pitchFamily="2" charset="-122"/>
                        </a:rPr>
                        <a:t>级</a:t>
                      </a:r>
                      <a:endParaRPr lang="zh-CN" sz="1600" b="0" kern="100" cap="none" spc="0">
                        <a:ln>
                          <a:noFill/>
                        </a:ln>
                        <a:solidFill>
                          <a:schemeClr val="tx1"/>
                        </a:solidFill>
                        <a:effectLst/>
                        <a:cs typeface="宋体" panose="02010600030101010101" pitchFamily="2" charset="-122"/>
                      </a:endParaRPr>
                    </a:p>
                  </a:txBody>
                  <a:tcPr marL="43005" marR="430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en-US" sz="1600" b="0" kern="100" cap="none" spc="0">
                          <a:ln>
                            <a:noFill/>
                          </a:ln>
                          <a:solidFill>
                            <a:schemeClr val="tx1"/>
                          </a:solidFill>
                          <a:effectLst/>
                          <a:cs typeface="宋体" panose="02010600030101010101" pitchFamily="2" charset="-122"/>
                        </a:rPr>
                        <a:t>       2</a:t>
                      </a:r>
                      <a:r>
                        <a:rPr lang="zh-CN" sz="1600" b="0" kern="100" cap="none" spc="0">
                          <a:ln>
                            <a:noFill/>
                          </a:ln>
                          <a:solidFill>
                            <a:schemeClr val="tx1"/>
                          </a:solidFill>
                          <a:effectLst/>
                          <a:cs typeface="宋体" panose="02010600030101010101" pitchFamily="2" charset="-122"/>
                        </a:rPr>
                        <a:t>级</a:t>
                      </a:r>
                      <a:endParaRPr lang="zh-CN" sz="1600" b="0" kern="100" cap="none" spc="0">
                        <a:ln>
                          <a:noFill/>
                        </a:ln>
                        <a:solidFill>
                          <a:schemeClr val="tx1"/>
                        </a:solidFill>
                        <a:effectLst/>
                        <a:cs typeface="宋体" panose="02010600030101010101" pitchFamily="2" charset="-122"/>
                      </a:endParaRPr>
                    </a:p>
                  </a:txBody>
                  <a:tcPr marL="43005" marR="430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en-US" sz="1600" b="0" kern="100" cap="none" spc="0" dirty="0">
                          <a:ln>
                            <a:noFill/>
                          </a:ln>
                          <a:solidFill>
                            <a:schemeClr val="tx1"/>
                          </a:solidFill>
                          <a:effectLst/>
                          <a:cs typeface="宋体" panose="02010600030101010101" pitchFamily="2" charset="-122"/>
                        </a:rPr>
                        <a:t>    3</a:t>
                      </a:r>
                      <a:r>
                        <a:rPr lang="zh-CN" sz="1600" b="0" kern="100" cap="none" spc="0" dirty="0">
                          <a:ln>
                            <a:noFill/>
                          </a:ln>
                          <a:solidFill>
                            <a:schemeClr val="tx1"/>
                          </a:solidFill>
                          <a:effectLst/>
                          <a:cs typeface="宋体" panose="02010600030101010101" pitchFamily="2" charset="-122"/>
                        </a:rPr>
                        <a:t>、</a:t>
                      </a:r>
                      <a:r>
                        <a:rPr lang="en-US" sz="1600" b="0" kern="100" cap="none" spc="0" dirty="0">
                          <a:ln>
                            <a:noFill/>
                          </a:ln>
                          <a:solidFill>
                            <a:schemeClr val="tx1"/>
                          </a:solidFill>
                          <a:effectLst/>
                          <a:cs typeface="宋体" panose="02010600030101010101" pitchFamily="2" charset="-122"/>
                        </a:rPr>
                        <a:t>4</a:t>
                      </a:r>
                      <a:r>
                        <a:rPr lang="zh-CN" sz="1600" b="0" kern="100" cap="none" spc="0" dirty="0">
                          <a:ln>
                            <a:noFill/>
                          </a:ln>
                          <a:solidFill>
                            <a:schemeClr val="tx1"/>
                          </a:solidFill>
                          <a:effectLst/>
                          <a:cs typeface="宋体" panose="02010600030101010101" pitchFamily="2" charset="-122"/>
                        </a:rPr>
                        <a:t>、</a:t>
                      </a:r>
                      <a:r>
                        <a:rPr lang="en-US" sz="1600" b="0" kern="100" cap="none" spc="0" dirty="0">
                          <a:ln>
                            <a:noFill/>
                          </a:ln>
                          <a:solidFill>
                            <a:schemeClr val="tx1"/>
                          </a:solidFill>
                          <a:effectLst/>
                          <a:cs typeface="宋体" panose="02010600030101010101" pitchFamily="2" charset="-122"/>
                        </a:rPr>
                        <a:t>5</a:t>
                      </a:r>
                      <a:r>
                        <a:rPr lang="zh-CN" sz="1600" b="0" kern="100" cap="none" spc="0" dirty="0">
                          <a:ln>
                            <a:noFill/>
                          </a:ln>
                          <a:solidFill>
                            <a:schemeClr val="tx1"/>
                          </a:solidFill>
                          <a:effectLst/>
                          <a:cs typeface="宋体" panose="02010600030101010101" pitchFamily="2" charset="-122"/>
                        </a:rPr>
                        <a:t>级 </a:t>
                      </a:r>
                      <a:endParaRPr lang="zh-CN" sz="1600" b="0" kern="100" cap="none" spc="0" dirty="0">
                        <a:ln>
                          <a:noFill/>
                        </a:ln>
                        <a:solidFill>
                          <a:schemeClr val="tx1"/>
                        </a:solidFill>
                        <a:effectLst/>
                        <a:cs typeface="宋体" panose="02010600030101010101" pitchFamily="2" charset="-122"/>
                      </a:endParaRPr>
                    </a:p>
                  </a:txBody>
                  <a:tcPr marL="43005" marR="43005" marT="0" marB="0">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1137920">
                <a:tc>
                  <a:txBody>
                    <a:bodyPr/>
                    <a:lstStyle/>
                    <a:p>
                      <a:pPr algn="just">
                        <a:lnSpc>
                          <a:spcPct val="150000"/>
                        </a:lnSpc>
                        <a:spcAft>
                          <a:spcPts val="0"/>
                        </a:spcAft>
                      </a:pPr>
                      <a:r>
                        <a:rPr lang="zh-CN" sz="1600" b="0" kern="100" cap="none" spc="0" dirty="0">
                          <a:ln>
                            <a:noFill/>
                          </a:ln>
                          <a:solidFill>
                            <a:schemeClr val="tx1"/>
                          </a:solidFill>
                          <a:effectLst/>
                          <a:cs typeface="宋体" panose="02010600030101010101" pitchFamily="2" charset="-122"/>
                        </a:rPr>
                        <a:t>尺侧腕屈肌</a:t>
                      </a:r>
                      <a:endParaRPr lang="zh-CN" sz="1600" b="0" kern="100" cap="none" spc="0" dirty="0">
                        <a:ln>
                          <a:noFill/>
                        </a:ln>
                        <a:solidFill>
                          <a:schemeClr val="tx1"/>
                        </a:solidFill>
                        <a:effectLst/>
                        <a:cs typeface="宋体" panose="02010600030101010101" pitchFamily="2" charset="-122"/>
                      </a:endParaRPr>
                    </a:p>
                  </a:txBody>
                  <a:tcPr marL="43005" marR="43005" marT="0" marB="0">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600" b="0" kern="100" cap="none" spc="0" dirty="0">
                          <a:ln>
                            <a:noFill/>
                          </a:ln>
                          <a:solidFill>
                            <a:schemeClr val="tx1"/>
                          </a:solidFill>
                          <a:effectLst/>
                          <a:cs typeface="宋体" panose="02010600030101010101" pitchFamily="2" charset="-122"/>
                        </a:rPr>
                        <a:t>向同侧侧卧</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试图做腕掌侧屈及尺侧偏时</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可触及其肌腱活动</a:t>
                      </a:r>
                      <a:endParaRPr lang="zh-CN" sz="1600" b="0" kern="100" cap="none" spc="0" dirty="0">
                        <a:ln>
                          <a:noFill/>
                        </a:ln>
                        <a:solidFill>
                          <a:schemeClr val="tx1"/>
                        </a:solidFill>
                        <a:effectLst/>
                        <a:cs typeface="宋体" panose="02010600030101010101" pitchFamily="2" charset="-122"/>
                      </a:endParaRPr>
                    </a:p>
                  </a:txBody>
                  <a:tcPr marL="43005" marR="430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600" b="0" kern="100" cap="none" spc="0" dirty="0">
                          <a:ln>
                            <a:noFill/>
                          </a:ln>
                          <a:solidFill>
                            <a:schemeClr val="tx1"/>
                          </a:solidFill>
                          <a:effectLst/>
                          <a:cs typeface="宋体" panose="02010600030101010101" pitchFamily="2" charset="-122"/>
                        </a:rPr>
                        <a:t>体位同左</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腕可掌屈及尺侧偏</a:t>
                      </a:r>
                      <a:endParaRPr lang="zh-CN" sz="1600" b="0" kern="100" cap="none" spc="0" dirty="0">
                        <a:ln>
                          <a:noFill/>
                        </a:ln>
                        <a:solidFill>
                          <a:schemeClr val="tx1"/>
                        </a:solidFill>
                        <a:effectLst/>
                        <a:cs typeface="宋体" panose="02010600030101010101" pitchFamily="2" charset="-122"/>
                      </a:endParaRPr>
                    </a:p>
                  </a:txBody>
                  <a:tcPr marL="43005" marR="430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b="0" kern="100" cap="none" spc="0" dirty="0">
                          <a:ln>
                            <a:noFill/>
                          </a:ln>
                          <a:solidFill>
                            <a:schemeClr val="tx1"/>
                          </a:solidFill>
                          <a:effectLst/>
                          <a:cs typeface="宋体" panose="02010600030101010101" pitchFamily="2" charset="-122"/>
                        </a:rPr>
                        <a:t>体位同左</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肘屈</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腕向掌侧屈并向尺侧偏</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阻力加于小鱼际</a:t>
                      </a:r>
                      <a:endParaRPr lang="zh-CN" sz="1600" b="0" kern="100" cap="none" spc="0" dirty="0">
                        <a:ln>
                          <a:noFill/>
                        </a:ln>
                        <a:solidFill>
                          <a:schemeClr val="tx1"/>
                        </a:solidFill>
                        <a:effectLst/>
                        <a:cs typeface="宋体" panose="02010600030101010101" pitchFamily="2" charset="-122"/>
                      </a:endParaRPr>
                    </a:p>
                  </a:txBody>
                  <a:tcPr marL="43005" marR="43005" marT="0" marB="0">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1137920">
                <a:tc>
                  <a:txBody>
                    <a:bodyPr/>
                    <a:lstStyle/>
                    <a:p>
                      <a:pPr algn="just">
                        <a:lnSpc>
                          <a:spcPct val="150000"/>
                        </a:lnSpc>
                        <a:spcAft>
                          <a:spcPts val="0"/>
                        </a:spcAft>
                      </a:pPr>
                      <a:r>
                        <a:rPr lang="zh-CN" sz="1600" b="0" kern="100" cap="none" spc="0">
                          <a:ln>
                            <a:noFill/>
                          </a:ln>
                          <a:solidFill>
                            <a:schemeClr val="tx1"/>
                          </a:solidFill>
                          <a:effectLst/>
                          <a:cs typeface="宋体" panose="02010600030101010101" pitchFamily="2" charset="-122"/>
                        </a:rPr>
                        <a:t>桡侧腕屈肌</a:t>
                      </a:r>
                      <a:endParaRPr lang="zh-CN" sz="1600" b="0" kern="100" cap="none" spc="0">
                        <a:ln>
                          <a:noFill/>
                        </a:ln>
                        <a:solidFill>
                          <a:schemeClr val="tx1"/>
                        </a:solidFill>
                        <a:effectLst/>
                        <a:cs typeface="宋体" panose="02010600030101010101" pitchFamily="2" charset="-122"/>
                      </a:endParaRPr>
                    </a:p>
                  </a:txBody>
                  <a:tcPr marL="43005" marR="43005" marT="0" marB="0">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600" b="0" kern="100" cap="none" spc="0" dirty="0">
                          <a:ln>
                            <a:noFill/>
                          </a:ln>
                          <a:solidFill>
                            <a:schemeClr val="tx1"/>
                          </a:solidFill>
                          <a:effectLst/>
                          <a:cs typeface="宋体" panose="02010600030101010101" pitchFamily="2" charset="-122"/>
                        </a:rPr>
                        <a:t>坐位</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屈肘伸腕放于滑板上</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试图腕关节屈曲及桡侧偏时</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可触及其肌腱活动</a:t>
                      </a:r>
                      <a:endParaRPr lang="zh-CN" sz="1600" b="0" kern="100" cap="none" spc="0" dirty="0">
                        <a:ln>
                          <a:noFill/>
                        </a:ln>
                        <a:solidFill>
                          <a:schemeClr val="tx1"/>
                        </a:solidFill>
                        <a:effectLst/>
                        <a:cs typeface="宋体" panose="02010600030101010101" pitchFamily="2" charset="-122"/>
                      </a:endParaRPr>
                    </a:p>
                  </a:txBody>
                  <a:tcPr marL="43005" marR="430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b="0" kern="100" cap="none" spc="0" dirty="0">
                          <a:ln>
                            <a:noFill/>
                          </a:ln>
                          <a:solidFill>
                            <a:schemeClr val="tx1"/>
                          </a:solidFill>
                          <a:effectLst/>
                          <a:cs typeface="宋体" panose="02010600030101010101" pitchFamily="2" charset="-122"/>
                        </a:rPr>
                        <a:t>体位同左</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腕可掌屈及桡侧偏</a:t>
                      </a:r>
                      <a:endParaRPr lang="zh-CN" sz="1600" b="0" kern="100" cap="none" spc="0" dirty="0">
                        <a:ln>
                          <a:noFill/>
                        </a:ln>
                        <a:solidFill>
                          <a:schemeClr val="tx1"/>
                        </a:solidFill>
                        <a:effectLst/>
                        <a:cs typeface="宋体" panose="02010600030101010101" pitchFamily="2" charset="-122"/>
                      </a:endParaRPr>
                    </a:p>
                  </a:txBody>
                  <a:tcPr marL="43005" marR="430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b="0" kern="100" cap="none" spc="0" dirty="0">
                          <a:ln>
                            <a:noFill/>
                          </a:ln>
                          <a:solidFill>
                            <a:schemeClr val="tx1"/>
                          </a:solidFill>
                          <a:effectLst/>
                          <a:cs typeface="宋体" panose="02010600030101010101" pitchFamily="2" charset="-122"/>
                        </a:rPr>
                        <a:t>体位同左</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去掉滑板</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腕向掌侧屈并向桡侧偏</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阻力加于大鱼际</a:t>
                      </a:r>
                      <a:endParaRPr lang="zh-CN" sz="1600" b="0" kern="100" cap="none" spc="0" dirty="0">
                        <a:ln>
                          <a:noFill/>
                        </a:ln>
                        <a:solidFill>
                          <a:schemeClr val="tx1"/>
                        </a:solidFill>
                        <a:effectLst/>
                        <a:cs typeface="宋体" panose="02010600030101010101" pitchFamily="2" charset="-122"/>
                      </a:endParaRPr>
                    </a:p>
                  </a:txBody>
                  <a:tcPr marL="43005" marR="43005" marT="0" marB="0">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1137920">
                <a:tc>
                  <a:txBody>
                    <a:bodyPr/>
                    <a:lstStyle/>
                    <a:p>
                      <a:pPr algn="just">
                        <a:lnSpc>
                          <a:spcPct val="150000"/>
                        </a:lnSpc>
                        <a:spcAft>
                          <a:spcPts val="0"/>
                        </a:spcAft>
                      </a:pPr>
                      <a:r>
                        <a:rPr lang="zh-CN" sz="1600" b="0" kern="100" cap="none" spc="0">
                          <a:ln>
                            <a:noFill/>
                          </a:ln>
                          <a:solidFill>
                            <a:schemeClr val="tx1"/>
                          </a:solidFill>
                          <a:effectLst/>
                          <a:cs typeface="宋体" panose="02010600030101010101" pitchFamily="2" charset="-122"/>
                        </a:rPr>
                        <a:t>尺侧腕伸肌</a:t>
                      </a:r>
                      <a:endParaRPr lang="zh-CN" sz="1600" b="0" kern="100" cap="none" spc="0">
                        <a:ln>
                          <a:noFill/>
                        </a:ln>
                        <a:solidFill>
                          <a:schemeClr val="tx1"/>
                        </a:solidFill>
                        <a:effectLst/>
                        <a:cs typeface="宋体" panose="02010600030101010101" pitchFamily="2" charset="-122"/>
                      </a:endParaRPr>
                    </a:p>
                  </a:txBody>
                  <a:tcPr marL="43005" marR="43005" marT="0" marB="0">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600" b="0" kern="100" cap="none" spc="0" dirty="0">
                          <a:ln>
                            <a:noFill/>
                          </a:ln>
                          <a:solidFill>
                            <a:schemeClr val="tx1"/>
                          </a:solidFill>
                          <a:effectLst/>
                          <a:cs typeface="宋体" panose="02010600030101010101" pitchFamily="2" charset="-122"/>
                        </a:rPr>
                        <a:t>坐位</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屈肘</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上肢放于滑板上</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试图腕关节</a:t>
                      </a:r>
                      <a:endParaRPr lang="zh-CN" sz="1600" b="0" kern="100" cap="none" spc="0" dirty="0">
                        <a:ln>
                          <a:noFill/>
                        </a:ln>
                        <a:solidFill>
                          <a:schemeClr val="tx1"/>
                        </a:solidFill>
                        <a:effectLst/>
                        <a:cs typeface="Times New Roman" panose="02020603050405020304"/>
                      </a:endParaRPr>
                    </a:p>
                    <a:p>
                      <a:pPr algn="l">
                        <a:lnSpc>
                          <a:spcPct val="150000"/>
                        </a:lnSpc>
                        <a:spcAft>
                          <a:spcPts val="0"/>
                        </a:spcAft>
                      </a:pPr>
                      <a:r>
                        <a:rPr lang="zh-CN" sz="1600" b="0" kern="100" cap="none" spc="0" dirty="0">
                          <a:ln>
                            <a:noFill/>
                          </a:ln>
                          <a:solidFill>
                            <a:schemeClr val="tx1"/>
                          </a:solidFill>
                          <a:effectLst/>
                          <a:cs typeface="宋体" panose="02010600030101010101" pitchFamily="2" charset="-122"/>
                        </a:rPr>
                        <a:t>腕背伸及桡侧偏时可触及其肌腱活动</a:t>
                      </a:r>
                      <a:endParaRPr lang="zh-CN" sz="1600" b="0" kern="100" cap="none" spc="0" dirty="0">
                        <a:ln>
                          <a:noFill/>
                        </a:ln>
                        <a:solidFill>
                          <a:schemeClr val="tx1"/>
                        </a:solidFill>
                        <a:effectLst/>
                        <a:cs typeface="宋体" panose="02010600030101010101" pitchFamily="2" charset="-122"/>
                      </a:endParaRPr>
                    </a:p>
                  </a:txBody>
                  <a:tcPr marL="43005" marR="430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b="0" kern="100" cap="none" spc="0" dirty="0">
                          <a:ln>
                            <a:noFill/>
                          </a:ln>
                          <a:solidFill>
                            <a:schemeClr val="tx1"/>
                          </a:solidFill>
                          <a:effectLst/>
                          <a:cs typeface="宋体" panose="02010600030101010101" pitchFamily="2" charset="-122"/>
                        </a:rPr>
                        <a:t>体位同左</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腕可背伸及尺侧偏</a:t>
                      </a:r>
                      <a:endParaRPr lang="zh-CN" sz="1600" b="0" kern="100" cap="none" spc="0" dirty="0">
                        <a:ln>
                          <a:noFill/>
                        </a:ln>
                        <a:solidFill>
                          <a:schemeClr val="tx1"/>
                        </a:solidFill>
                        <a:effectLst/>
                        <a:cs typeface="宋体" panose="02010600030101010101" pitchFamily="2" charset="-122"/>
                      </a:endParaRPr>
                    </a:p>
                  </a:txBody>
                  <a:tcPr marL="43005" marR="430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600" b="0" kern="100" cap="none" spc="0" dirty="0">
                          <a:ln>
                            <a:noFill/>
                          </a:ln>
                          <a:solidFill>
                            <a:schemeClr val="tx1"/>
                          </a:solidFill>
                          <a:effectLst/>
                          <a:cs typeface="宋体" panose="02010600030101010101" pitchFamily="2" charset="-122"/>
                        </a:rPr>
                        <a:t>体位同左</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去掉滑板</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腕背伸并向尺侧偏</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阻力加于掌背尺侧</a:t>
                      </a:r>
                      <a:endParaRPr lang="zh-CN" sz="1600" b="0" kern="100" cap="none" spc="0" dirty="0">
                        <a:ln>
                          <a:noFill/>
                        </a:ln>
                        <a:solidFill>
                          <a:schemeClr val="tx1"/>
                        </a:solidFill>
                        <a:effectLst/>
                        <a:cs typeface="宋体" panose="02010600030101010101" pitchFamily="2" charset="-122"/>
                      </a:endParaRPr>
                    </a:p>
                  </a:txBody>
                  <a:tcPr marL="43005" marR="43005" marT="0" marB="0">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1137920">
                <a:tc>
                  <a:txBody>
                    <a:bodyPr/>
                    <a:lstStyle/>
                    <a:p>
                      <a:pPr algn="just">
                        <a:lnSpc>
                          <a:spcPct val="150000"/>
                        </a:lnSpc>
                        <a:spcAft>
                          <a:spcPts val="0"/>
                        </a:spcAft>
                      </a:pPr>
                      <a:r>
                        <a:rPr lang="zh-CN" sz="1600" b="0" kern="100" cap="none" spc="0" dirty="0">
                          <a:ln>
                            <a:noFill/>
                          </a:ln>
                          <a:solidFill>
                            <a:schemeClr val="tx1"/>
                          </a:solidFill>
                          <a:effectLst/>
                          <a:cs typeface="宋体" panose="02010600030101010101" pitchFamily="2" charset="-122"/>
                        </a:rPr>
                        <a:t>桡侧腕长、</a:t>
                      </a:r>
                      <a:endParaRPr lang="en-US" altLang="zh-CN" sz="1600" b="0" kern="100" cap="none" spc="0" dirty="0">
                        <a:ln>
                          <a:noFill/>
                        </a:ln>
                        <a:solidFill>
                          <a:schemeClr val="tx1"/>
                        </a:solidFill>
                        <a:effectLst/>
                        <a:cs typeface="宋体" panose="02010600030101010101" pitchFamily="2" charset="-122"/>
                      </a:endParaRPr>
                    </a:p>
                    <a:p>
                      <a:pPr algn="just">
                        <a:lnSpc>
                          <a:spcPct val="150000"/>
                        </a:lnSpc>
                        <a:spcAft>
                          <a:spcPts val="0"/>
                        </a:spcAft>
                      </a:pPr>
                      <a:r>
                        <a:rPr lang="zh-CN" sz="1600" b="0" kern="100" cap="none" spc="0" dirty="0">
                          <a:ln>
                            <a:noFill/>
                          </a:ln>
                          <a:solidFill>
                            <a:schemeClr val="tx1"/>
                          </a:solidFill>
                          <a:effectLst/>
                          <a:cs typeface="宋体" panose="02010600030101010101" pitchFamily="2" charset="-122"/>
                        </a:rPr>
                        <a:t>短伸肌</a:t>
                      </a:r>
                      <a:endParaRPr lang="zh-CN" sz="1600" b="0" kern="100" cap="none" spc="0" dirty="0">
                        <a:ln>
                          <a:noFill/>
                        </a:ln>
                        <a:solidFill>
                          <a:schemeClr val="tx1"/>
                        </a:solidFill>
                        <a:effectLst/>
                        <a:cs typeface="宋体" panose="02010600030101010101" pitchFamily="2" charset="-122"/>
                      </a:endParaRPr>
                    </a:p>
                  </a:txBody>
                  <a:tcPr marL="43005" marR="43005" marT="0" marB="0">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accent4">
                        <a:lumMod val="40000"/>
                        <a:lumOff val="60000"/>
                      </a:schemeClr>
                    </a:solidFill>
                  </a:tcPr>
                </a:tc>
                <a:tc>
                  <a:txBody>
                    <a:bodyPr/>
                    <a:lstStyle/>
                    <a:p>
                      <a:pPr algn="l">
                        <a:lnSpc>
                          <a:spcPct val="150000"/>
                        </a:lnSpc>
                        <a:spcAft>
                          <a:spcPts val="0"/>
                        </a:spcAft>
                      </a:pPr>
                      <a:r>
                        <a:rPr lang="zh-CN" sz="1600" b="0" kern="100" cap="none" spc="0" dirty="0">
                          <a:ln>
                            <a:noFill/>
                          </a:ln>
                          <a:solidFill>
                            <a:schemeClr val="tx1"/>
                          </a:solidFill>
                          <a:effectLst/>
                          <a:cs typeface="宋体" panose="02010600030101010101" pitchFamily="2" charset="-122"/>
                        </a:rPr>
                        <a:t>坐位</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屈肘</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上肢放于滑板上</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试图腕背伸及桡侧偏时</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可触及其肌腱活动</a:t>
                      </a:r>
                      <a:endParaRPr lang="zh-CN" sz="1600" b="0" kern="100" cap="none" spc="0" dirty="0">
                        <a:ln>
                          <a:noFill/>
                        </a:ln>
                        <a:solidFill>
                          <a:schemeClr val="tx1"/>
                        </a:solidFill>
                        <a:effectLst/>
                        <a:cs typeface="宋体" panose="02010600030101010101" pitchFamily="2" charset="-122"/>
                      </a:endParaRPr>
                    </a:p>
                  </a:txBody>
                  <a:tcPr marL="43005" marR="430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accent4">
                        <a:lumMod val="40000"/>
                        <a:lumOff val="60000"/>
                      </a:schemeClr>
                    </a:solidFill>
                  </a:tcPr>
                </a:tc>
                <a:tc>
                  <a:txBody>
                    <a:bodyPr/>
                    <a:lstStyle/>
                    <a:p>
                      <a:pPr algn="just">
                        <a:lnSpc>
                          <a:spcPct val="150000"/>
                        </a:lnSpc>
                        <a:spcAft>
                          <a:spcPts val="0"/>
                        </a:spcAft>
                      </a:pPr>
                      <a:r>
                        <a:rPr lang="zh-CN" sz="1600" b="0" kern="100" cap="none" spc="0" dirty="0">
                          <a:ln>
                            <a:noFill/>
                          </a:ln>
                          <a:solidFill>
                            <a:schemeClr val="tx1"/>
                          </a:solidFill>
                          <a:effectLst/>
                          <a:cs typeface="宋体" panose="02010600030101010101" pitchFamily="2" charset="-122"/>
                        </a:rPr>
                        <a:t>体位同左</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前臂旋后</a:t>
                      </a:r>
                      <a:r>
                        <a:rPr lang="en-US" sz="1600" b="0" kern="100" cap="none" spc="0" dirty="0">
                          <a:ln>
                            <a:noFill/>
                          </a:ln>
                          <a:solidFill>
                            <a:schemeClr val="tx1"/>
                          </a:solidFill>
                          <a:effectLst/>
                          <a:cs typeface="宋体" panose="02010600030101010101" pitchFamily="2" charset="-122"/>
                        </a:rPr>
                        <a:t>45</a:t>
                      </a:r>
                      <a:r>
                        <a:rPr lang="zh-CN" sz="1600" b="0" kern="100" cap="none" spc="0" dirty="0">
                          <a:ln>
                            <a:noFill/>
                          </a:ln>
                          <a:solidFill>
                            <a:schemeClr val="tx1"/>
                          </a:solidFill>
                          <a:effectLst/>
                          <a:cs typeface="宋体" panose="02010600030101010101" pitchFamily="2" charset="-122"/>
                        </a:rPr>
                        <a:t>°</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腕可背伸及桡侧偏</a:t>
                      </a:r>
                      <a:endParaRPr lang="zh-CN" sz="1600" b="0" kern="100" cap="none" spc="0" dirty="0">
                        <a:ln>
                          <a:noFill/>
                        </a:ln>
                        <a:solidFill>
                          <a:schemeClr val="tx1"/>
                        </a:solidFill>
                        <a:effectLst/>
                        <a:cs typeface="宋体" panose="02010600030101010101" pitchFamily="2" charset="-122"/>
                      </a:endParaRPr>
                    </a:p>
                  </a:txBody>
                  <a:tcPr marL="43005" marR="430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accent4">
                        <a:lumMod val="40000"/>
                        <a:lumOff val="60000"/>
                      </a:schemeClr>
                    </a:solidFill>
                  </a:tcPr>
                </a:tc>
                <a:tc>
                  <a:txBody>
                    <a:bodyPr/>
                    <a:lstStyle/>
                    <a:p>
                      <a:pPr algn="l">
                        <a:lnSpc>
                          <a:spcPct val="150000"/>
                        </a:lnSpc>
                        <a:spcAft>
                          <a:spcPts val="0"/>
                        </a:spcAft>
                      </a:pPr>
                      <a:r>
                        <a:rPr lang="zh-CN" sz="1600" b="0" kern="100" cap="none" spc="0" dirty="0">
                          <a:ln>
                            <a:noFill/>
                          </a:ln>
                          <a:solidFill>
                            <a:schemeClr val="tx1"/>
                          </a:solidFill>
                          <a:effectLst/>
                          <a:cs typeface="宋体" panose="02010600030101010101" pitchFamily="2" charset="-122"/>
                        </a:rPr>
                        <a:t>体位同左</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去掉滑板</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前臂旋前</a:t>
                      </a:r>
                      <a:r>
                        <a:rPr lang="en-US" sz="1600" b="0" kern="100" cap="none" spc="0" dirty="0">
                          <a:ln>
                            <a:noFill/>
                          </a:ln>
                          <a:solidFill>
                            <a:schemeClr val="tx1"/>
                          </a:solidFill>
                          <a:effectLst/>
                          <a:cs typeface="宋体" panose="02010600030101010101" pitchFamily="2" charset="-122"/>
                        </a:rPr>
                        <a:t>45</a:t>
                      </a:r>
                      <a:r>
                        <a:rPr lang="zh-CN" sz="1600" b="0" kern="100" cap="none" spc="0" dirty="0">
                          <a:ln>
                            <a:noFill/>
                          </a:ln>
                          <a:solidFill>
                            <a:schemeClr val="tx1"/>
                          </a:solidFill>
                          <a:effectLst/>
                          <a:cs typeface="宋体" panose="02010600030101010101" pitchFamily="2" charset="-122"/>
                        </a:rPr>
                        <a:t>°腕背伸并向桡侧偏</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阻力加于掌背桡侧</a:t>
                      </a:r>
                      <a:endParaRPr lang="zh-CN" sz="1600" b="0" kern="100" cap="none" spc="0" dirty="0">
                        <a:ln>
                          <a:noFill/>
                        </a:ln>
                        <a:solidFill>
                          <a:schemeClr val="tx1"/>
                        </a:solidFill>
                        <a:effectLst/>
                        <a:cs typeface="宋体" panose="02010600030101010101" pitchFamily="2" charset="-122"/>
                      </a:endParaRPr>
                    </a:p>
                  </a:txBody>
                  <a:tcPr marL="43005" marR="43005" marT="0" marB="0">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accent4">
                        <a:lumMod val="40000"/>
                        <a:lumOff val="60000"/>
                      </a:schemeClr>
                    </a:solidFill>
                  </a:tcPr>
                </a:tc>
              </a:tr>
            </a:tbl>
          </a:graphicData>
        </a:graphic>
      </p:graphicFrame>
      <p:sp>
        <p:nvSpPr>
          <p:cNvPr id="5" name="标题 4"/>
          <p:cNvSpPr>
            <a:spLocks noGrp="1"/>
          </p:cNvSpPr>
          <p:nvPr>
            <p:ph type="title" idx="4294967295"/>
            <p:custDataLst>
              <p:tags r:id="rId2"/>
            </p:custDataLst>
          </p:nvPr>
        </p:nvSpPr>
        <p:spPr>
          <a:xfrm>
            <a:off x="975360" y="-11430"/>
            <a:ext cx="3033395" cy="746125"/>
          </a:xfrm>
        </p:spPr>
        <p:txBody>
          <a:bodyPr vert="horz" lIns="121920" tIns="60960" rIns="121920" bIns="60960" rtlCol="0" anchor="ctr">
            <a:normAutofit/>
          </a:bodyPr>
          <a:lstStyle/>
          <a:p>
            <a:pPr lvl="0" algn="l">
              <a:buClrTx/>
              <a:buSzTx/>
              <a:buFontTx/>
            </a:pPr>
            <a:r>
              <a:rPr lang="zh-CN" altLang="en-US" sz="3200">
                <a:sym typeface="+mn-ea"/>
              </a:rPr>
              <a:t>一、肌力评定</a:t>
            </a:r>
            <a:endParaRPr lang="zh-CN" altLang="en-US" sz="3200">
              <a:sym typeface="+mn-ea"/>
            </a:endParaRPr>
          </a:p>
        </p:txBody>
      </p:sp>
    </p:spTree>
    <p:custDataLst>
      <p:tags r:id="rId3"/>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custDataLst>
              <p:tags r:id="rId1"/>
            </p:custDataLst>
          </p:nvPr>
        </p:nvGraphicFramePr>
        <p:xfrm>
          <a:off x="263525" y="208915"/>
          <a:ext cx="11777980" cy="6440805"/>
        </p:xfrm>
        <a:graphic>
          <a:graphicData uri="http://schemas.openxmlformats.org/drawingml/2006/table">
            <a:tbl>
              <a:tblPr/>
              <a:tblGrid>
                <a:gridCol w="1115060"/>
                <a:gridCol w="3556000"/>
                <a:gridCol w="2231390"/>
                <a:gridCol w="4875530"/>
              </a:tblGrid>
              <a:tr h="365760">
                <a:tc rowSpan="2">
                  <a:txBody>
                    <a:bodyPr/>
                    <a:lstStyle/>
                    <a:p>
                      <a:pPr algn="just">
                        <a:lnSpc>
                          <a:spcPct val="150000"/>
                        </a:lnSpc>
                        <a:spcAft>
                          <a:spcPts val="0"/>
                        </a:spcAft>
                      </a:pPr>
                      <a:r>
                        <a:rPr lang="en-US" sz="1600" b="0" kern="100" cap="none" spc="0" dirty="0">
                          <a:ln>
                            <a:noFill/>
                          </a:ln>
                          <a:solidFill>
                            <a:schemeClr val="tx1"/>
                          </a:solidFill>
                          <a:effectLst/>
                          <a:cs typeface="宋体" panose="02010600030101010101" pitchFamily="2" charset="-122"/>
                        </a:rPr>
                        <a:t>    </a:t>
                      </a:r>
                      <a:r>
                        <a:rPr lang="zh-CN" sz="1600" b="0" kern="100" cap="none" spc="0" dirty="0">
                          <a:ln>
                            <a:noFill/>
                          </a:ln>
                          <a:solidFill>
                            <a:schemeClr val="tx1"/>
                          </a:solidFill>
                          <a:effectLst/>
                          <a:cs typeface="宋体" panose="02010600030101010101" pitchFamily="2" charset="-122"/>
                        </a:rPr>
                        <a:t>肌肉</a:t>
                      </a:r>
                      <a:endParaRPr lang="zh-CN" sz="1600" b="0" kern="100" cap="none" spc="0" dirty="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gridSpan="3">
                  <a:txBody>
                    <a:bodyPr/>
                    <a:lstStyle/>
                    <a:p>
                      <a:pPr algn="ctr">
                        <a:lnSpc>
                          <a:spcPct val="150000"/>
                        </a:lnSpc>
                        <a:spcAft>
                          <a:spcPts val="0"/>
                        </a:spcAft>
                      </a:pPr>
                      <a:r>
                        <a:rPr lang="zh-CN" sz="1600" b="0" kern="100" cap="none" spc="0" dirty="0">
                          <a:ln>
                            <a:noFill/>
                          </a:ln>
                          <a:solidFill>
                            <a:schemeClr val="tx1"/>
                          </a:solidFill>
                          <a:effectLst/>
                          <a:cs typeface="宋体" panose="02010600030101010101" pitchFamily="2" charset="-122"/>
                        </a:rPr>
                        <a:t>检查方法与评定</a:t>
                      </a:r>
                      <a:endParaRPr lang="zh-CN" sz="1600" b="0" kern="100" cap="none" spc="0" dirty="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hMerge="1">
                  <a:tcPr/>
                </a:tc>
                <a:tc hMerge="1">
                  <a:tcPr/>
                </a:tc>
              </a:tr>
              <a:tr h="365760">
                <a:tc vMerge="1">
                  <a:tcPr/>
                </a:tc>
                <a:tc>
                  <a:txBody>
                    <a:bodyPr/>
                    <a:lstStyle/>
                    <a:p>
                      <a:pPr algn="just">
                        <a:lnSpc>
                          <a:spcPct val="150000"/>
                        </a:lnSpc>
                        <a:spcAft>
                          <a:spcPts val="0"/>
                        </a:spcAft>
                      </a:pPr>
                      <a:r>
                        <a:rPr lang="en-US" sz="1600" b="0" kern="100" cap="none" spc="0">
                          <a:ln>
                            <a:noFill/>
                          </a:ln>
                          <a:solidFill>
                            <a:schemeClr val="tx1"/>
                          </a:solidFill>
                          <a:effectLst/>
                          <a:cs typeface="宋体" panose="02010600030101010101" pitchFamily="2" charset="-122"/>
                        </a:rPr>
                        <a:t>    1</a:t>
                      </a:r>
                      <a:r>
                        <a:rPr lang="zh-CN" sz="1600" b="0" kern="100" cap="none" spc="0">
                          <a:ln>
                            <a:noFill/>
                          </a:ln>
                          <a:solidFill>
                            <a:schemeClr val="tx1"/>
                          </a:solidFill>
                          <a:effectLst/>
                          <a:cs typeface="宋体" panose="02010600030101010101" pitchFamily="2" charset="-122"/>
                        </a:rPr>
                        <a:t>级</a:t>
                      </a:r>
                      <a:endParaRPr lang="zh-CN" sz="1600" b="0" kern="100" cap="none" spc="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en-US" sz="1600" b="0" kern="100" cap="none" spc="0">
                          <a:ln>
                            <a:noFill/>
                          </a:ln>
                          <a:solidFill>
                            <a:schemeClr val="tx1"/>
                          </a:solidFill>
                          <a:effectLst/>
                          <a:cs typeface="宋体" panose="02010600030101010101" pitchFamily="2" charset="-122"/>
                        </a:rPr>
                        <a:t>     2</a:t>
                      </a:r>
                      <a:r>
                        <a:rPr lang="zh-CN" sz="1600" b="0" kern="100" cap="none" spc="0">
                          <a:ln>
                            <a:noFill/>
                          </a:ln>
                          <a:solidFill>
                            <a:schemeClr val="tx1"/>
                          </a:solidFill>
                          <a:effectLst/>
                          <a:cs typeface="宋体" panose="02010600030101010101" pitchFamily="2" charset="-122"/>
                        </a:rPr>
                        <a:t>级</a:t>
                      </a:r>
                      <a:endParaRPr lang="zh-CN" sz="1600" b="0" kern="100" cap="none" spc="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en-US" sz="1600" b="0" kern="100" cap="none" spc="0">
                          <a:ln>
                            <a:noFill/>
                          </a:ln>
                          <a:solidFill>
                            <a:schemeClr val="tx1"/>
                          </a:solidFill>
                          <a:effectLst/>
                          <a:cs typeface="宋体" panose="02010600030101010101" pitchFamily="2" charset="-122"/>
                        </a:rPr>
                        <a:t>  3</a:t>
                      </a:r>
                      <a:r>
                        <a:rPr lang="zh-CN" sz="1600" b="0" kern="100" cap="none" spc="0">
                          <a:ln>
                            <a:noFill/>
                          </a:ln>
                          <a:solidFill>
                            <a:schemeClr val="tx1"/>
                          </a:solidFill>
                          <a:effectLst/>
                          <a:cs typeface="宋体" panose="02010600030101010101" pitchFamily="2" charset="-122"/>
                        </a:rPr>
                        <a:t>、</a:t>
                      </a:r>
                      <a:r>
                        <a:rPr lang="en-US" sz="1600" b="0" kern="100" cap="none" spc="0">
                          <a:ln>
                            <a:noFill/>
                          </a:ln>
                          <a:solidFill>
                            <a:schemeClr val="tx1"/>
                          </a:solidFill>
                          <a:effectLst/>
                          <a:cs typeface="宋体" panose="02010600030101010101" pitchFamily="2" charset="-122"/>
                        </a:rPr>
                        <a:t>4</a:t>
                      </a:r>
                      <a:r>
                        <a:rPr lang="zh-CN" sz="1600" b="0" kern="100" cap="none" spc="0">
                          <a:ln>
                            <a:noFill/>
                          </a:ln>
                          <a:solidFill>
                            <a:schemeClr val="tx1"/>
                          </a:solidFill>
                          <a:effectLst/>
                          <a:cs typeface="宋体" panose="02010600030101010101" pitchFamily="2" charset="-122"/>
                        </a:rPr>
                        <a:t>、</a:t>
                      </a:r>
                      <a:r>
                        <a:rPr lang="en-US" sz="1600" b="0" kern="100" cap="none" spc="0">
                          <a:ln>
                            <a:noFill/>
                          </a:ln>
                          <a:solidFill>
                            <a:schemeClr val="tx1"/>
                          </a:solidFill>
                          <a:effectLst/>
                          <a:cs typeface="宋体" panose="02010600030101010101" pitchFamily="2" charset="-122"/>
                        </a:rPr>
                        <a:t>5</a:t>
                      </a:r>
                      <a:r>
                        <a:rPr lang="zh-CN" sz="1600" b="0" kern="100" cap="none" spc="0">
                          <a:ln>
                            <a:noFill/>
                          </a:ln>
                          <a:solidFill>
                            <a:schemeClr val="tx1"/>
                          </a:solidFill>
                          <a:effectLst/>
                          <a:cs typeface="宋体" panose="02010600030101010101" pitchFamily="2" charset="-122"/>
                        </a:rPr>
                        <a:t>级</a:t>
                      </a:r>
                      <a:endParaRPr lang="zh-CN" sz="1600" b="0" kern="100" cap="none" spc="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1097280">
                <a:tc>
                  <a:txBody>
                    <a:bodyPr/>
                    <a:lstStyle/>
                    <a:p>
                      <a:pPr algn="just">
                        <a:lnSpc>
                          <a:spcPct val="150000"/>
                        </a:lnSpc>
                        <a:spcAft>
                          <a:spcPts val="0"/>
                        </a:spcAft>
                      </a:pPr>
                      <a:r>
                        <a:rPr lang="en-US" sz="1600" b="0" kern="100" cap="none" spc="0">
                          <a:ln>
                            <a:noFill/>
                          </a:ln>
                          <a:solidFill>
                            <a:schemeClr val="tx1"/>
                          </a:solidFill>
                          <a:effectLst/>
                          <a:cs typeface="宋体" panose="02010600030101010101" pitchFamily="2" charset="-122"/>
                        </a:rPr>
                        <a:t> </a:t>
                      </a:r>
                      <a:r>
                        <a:rPr lang="zh-CN" sz="1600" b="0" kern="100" cap="none" spc="0">
                          <a:ln>
                            <a:noFill/>
                          </a:ln>
                          <a:solidFill>
                            <a:schemeClr val="tx1"/>
                          </a:solidFill>
                          <a:effectLst/>
                          <a:cs typeface="宋体" panose="02010600030101010101" pitchFamily="2" charset="-122"/>
                        </a:rPr>
                        <a:t>骼腰肌</a:t>
                      </a:r>
                      <a:r>
                        <a:rPr lang="en-US" sz="1600" b="0" kern="100" cap="none" spc="0">
                          <a:ln>
                            <a:noFill/>
                          </a:ln>
                          <a:solidFill>
                            <a:schemeClr val="tx1"/>
                          </a:solidFill>
                          <a:effectLst/>
                          <a:cs typeface="宋体" panose="02010600030101010101" pitchFamily="2" charset="-122"/>
                        </a:rPr>
                        <a:t>  </a:t>
                      </a:r>
                      <a:endParaRPr lang="zh-CN" sz="1600" b="0" kern="100" cap="none" spc="0">
                        <a:ln>
                          <a:noFill/>
                        </a:ln>
                        <a:solidFill>
                          <a:schemeClr val="tx1"/>
                        </a:solidFill>
                        <a:effectLst/>
                        <a:cs typeface="Times New Roman" panose="02020603050405020304"/>
                      </a:endParaRPr>
                    </a:p>
                    <a:p>
                      <a:pPr algn="just">
                        <a:lnSpc>
                          <a:spcPct val="150000"/>
                        </a:lnSpc>
                        <a:spcAft>
                          <a:spcPts val="0"/>
                        </a:spcAft>
                      </a:pPr>
                      <a:r>
                        <a:rPr lang="en-US" sz="1600" b="0" kern="100" cap="none" spc="0">
                          <a:ln>
                            <a:noFill/>
                          </a:ln>
                          <a:solidFill>
                            <a:schemeClr val="tx1"/>
                          </a:solidFill>
                          <a:effectLst/>
                          <a:cs typeface="宋体" panose="02010600030101010101" pitchFamily="2" charset="-122"/>
                        </a:rPr>
                        <a:t> </a:t>
                      </a:r>
                      <a:endParaRPr lang="zh-CN" sz="1600" b="0" kern="100" cap="none" spc="0">
                        <a:ln>
                          <a:noFill/>
                        </a:ln>
                        <a:solidFill>
                          <a:schemeClr val="tx1"/>
                        </a:solidFill>
                        <a:effectLst/>
                        <a:cs typeface="Times New Roman" panose="02020603050405020304"/>
                      </a:endParaRPr>
                    </a:p>
                    <a:p>
                      <a:pPr algn="just">
                        <a:lnSpc>
                          <a:spcPct val="150000"/>
                        </a:lnSpc>
                        <a:spcAft>
                          <a:spcPts val="0"/>
                        </a:spcAft>
                      </a:pPr>
                      <a:r>
                        <a:rPr lang="en-US" sz="1600" b="0" kern="100" cap="none" spc="0">
                          <a:ln>
                            <a:noFill/>
                          </a:ln>
                          <a:solidFill>
                            <a:schemeClr val="tx1"/>
                          </a:solidFill>
                          <a:effectLst/>
                          <a:cs typeface="宋体" panose="02010600030101010101" pitchFamily="2" charset="-122"/>
                        </a:rPr>
                        <a:t> </a:t>
                      </a:r>
                      <a:endParaRPr lang="en-US" sz="1600" b="0" kern="100" cap="none" spc="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600" b="0" kern="100" cap="none" spc="0" dirty="0">
                          <a:ln>
                            <a:noFill/>
                          </a:ln>
                          <a:solidFill>
                            <a:schemeClr val="tx1"/>
                          </a:solidFill>
                          <a:effectLst/>
                          <a:cs typeface="宋体" panose="02010600030101010101" pitchFamily="2" charset="-122"/>
                        </a:rPr>
                        <a:t>仰卧、试图屈髋时</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于腹股沟上缘可触及肌活动</a:t>
                      </a:r>
                      <a:endParaRPr lang="zh-CN" sz="1600" b="0" kern="100" cap="none" spc="0" dirty="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600" b="0" kern="100" cap="none" spc="0" dirty="0">
                          <a:ln>
                            <a:noFill/>
                          </a:ln>
                          <a:solidFill>
                            <a:schemeClr val="tx1"/>
                          </a:solidFill>
                          <a:effectLst/>
                          <a:cs typeface="宋体" panose="02010600030101010101" pitchFamily="2" charset="-122"/>
                        </a:rPr>
                        <a:t>向同侧侧卧</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托住对侧下肢</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可主动屈髋</a:t>
                      </a:r>
                      <a:endParaRPr lang="zh-CN" sz="1600" b="0" kern="100" cap="none" spc="0" dirty="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600" b="0" kern="100" cap="none" spc="0" dirty="0">
                          <a:ln>
                            <a:noFill/>
                          </a:ln>
                          <a:solidFill>
                            <a:schemeClr val="tx1"/>
                          </a:solidFill>
                          <a:effectLst/>
                          <a:cs typeface="宋体" panose="02010600030101010101" pitchFamily="2" charset="-122"/>
                        </a:rPr>
                        <a:t>仰卧</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小腿悬于床缘外</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屈髋</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阻力加于大腿远端前面</a:t>
                      </a:r>
                      <a:endParaRPr lang="zh-CN" sz="1600" b="0" kern="100" cap="none" spc="0" dirty="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731520">
                <a:tc>
                  <a:txBody>
                    <a:bodyPr/>
                    <a:lstStyle/>
                    <a:p>
                      <a:pPr algn="just">
                        <a:lnSpc>
                          <a:spcPct val="150000"/>
                        </a:lnSpc>
                        <a:spcAft>
                          <a:spcPts val="0"/>
                        </a:spcAft>
                      </a:pPr>
                      <a:r>
                        <a:rPr lang="en-US" sz="1600" b="0" kern="100" cap="none" spc="0">
                          <a:ln>
                            <a:noFill/>
                          </a:ln>
                          <a:solidFill>
                            <a:schemeClr val="tx1"/>
                          </a:solidFill>
                          <a:effectLst/>
                          <a:cs typeface="宋体" panose="02010600030101010101" pitchFamily="2" charset="-122"/>
                        </a:rPr>
                        <a:t> </a:t>
                      </a:r>
                      <a:r>
                        <a:rPr lang="zh-CN" sz="1600" b="0" kern="100" cap="none" spc="0">
                          <a:ln>
                            <a:noFill/>
                          </a:ln>
                          <a:solidFill>
                            <a:schemeClr val="tx1"/>
                          </a:solidFill>
                          <a:effectLst/>
                          <a:cs typeface="宋体" panose="02010600030101010101" pitchFamily="2" charset="-122"/>
                        </a:rPr>
                        <a:t>臀大肌</a:t>
                      </a:r>
                      <a:endParaRPr lang="zh-CN" sz="1600" b="0" kern="100" cap="none" spc="0">
                        <a:ln>
                          <a:noFill/>
                        </a:ln>
                        <a:solidFill>
                          <a:schemeClr val="tx1"/>
                        </a:solidFill>
                        <a:effectLst/>
                        <a:cs typeface="Times New Roman" panose="02020603050405020304"/>
                      </a:endParaRPr>
                    </a:p>
                    <a:p>
                      <a:pPr algn="just">
                        <a:lnSpc>
                          <a:spcPct val="150000"/>
                        </a:lnSpc>
                        <a:spcAft>
                          <a:spcPts val="0"/>
                        </a:spcAft>
                      </a:pPr>
                      <a:r>
                        <a:rPr lang="en-US" sz="1600" b="0" kern="100" cap="none" spc="0">
                          <a:ln>
                            <a:noFill/>
                          </a:ln>
                          <a:solidFill>
                            <a:schemeClr val="tx1"/>
                          </a:solidFill>
                          <a:effectLst/>
                          <a:cs typeface="宋体" panose="02010600030101010101" pitchFamily="2" charset="-122"/>
                        </a:rPr>
                        <a:t> </a:t>
                      </a:r>
                      <a:endParaRPr lang="en-US" sz="1600" b="0" kern="100" cap="none" spc="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b="0" kern="100" cap="none" spc="0" dirty="0">
                          <a:ln>
                            <a:noFill/>
                          </a:ln>
                          <a:solidFill>
                            <a:schemeClr val="tx1"/>
                          </a:solidFill>
                          <a:effectLst/>
                          <a:cs typeface="宋体" panose="02010600030101010101" pitchFamily="2" charset="-122"/>
                        </a:rPr>
                        <a:t>俯卧</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试图伸髋时</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于臀部及坐骨结节下方可触及肌活动</a:t>
                      </a:r>
                      <a:endParaRPr lang="zh-CN" sz="1600" b="0" kern="100" cap="none" spc="0" dirty="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b="0" kern="100" cap="none" spc="0" dirty="0">
                          <a:ln>
                            <a:noFill/>
                          </a:ln>
                          <a:solidFill>
                            <a:schemeClr val="tx1"/>
                          </a:solidFill>
                          <a:effectLst/>
                          <a:cs typeface="宋体" panose="02010600030101010101" pitchFamily="2" charset="-122"/>
                        </a:rPr>
                        <a:t>向同侧侧卧</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托住对侧下肢</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可主动伸髋</a:t>
                      </a:r>
                      <a:endParaRPr lang="zh-CN" sz="1600" b="0" kern="100" cap="none" spc="0" dirty="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b="0" kern="100" cap="none" spc="0" dirty="0">
                          <a:ln>
                            <a:noFill/>
                          </a:ln>
                          <a:solidFill>
                            <a:schemeClr val="tx1"/>
                          </a:solidFill>
                          <a:effectLst/>
                          <a:cs typeface="宋体" panose="02010600030101010101" pitchFamily="2" charset="-122"/>
                        </a:rPr>
                        <a:t>俯卧</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屈膝（测臀大肌）或伸膝（测腘绳肌）</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伸髋</a:t>
                      </a:r>
                      <a:r>
                        <a:rPr lang="en-US" sz="1600" b="0" kern="100" cap="none" spc="0" dirty="0">
                          <a:ln>
                            <a:noFill/>
                          </a:ln>
                          <a:solidFill>
                            <a:schemeClr val="tx1"/>
                          </a:solidFill>
                          <a:effectLst/>
                          <a:cs typeface="宋体" panose="02010600030101010101" pitchFamily="2" charset="-122"/>
                        </a:rPr>
                        <a:t> 10</a:t>
                      </a:r>
                      <a:r>
                        <a:rPr lang="zh-CN" sz="1600" b="0" kern="0" cap="none" spc="0" dirty="0">
                          <a:ln>
                            <a:noFill/>
                          </a:ln>
                          <a:solidFill>
                            <a:schemeClr val="tx1"/>
                          </a:solidFill>
                          <a:effectLst/>
                          <a:cs typeface="宋体" panose="02010600030101010101" pitchFamily="2" charset="-122"/>
                        </a:rPr>
                        <a:t>～</a:t>
                      </a:r>
                      <a:r>
                        <a:rPr lang="en-US" sz="1600" b="0" kern="100" cap="none" spc="0" dirty="0">
                          <a:ln>
                            <a:noFill/>
                          </a:ln>
                          <a:solidFill>
                            <a:schemeClr val="tx1"/>
                          </a:solidFill>
                          <a:effectLst/>
                          <a:cs typeface="宋体" panose="02010600030101010101" pitchFamily="2" charset="-122"/>
                        </a:rPr>
                        <a:t>15</a:t>
                      </a:r>
                      <a:r>
                        <a:rPr lang="zh-CN" sz="1600" b="0" kern="100" cap="none" spc="0" dirty="0">
                          <a:ln>
                            <a:noFill/>
                          </a:ln>
                          <a:solidFill>
                            <a:schemeClr val="tx1"/>
                          </a:solidFill>
                          <a:effectLst/>
                          <a:cs typeface="宋体" panose="02010600030101010101" pitchFamily="2" charset="-122"/>
                        </a:rPr>
                        <a:t>°</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阻力加于大腿远端后面</a:t>
                      </a:r>
                      <a:endParaRPr lang="zh-CN" sz="1600" b="0" kern="100" cap="none" spc="0" dirty="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731520">
                <a:tc>
                  <a:txBody>
                    <a:bodyPr/>
                    <a:lstStyle/>
                    <a:p>
                      <a:pPr algn="just">
                        <a:lnSpc>
                          <a:spcPct val="150000"/>
                        </a:lnSpc>
                        <a:spcAft>
                          <a:spcPts val="0"/>
                        </a:spcAft>
                      </a:pPr>
                      <a:r>
                        <a:rPr lang="en-US" sz="1600" b="0" kern="100" cap="none" spc="0">
                          <a:ln>
                            <a:noFill/>
                          </a:ln>
                          <a:solidFill>
                            <a:schemeClr val="tx1"/>
                          </a:solidFill>
                          <a:effectLst/>
                          <a:cs typeface="宋体" panose="02010600030101010101" pitchFamily="2" charset="-122"/>
                        </a:rPr>
                        <a:t> </a:t>
                      </a:r>
                      <a:r>
                        <a:rPr lang="zh-CN" sz="1600" b="0" kern="100" cap="none" spc="0">
                          <a:ln>
                            <a:noFill/>
                          </a:ln>
                          <a:solidFill>
                            <a:schemeClr val="tx1"/>
                          </a:solidFill>
                          <a:effectLst/>
                          <a:cs typeface="宋体" panose="02010600030101010101" pitchFamily="2" charset="-122"/>
                        </a:rPr>
                        <a:t>腘绳肌</a:t>
                      </a:r>
                      <a:endParaRPr lang="zh-CN" sz="1600" b="0" kern="100" cap="none" spc="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b="0" kern="100" cap="none" spc="0" dirty="0">
                          <a:ln>
                            <a:noFill/>
                          </a:ln>
                          <a:solidFill>
                            <a:schemeClr val="tx1"/>
                          </a:solidFill>
                          <a:effectLst/>
                          <a:cs typeface="宋体" panose="02010600030101010101" pitchFamily="2" charset="-122"/>
                        </a:rPr>
                        <a:t>俯卧</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试图屈膝时</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可于</a:t>
                      </a:r>
                      <a:r>
                        <a:rPr lang="en-US" sz="1600" b="0" kern="100" cap="none" spc="0" dirty="0">
                          <a:ln>
                            <a:noFill/>
                          </a:ln>
                          <a:solidFill>
                            <a:schemeClr val="tx1"/>
                          </a:solidFill>
                          <a:effectLst/>
                          <a:cs typeface="Times New Roman" panose="02020603050405020304"/>
                        </a:rPr>
                        <a:t> </a:t>
                      </a:r>
                      <a:r>
                        <a:rPr lang="zh-CN" sz="1600" b="0" kern="100" cap="none" spc="0" dirty="0">
                          <a:ln>
                            <a:noFill/>
                          </a:ln>
                          <a:solidFill>
                            <a:schemeClr val="tx1"/>
                          </a:solidFill>
                          <a:effectLst/>
                          <a:cs typeface="宋体" panose="02010600030101010101" pitchFamily="2" charset="-122"/>
                        </a:rPr>
                        <a:t>腘窝两侧触及肌腱活动</a:t>
                      </a:r>
                      <a:endParaRPr lang="zh-CN" sz="1600" b="0" kern="100" cap="none" spc="0" dirty="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b="0" kern="100" cap="none" spc="0" dirty="0">
                          <a:ln>
                            <a:noFill/>
                          </a:ln>
                          <a:solidFill>
                            <a:schemeClr val="tx1"/>
                          </a:solidFill>
                          <a:effectLst/>
                          <a:cs typeface="宋体" panose="02010600030101010101" pitchFamily="2" charset="-122"/>
                        </a:rPr>
                        <a:t>向同侧侧卧</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托住对侧下肢</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可主动屈膝</a:t>
                      </a:r>
                      <a:endParaRPr lang="zh-CN" sz="1600" b="0" kern="100" cap="none" spc="0" dirty="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b="0" kern="100" cap="none" spc="0" dirty="0">
                          <a:ln>
                            <a:noFill/>
                          </a:ln>
                          <a:solidFill>
                            <a:schemeClr val="tx1"/>
                          </a:solidFill>
                          <a:effectLst/>
                          <a:cs typeface="宋体" panose="02010600030101010101" pitchFamily="2" charset="-122"/>
                        </a:rPr>
                        <a:t>俯卧</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膝从伸直位屈曲</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阻力加于小腿下端后侧</a:t>
                      </a:r>
                      <a:endParaRPr lang="zh-CN" sz="1600" b="0" kern="100" cap="none" spc="0" dirty="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731520">
                <a:tc>
                  <a:txBody>
                    <a:bodyPr/>
                    <a:lstStyle/>
                    <a:p>
                      <a:pPr algn="just">
                        <a:lnSpc>
                          <a:spcPct val="150000"/>
                        </a:lnSpc>
                        <a:spcAft>
                          <a:spcPts val="0"/>
                        </a:spcAft>
                      </a:pPr>
                      <a:r>
                        <a:rPr lang="en-US" sz="1600" b="0" kern="100" cap="none" spc="0">
                          <a:ln>
                            <a:noFill/>
                          </a:ln>
                          <a:solidFill>
                            <a:schemeClr val="tx1"/>
                          </a:solidFill>
                          <a:effectLst/>
                          <a:cs typeface="宋体" panose="02010600030101010101" pitchFamily="2" charset="-122"/>
                        </a:rPr>
                        <a:t> </a:t>
                      </a:r>
                      <a:r>
                        <a:rPr lang="zh-CN" sz="1600" b="0" kern="100" cap="none" spc="0">
                          <a:ln>
                            <a:noFill/>
                          </a:ln>
                          <a:solidFill>
                            <a:schemeClr val="tx1"/>
                          </a:solidFill>
                          <a:effectLst/>
                          <a:cs typeface="宋体" panose="02010600030101010101" pitchFamily="2" charset="-122"/>
                        </a:rPr>
                        <a:t>股四头肌</a:t>
                      </a:r>
                      <a:endParaRPr lang="zh-CN" sz="1600" b="0" kern="100" cap="none" spc="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b="0" kern="100" cap="none" spc="0" dirty="0">
                          <a:ln>
                            <a:noFill/>
                          </a:ln>
                          <a:solidFill>
                            <a:schemeClr val="tx1"/>
                          </a:solidFill>
                          <a:effectLst/>
                          <a:cs typeface="宋体" panose="02010600030101010101" pitchFamily="2" charset="-122"/>
                        </a:rPr>
                        <a:t>仰卧</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试图伸膝时</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可触及髌韧带活动</a:t>
                      </a:r>
                      <a:endParaRPr lang="zh-CN" sz="1600" b="0" kern="100" cap="none" spc="0" dirty="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b="0" kern="100" cap="none" spc="0" dirty="0">
                          <a:ln>
                            <a:noFill/>
                          </a:ln>
                          <a:solidFill>
                            <a:schemeClr val="tx1"/>
                          </a:solidFill>
                          <a:effectLst/>
                          <a:cs typeface="宋体" panose="02010600030101010101" pitchFamily="2" charset="-122"/>
                        </a:rPr>
                        <a:t>向同侧侧卧</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托住对侧下肢</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可主动伸膝</a:t>
                      </a:r>
                      <a:r>
                        <a:rPr lang="en-US" sz="1600" b="0" kern="100" cap="none" spc="0" dirty="0">
                          <a:ln>
                            <a:noFill/>
                          </a:ln>
                          <a:solidFill>
                            <a:schemeClr val="tx1"/>
                          </a:solidFill>
                          <a:effectLst/>
                          <a:cs typeface="宋体" panose="02010600030101010101" pitchFamily="2" charset="-122"/>
                        </a:rPr>
                        <a:t>  </a:t>
                      </a:r>
                      <a:endParaRPr lang="en-US" sz="1600" b="0" kern="100" cap="none" spc="0" dirty="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b="0" kern="100" cap="none" spc="0" dirty="0">
                          <a:ln>
                            <a:noFill/>
                          </a:ln>
                          <a:solidFill>
                            <a:schemeClr val="tx1"/>
                          </a:solidFill>
                          <a:effectLst/>
                          <a:cs typeface="宋体" panose="02010600030101010101" pitchFamily="2" charset="-122"/>
                        </a:rPr>
                        <a:t>仰卧</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小腿在床缘外下垂</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伸膝</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阻力加于小腿下端前侧</a:t>
                      </a:r>
                      <a:endParaRPr lang="zh-CN" sz="1600" b="0" kern="100" cap="none" spc="0" dirty="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731520">
                <a:tc>
                  <a:txBody>
                    <a:bodyPr/>
                    <a:lstStyle/>
                    <a:p>
                      <a:pPr algn="just">
                        <a:lnSpc>
                          <a:spcPct val="150000"/>
                        </a:lnSpc>
                        <a:spcAft>
                          <a:spcPts val="0"/>
                        </a:spcAft>
                      </a:pPr>
                      <a:r>
                        <a:rPr lang="en-US" sz="1600" b="0" kern="100" cap="none" spc="0">
                          <a:ln>
                            <a:noFill/>
                          </a:ln>
                          <a:solidFill>
                            <a:schemeClr val="tx1"/>
                          </a:solidFill>
                          <a:effectLst/>
                          <a:cs typeface="宋体" panose="02010600030101010101" pitchFamily="2" charset="-122"/>
                        </a:rPr>
                        <a:t> </a:t>
                      </a:r>
                      <a:r>
                        <a:rPr lang="zh-CN" sz="1600" b="0" kern="100" cap="none" spc="0">
                          <a:ln>
                            <a:noFill/>
                          </a:ln>
                          <a:solidFill>
                            <a:schemeClr val="tx1"/>
                          </a:solidFill>
                          <a:effectLst/>
                          <a:cs typeface="宋体" panose="02010600030101010101" pitchFamily="2" charset="-122"/>
                        </a:rPr>
                        <a:t>腓肠肌</a:t>
                      </a:r>
                      <a:endParaRPr lang="zh-CN" sz="1600" b="0" kern="100" cap="none" spc="0">
                        <a:ln>
                          <a:noFill/>
                        </a:ln>
                        <a:solidFill>
                          <a:schemeClr val="tx1"/>
                        </a:solidFill>
                        <a:effectLst/>
                        <a:cs typeface="Times New Roman" panose="02020603050405020304"/>
                      </a:endParaRPr>
                    </a:p>
                    <a:p>
                      <a:pPr algn="just">
                        <a:lnSpc>
                          <a:spcPct val="150000"/>
                        </a:lnSpc>
                        <a:spcAft>
                          <a:spcPts val="0"/>
                        </a:spcAft>
                      </a:pPr>
                      <a:r>
                        <a:rPr lang="en-US" sz="1600" b="0" kern="100" cap="none" spc="0">
                          <a:ln>
                            <a:noFill/>
                          </a:ln>
                          <a:solidFill>
                            <a:schemeClr val="tx1"/>
                          </a:solidFill>
                          <a:effectLst/>
                          <a:cs typeface="宋体" panose="02010600030101010101" pitchFamily="2" charset="-122"/>
                        </a:rPr>
                        <a:t> </a:t>
                      </a:r>
                      <a:r>
                        <a:rPr lang="zh-CN" sz="1600" b="0" kern="100" cap="none" spc="0">
                          <a:ln>
                            <a:noFill/>
                          </a:ln>
                          <a:solidFill>
                            <a:schemeClr val="tx1"/>
                          </a:solidFill>
                          <a:effectLst/>
                          <a:cs typeface="宋体" panose="02010600030101010101" pitchFamily="2" charset="-122"/>
                        </a:rPr>
                        <a:t>比目鱼肌</a:t>
                      </a:r>
                      <a:endParaRPr lang="zh-CN" sz="1600" b="0" kern="100" cap="none" spc="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b="0" kern="100" cap="none" spc="0" dirty="0">
                          <a:ln>
                            <a:noFill/>
                          </a:ln>
                          <a:solidFill>
                            <a:schemeClr val="tx1"/>
                          </a:solidFill>
                          <a:effectLst/>
                          <a:cs typeface="宋体" panose="02010600030101010101" pitchFamily="2" charset="-122"/>
                        </a:rPr>
                        <a:t>侧卧</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试图踝跖屈时</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可触及跟腱活动</a:t>
                      </a:r>
                      <a:endParaRPr lang="zh-CN" sz="1600" b="0" kern="100" cap="none" spc="0" dirty="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b="0" kern="100" cap="none" spc="0" dirty="0">
                          <a:ln>
                            <a:noFill/>
                          </a:ln>
                          <a:solidFill>
                            <a:schemeClr val="tx1"/>
                          </a:solidFill>
                          <a:effectLst/>
                          <a:cs typeface="宋体" panose="02010600030101010101" pitchFamily="2" charset="-122"/>
                        </a:rPr>
                        <a:t>同左</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踝可主动跖屈</a:t>
                      </a:r>
                      <a:endParaRPr lang="zh-CN" sz="1600" b="0" kern="100" cap="none" spc="0" dirty="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b="0" kern="100" cap="none" spc="0" dirty="0">
                          <a:ln>
                            <a:noFill/>
                          </a:ln>
                          <a:solidFill>
                            <a:schemeClr val="tx1"/>
                          </a:solidFill>
                          <a:effectLst/>
                          <a:cs typeface="宋体" panose="02010600030101010101" pitchFamily="2" charset="-122"/>
                        </a:rPr>
                        <a:t>俯卧</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膝伸直（测腓肠肌）或膝屈曲（测比目鱼肌）</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踝跖屈</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阻力加于足跟</a:t>
                      </a:r>
                      <a:endParaRPr lang="zh-CN" sz="1600" b="0" kern="100" cap="none" spc="0" dirty="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731520">
                <a:tc>
                  <a:txBody>
                    <a:bodyPr/>
                    <a:lstStyle/>
                    <a:p>
                      <a:pPr algn="just">
                        <a:lnSpc>
                          <a:spcPct val="150000"/>
                        </a:lnSpc>
                        <a:spcAft>
                          <a:spcPts val="0"/>
                        </a:spcAft>
                      </a:pPr>
                      <a:r>
                        <a:rPr lang="en-US" sz="1600" b="0" kern="100" cap="none" spc="0">
                          <a:ln>
                            <a:noFill/>
                          </a:ln>
                          <a:solidFill>
                            <a:schemeClr val="tx1"/>
                          </a:solidFill>
                          <a:effectLst/>
                          <a:cs typeface="宋体" panose="02010600030101010101" pitchFamily="2" charset="-122"/>
                        </a:rPr>
                        <a:t> </a:t>
                      </a:r>
                      <a:r>
                        <a:rPr lang="zh-CN" sz="1600" b="0" kern="100" cap="none" spc="0">
                          <a:ln>
                            <a:noFill/>
                          </a:ln>
                          <a:solidFill>
                            <a:schemeClr val="tx1"/>
                          </a:solidFill>
                          <a:effectLst/>
                          <a:cs typeface="宋体" panose="02010600030101010101" pitchFamily="2" charset="-122"/>
                        </a:rPr>
                        <a:t>胫前肌</a:t>
                      </a:r>
                      <a:endParaRPr lang="zh-CN" sz="1600" b="0" kern="100" cap="none" spc="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b="0" kern="100" cap="none" spc="0" dirty="0">
                          <a:ln>
                            <a:noFill/>
                          </a:ln>
                          <a:solidFill>
                            <a:schemeClr val="tx1"/>
                          </a:solidFill>
                          <a:effectLst/>
                          <a:cs typeface="宋体" panose="02010600030101010101" pitchFamily="2" charset="-122"/>
                        </a:rPr>
                        <a:t>仰卧</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试图踝背屈</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足内翻时</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可触及其肌腱活动</a:t>
                      </a:r>
                      <a:endParaRPr lang="zh-CN" sz="1600" b="0" kern="100" cap="none" spc="0" dirty="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b="0" kern="100" cap="none" spc="0" dirty="0">
                          <a:ln>
                            <a:noFill/>
                          </a:ln>
                          <a:solidFill>
                            <a:schemeClr val="tx1"/>
                          </a:solidFill>
                          <a:effectLst/>
                          <a:cs typeface="宋体" panose="02010600030101010101" pitchFamily="2" charset="-122"/>
                        </a:rPr>
                        <a:t>侧卧</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可主动踝背屈、足内翻</a:t>
                      </a:r>
                      <a:endParaRPr lang="zh-CN" sz="1600" b="0" kern="100" cap="none" spc="0" dirty="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b="0" kern="100" cap="none" spc="0" dirty="0">
                          <a:ln>
                            <a:noFill/>
                          </a:ln>
                          <a:solidFill>
                            <a:schemeClr val="tx1"/>
                          </a:solidFill>
                          <a:effectLst/>
                          <a:cs typeface="宋体" panose="02010600030101010101" pitchFamily="2" charset="-122"/>
                        </a:rPr>
                        <a:t>坐位</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小腿下垂</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踝背屈并足内翻</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阻力加于足背内缘</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向外下方推</a:t>
                      </a:r>
                      <a:endParaRPr lang="zh-CN" sz="1600" b="0" kern="100" cap="none" spc="0" dirty="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954405">
                <a:tc>
                  <a:txBody>
                    <a:bodyPr/>
                    <a:lstStyle/>
                    <a:p>
                      <a:pPr algn="just">
                        <a:lnSpc>
                          <a:spcPct val="150000"/>
                        </a:lnSpc>
                        <a:spcAft>
                          <a:spcPts val="0"/>
                        </a:spcAft>
                      </a:pPr>
                      <a:r>
                        <a:rPr lang="en-US" sz="1600" b="0" kern="100" cap="none" spc="0">
                          <a:ln>
                            <a:noFill/>
                          </a:ln>
                          <a:solidFill>
                            <a:schemeClr val="tx1"/>
                          </a:solidFill>
                          <a:effectLst/>
                          <a:cs typeface="宋体" panose="02010600030101010101" pitchFamily="2" charset="-122"/>
                        </a:rPr>
                        <a:t> </a:t>
                      </a:r>
                      <a:r>
                        <a:rPr lang="zh-CN" sz="1600" b="0" kern="100" cap="none" spc="0">
                          <a:ln>
                            <a:noFill/>
                          </a:ln>
                          <a:solidFill>
                            <a:schemeClr val="tx1"/>
                          </a:solidFill>
                          <a:effectLst/>
                          <a:cs typeface="宋体" panose="02010600030101010101" pitchFamily="2" charset="-122"/>
                        </a:rPr>
                        <a:t>胫后肌</a:t>
                      </a:r>
                      <a:endParaRPr lang="zh-CN" sz="1600" b="0" kern="100" cap="none" spc="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b="0" kern="100" cap="none" spc="0" dirty="0">
                          <a:ln>
                            <a:noFill/>
                          </a:ln>
                          <a:solidFill>
                            <a:schemeClr val="tx1"/>
                          </a:solidFill>
                          <a:effectLst/>
                          <a:cs typeface="宋体" panose="02010600030101010101" pitchFamily="2" charset="-122"/>
                        </a:rPr>
                        <a:t>仰卧</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试图足内翻及跖屈时</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于内踝后方可触及肌腱活动</a:t>
                      </a:r>
                      <a:endParaRPr lang="zh-CN" sz="1600" b="0" kern="100" cap="none" spc="0" dirty="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b="0" kern="100" cap="none" spc="0" dirty="0">
                          <a:ln>
                            <a:noFill/>
                          </a:ln>
                          <a:solidFill>
                            <a:schemeClr val="tx1"/>
                          </a:solidFill>
                          <a:effectLst/>
                          <a:cs typeface="宋体" panose="02010600030101010101" pitchFamily="2" charset="-122"/>
                        </a:rPr>
                        <a:t>同左</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可主动踝跖屈、足内翻</a:t>
                      </a:r>
                      <a:endParaRPr lang="zh-CN" sz="1600" b="0" kern="100" cap="none" spc="0" dirty="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b="0" kern="100" cap="none" spc="0" dirty="0">
                          <a:ln>
                            <a:noFill/>
                          </a:ln>
                          <a:solidFill>
                            <a:schemeClr val="tx1"/>
                          </a:solidFill>
                          <a:effectLst/>
                          <a:cs typeface="宋体" panose="02010600030101010101" pitchFamily="2" charset="-122"/>
                        </a:rPr>
                        <a:t>向同侧侧卧</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足在床缘外</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足内翻并踝跖屈</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阻力加于足内缘</a:t>
                      </a:r>
                      <a:r>
                        <a:rPr lang="zh-CN" altLang="en-US" sz="1600" b="0" kern="100" cap="none" spc="0" dirty="0">
                          <a:ln>
                            <a:noFill/>
                          </a:ln>
                          <a:solidFill>
                            <a:schemeClr val="tx1"/>
                          </a:solidFill>
                          <a:effectLst/>
                          <a:cs typeface="宋体" panose="02010600030101010101" pitchFamily="2" charset="-122"/>
                        </a:rPr>
                        <a:t>，</a:t>
                      </a:r>
                      <a:r>
                        <a:rPr lang="zh-CN" sz="1600" b="0" kern="100" cap="none" spc="0" dirty="0">
                          <a:ln>
                            <a:noFill/>
                          </a:ln>
                          <a:solidFill>
                            <a:schemeClr val="tx1"/>
                          </a:solidFill>
                          <a:effectLst/>
                          <a:cs typeface="宋体" panose="02010600030101010101" pitchFamily="2" charset="-122"/>
                        </a:rPr>
                        <a:t>向外上方推</a:t>
                      </a:r>
                      <a:endParaRPr lang="zh-CN" sz="1600" b="0" kern="100" cap="none" spc="0" dirty="0">
                        <a:ln>
                          <a:noFill/>
                        </a:ln>
                        <a:solidFill>
                          <a:schemeClr val="tx1"/>
                        </a:solidFill>
                        <a:effectLst/>
                        <a:cs typeface="宋体" panose="02010600030101010101" pitchFamily="2" charset="-122"/>
                      </a:endParaRPr>
                    </a:p>
                  </a:txBody>
                  <a:tcPr marL="55292" marR="552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bl>
          </a:graphicData>
        </a:graphic>
      </p:graphicFrame>
    </p:spTree>
    <p:custDataLst>
      <p:tags r:id="rId2"/>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5"/>
          <p:cNvSpPr txBox="1">
            <a:spLocks noChangeArrowheads="1"/>
          </p:cNvSpPr>
          <p:nvPr/>
        </p:nvSpPr>
        <p:spPr bwMode="auto">
          <a:xfrm>
            <a:off x="1102784" y="1475317"/>
            <a:ext cx="10397067"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endParaRPr lang="en-US" altLang="zh-CN" sz="2665" kern="0" dirty="0">
              <a:solidFill>
                <a:srgbClr val="000000"/>
              </a:solidFill>
              <a:latin typeface="+mn-lt"/>
              <a:sym typeface="Calibri" panose="020F0502020204030204" pitchFamily="34" charset="0"/>
            </a:endParaRPr>
          </a:p>
        </p:txBody>
      </p:sp>
      <p:graphicFrame>
        <p:nvGraphicFramePr>
          <p:cNvPr id="6" name="表格 5"/>
          <p:cNvGraphicFramePr>
            <a:graphicFrameLocks noGrp="1"/>
          </p:cNvGraphicFramePr>
          <p:nvPr>
            <p:custDataLst>
              <p:tags r:id="rId1"/>
            </p:custDataLst>
          </p:nvPr>
        </p:nvGraphicFramePr>
        <p:xfrm>
          <a:off x="654262" y="765175"/>
          <a:ext cx="10845800" cy="5819775"/>
        </p:xfrm>
        <a:graphic>
          <a:graphicData uri="http://schemas.openxmlformats.org/drawingml/2006/table">
            <a:tbl>
              <a:tblPr/>
              <a:tblGrid>
                <a:gridCol w="2711450"/>
                <a:gridCol w="2711450"/>
                <a:gridCol w="2711450"/>
                <a:gridCol w="2711450"/>
              </a:tblGrid>
              <a:tr h="365760">
                <a:tc rowSpan="2">
                  <a:txBody>
                    <a:bodyPr/>
                    <a:lstStyle/>
                    <a:p>
                      <a:pPr algn="ctr">
                        <a:lnSpc>
                          <a:spcPct val="150000"/>
                        </a:lnSpc>
                        <a:spcAft>
                          <a:spcPts val="0"/>
                        </a:spcAft>
                      </a:pPr>
                      <a:endParaRPr lang="en-US" sz="1600" kern="100" dirty="0">
                        <a:solidFill>
                          <a:schemeClr val="tx1"/>
                        </a:solidFill>
                        <a:cs typeface="宋体" panose="02010600030101010101" pitchFamily="2" charset="-122"/>
                      </a:endParaRPr>
                    </a:p>
                    <a:p>
                      <a:pPr algn="ctr">
                        <a:lnSpc>
                          <a:spcPct val="150000"/>
                        </a:lnSpc>
                        <a:spcAft>
                          <a:spcPts val="0"/>
                        </a:spcAft>
                      </a:pPr>
                      <a:r>
                        <a:rPr lang="zh-CN" sz="1600" kern="100" dirty="0">
                          <a:solidFill>
                            <a:schemeClr val="tx1"/>
                          </a:solidFill>
                          <a:cs typeface="宋体" panose="02010600030101010101" pitchFamily="2" charset="-122"/>
                        </a:rPr>
                        <a:t>肌肉</a:t>
                      </a:r>
                      <a:endParaRPr lang="zh-CN" sz="1600" kern="100" dirty="0">
                        <a:solidFill>
                          <a:schemeClr val="tx1"/>
                        </a:solidFill>
                        <a:cs typeface="宋体" panose="02010600030101010101" pitchFamily="2" charset="-122"/>
                      </a:endParaRPr>
                    </a:p>
                  </a:txBody>
                  <a:tcPr marL="91070" marR="91070" marT="0" marB="0">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accent4">
                        <a:lumMod val="40000"/>
                        <a:lumOff val="60000"/>
                      </a:schemeClr>
                    </a:solidFill>
                  </a:tcPr>
                </a:tc>
                <a:tc gridSpan="3">
                  <a:txBody>
                    <a:bodyPr/>
                    <a:lstStyle/>
                    <a:p>
                      <a:pPr algn="just">
                        <a:lnSpc>
                          <a:spcPct val="150000"/>
                        </a:lnSpc>
                        <a:spcAft>
                          <a:spcPts val="0"/>
                        </a:spcAft>
                      </a:pPr>
                      <a:r>
                        <a:rPr lang="en-US" sz="1600" kern="100" dirty="0">
                          <a:solidFill>
                            <a:schemeClr val="tx1"/>
                          </a:solidFill>
                          <a:cs typeface="宋体" panose="02010600030101010101" pitchFamily="2" charset="-122"/>
                        </a:rPr>
                        <a:t>                  </a:t>
                      </a:r>
                      <a:r>
                        <a:rPr lang="zh-CN" sz="1600" kern="100" dirty="0">
                          <a:solidFill>
                            <a:schemeClr val="tx1"/>
                          </a:solidFill>
                          <a:cs typeface="宋体" panose="02010600030101010101" pitchFamily="2" charset="-122"/>
                        </a:rPr>
                        <a:t>检查与评定</a:t>
                      </a:r>
                      <a:endParaRPr lang="zh-CN" sz="1600" kern="100" dirty="0">
                        <a:solidFill>
                          <a:schemeClr val="tx1"/>
                        </a:solidFill>
                        <a:cs typeface="宋体" panose="02010600030101010101" pitchFamily="2" charset="-122"/>
                      </a:endParaRPr>
                    </a:p>
                  </a:txBody>
                  <a:tcPr marL="91070" marR="91070" marT="0" marB="0">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chemeClr val="accent4">
                        <a:lumMod val="40000"/>
                        <a:lumOff val="60000"/>
                      </a:schemeClr>
                    </a:solidFill>
                  </a:tcPr>
                </a:tc>
                <a:tc hMerge="1">
                  <a:tcPr>
                    <a:lnT>
                      <a:noFill/>
                    </a:lnT>
                  </a:tcPr>
                </a:tc>
                <a:tc hMerge="1">
                  <a:tcPr>
                    <a:lnR>
                      <a:noFill/>
                    </a:lnR>
                    <a:lnT>
                      <a:noFill/>
                    </a:lnT>
                  </a:tcPr>
                </a:tc>
              </a:tr>
              <a:tr h="365760">
                <a:tc vMerge="1">
                  <a:tcPr>
                    <a:lnL>
                      <a:noFill/>
                    </a:lnL>
                  </a:tcPr>
                </a:tc>
                <a:tc>
                  <a:txBody>
                    <a:bodyPr/>
                    <a:lstStyle/>
                    <a:p>
                      <a:pPr algn="ctr">
                        <a:lnSpc>
                          <a:spcPct val="150000"/>
                        </a:lnSpc>
                        <a:spcAft>
                          <a:spcPts val="0"/>
                        </a:spcAft>
                      </a:pPr>
                      <a:r>
                        <a:rPr lang="en-US" sz="1600" kern="100">
                          <a:solidFill>
                            <a:schemeClr val="tx1"/>
                          </a:solidFill>
                          <a:cs typeface="宋体" panose="02010600030101010101" pitchFamily="2" charset="-122"/>
                        </a:rPr>
                        <a:t>1</a:t>
                      </a:r>
                      <a:r>
                        <a:rPr lang="zh-CN" sz="1600" kern="100">
                          <a:solidFill>
                            <a:schemeClr val="tx1"/>
                          </a:solidFill>
                          <a:cs typeface="宋体" panose="02010600030101010101" pitchFamily="2" charset="-122"/>
                        </a:rPr>
                        <a:t>级</a:t>
                      </a:r>
                      <a:endParaRPr lang="zh-CN" sz="1600" kern="100">
                        <a:solidFill>
                          <a:schemeClr val="tx1"/>
                        </a:solidFill>
                        <a:cs typeface="宋体" panose="02010600030101010101" pitchFamily="2" charset="-122"/>
                      </a:endParaRPr>
                    </a:p>
                  </a:txBody>
                  <a:tcPr marL="91070" marR="910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a:lnSpc>
                          <a:spcPct val="150000"/>
                        </a:lnSpc>
                        <a:spcAft>
                          <a:spcPts val="0"/>
                        </a:spcAft>
                      </a:pPr>
                      <a:r>
                        <a:rPr lang="en-US" sz="1600" kern="100">
                          <a:solidFill>
                            <a:schemeClr val="tx1"/>
                          </a:solidFill>
                          <a:cs typeface="宋体" panose="02010600030101010101" pitchFamily="2" charset="-122"/>
                        </a:rPr>
                        <a:t>2</a:t>
                      </a:r>
                      <a:r>
                        <a:rPr lang="zh-CN" sz="1600" kern="100">
                          <a:solidFill>
                            <a:schemeClr val="tx1"/>
                          </a:solidFill>
                          <a:cs typeface="宋体" panose="02010600030101010101" pitchFamily="2" charset="-122"/>
                        </a:rPr>
                        <a:t>级</a:t>
                      </a:r>
                      <a:endParaRPr lang="zh-CN" sz="1600" kern="100">
                        <a:solidFill>
                          <a:schemeClr val="tx1"/>
                        </a:solidFill>
                        <a:cs typeface="宋体" panose="02010600030101010101" pitchFamily="2" charset="-122"/>
                      </a:endParaRPr>
                    </a:p>
                  </a:txBody>
                  <a:tcPr marL="91070" marR="910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en-US" sz="1600" kern="100">
                          <a:solidFill>
                            <a:schemeClr val="tx1"/>
                          </a:solidFill>
                          <a:cs typeface="宋体" panose="02010600030101010101" pitchFamily="2" charset="-122"/>
                        </a:rPr>
                        <a:t> 3</a:t>
                      </a:r>
                      <a:r>
                        <a:rPr lang="zh-CN" sz="1600" kern="100">
                          <a:solidFill>
                            <a:schemeClr val="tx1"/>
                          </a:solidFill>
                          <a:cs typeface="宋体" panose="02010600030101010101" pitchFamily="2" charset="-122"/>
                        </a:rPr>
                        <a:t>、</a:t>
                      </a:r>
                      <a:r>
                        <a:rPr lang="en-US" sz="1600" kern="100">
                          <a:solidFill>
                            <a:schemeClr val="tx1"/>
                          </a:solidFill>
                          <a:cs typeface="宋体" panose="02010600030101010101" pitchFamily="2" charset="-122"/>
                        </a:rPr>
                        <a:t>4</a:t>
                      </a:r>
                      <a:r>
                        <a:rPr lang="zh-CN" sz="1600" kern="100">
                          <a:solidFill>
                            <a:schemeClr val="tx1"/>
                          </a:solidFill>
                          <a:cs typeface="宋体" panose="02010600030101010101" pitchFamily="2" charset="-122"/>
                        </a:rPr>
                        <a:t>、</a:t>
                      </a:r>
                      <a:r>
                        <a:rPr lang="en-US" sz="1600" kern="100">
                          <a:solidFill>
                            <a:schemeClr val="tx1"/>
                          </a:solidFill>
                          <a:cs typeface="宋体" panose="02010600030101010101" pitchFamily="2" charset="-122"/>
                        </a:rPr>
                        <a:t>5</a:t>
                      </a:r>
                      <a:r>
                        <a:rPr lang="zh-CN" sz="1600" kern="100">
                          <a:solidFill>
                            <a:schemeClr val="tx1"/>
                          </a:solidFill>
                          <a:cs typeface="宋体" panose="02010600030101010101" pitchFamily="2" charset="-122"/>
                        </a:rPr>
                        <a:t>级</a:t>
                      </a:r>
                      <a:endParaRPr lang="zh-CN" sz="1600" kern="100">
                        <a:solidFill>
                          <a:schemeClr val="tx1"/>
                        </a:solidFill>
                        <a:cs typeface="宋体" panose="02010600030101010101" pitchFamily="2" charset="-122"/>
                      </a:endParaRPr>
                    </a:p>
                  </a:txBody>
                  <a:tcPr marL="91070" marR="91070" marT="0" marB="0">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1330325">
                <a:tc>
                  <a:txBody>
                    <a:bodyPr/>
                    <a:lstStyle/>
                    <a:p>
                      <a:pPr algn="ctr">
                        <a:lnSpc>
                          <a:spcPct val="150000"/>
                        </a:lnSpc>
                        <a:spcAft>
                          <a:spcPts val="0"/>
                        </a:spcAft>
                      </a:pPr>
                      <a:r>
                        <a:rPr lang="zh-CN" sz="1600" kern="100" dirty="0">
                          <a:solidFill>
                            <a:schemeClr val="tx1"/>
                          </a:solidFill>
                          <a:cs typeface="宋体" panose="02010600030101010101" pitchFamily="2" charset="-122"/>
                        </a:rPr>
                        <a:t>斜方肌</a:t>
                      </a:r>
                      <a:endParaRPr lang="zh-CN" sz="1600" kern="100" dirty="0">
                        <a:solidFill>
                          <a:schemeClr val="tx1"/>
                        </a:solidFill>
                        <a:cs typeface="Times New Roman" panose="02020603050405020304"/>
                      </a:endParaRPr>
                    </a:p>
                    <a:p>
                      <a:pPr algn="ctr">
                        <a:lnSpc>
                          <a:spcPct val="150000"/>
                        </a:lnSpc>
                        <a:spcAft>
                          <a:spcPts val="0"/>
                        </a:spcAft>
                      </a:pPr>
                      <a:r>
                        <a:rPr lang="zh-CN" sz="1600" kern="100" dirty="0">
                          <a:solidFill>
                            <a:schemeClr val="tx1"/>
                          </a:solidFill>
                          <a:cs typeface="宋体" panose="02010600030101010101" pitchFamily="2" charset="-122"/>
                        </a:rPr>
                        <a:t>菱形肌</a:t>
                      </a:r>
                      <a:endParaRPr lang="zh-CN" sz="1600" kern="100" dirty="0">
                        <a:solidFill>
                          <a:schemeClr val="tx1"/>
                        </a:solidFill>
                        <a:cs typeface="宋体" panose="02010600030101010101" pitchFamily="2" charset="-122"/>
                      </a:endParaRPr>
                    </a:p>
                  </a:txBody>
                  <a:tcPr marL="91070" marR="91070" marT="0" marB="0">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kern="100" dirty="0">
                          <a:solidFill>
                            <a:schemeClr val="tx1"/>
                          </a:solidFill>
                          <a:cs typeface="宋体" panose="02010600030101010101" pitchFamily="2" charset="-122"/>
                        </a:rPr>
                        <a:t>坐位</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臂外展置于桌面</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试图使肩胛骨内收时可触及肌收缩</a:t>
                      </a:r>
                      <a:endParaRPr lang="zh-CN" sz="1600" kern="100" dirty="0">
                        <a:solidFill>
                          <a:schemeClr val="tx1"/>
                        </a:solidFill>
                        <a:cs typeface="宋体" panose="02010600030101010101" pitchFamily="2" charset="-122"/>
                      </a:endParaRPr>
                    </a:p>
                  </a:txBody>
                  <a:tcPr marL="91070" marR="910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kern="100" dirty="0">
                          <a:solidFill>
                            <a:schemeClr val="tx1"/>
                          </a:solidFill>
                          <a:cs typeface="宋体" panose="02010600030101010101" pitchFamily="2" charset="-122"/>
                        </a:rPr>
                        <a:t>同左</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使肩胛骨主动内收时可见运动</a:t>
                      </a:r>
                      <a:endParaRPr lang="zh-CN" sz="1600" kern="100" dirty="0">
                        <a:solidFill>
                          <a:schemeClr val="tx1"/>
                        </a:solidFill>
                        <a:cs typeface="宋体" panose="02010600030101010101" pitchFamily="2" charset="-122"/>
                      </a:endParaRPr>
                    </a:p>
                  </a:txBody>
                  <a:tcPr marL="91070" marR="910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kern="100" dirty="0">
                          <a:solidFill>
                            <a:schemeClr val="tx1"/>
                          </a:solidFill>
                          <a:cs typeface="宋体" panose="02010600030101010101" pitchFamily="2" charset="-122"/>
                        </a:rPr>
                        <a:t>俯卧</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两臂稍抬起：使肩胛骨内收</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肩胛骨内侧缘施加向外阻力</a:t>
                      </a:r>
                      <a:endParaRPr lang="zh-CN" sz="1600" kern="100" dirty="0">
                        <a:solidFill>
                          <a:schemeClr val="tx1"/>
                        </a:solidFill>
                        <a:cs typeface="宋体" panose="02010600030101010101" pitchFamily="2" charset="-122"/>
                      </a:endParaRPr>
                    </a:p>
                  </a:txBody>
                  <a:tcPr marL="91070" marR="91070" marT="0" marB="0">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1330325">
                <a:tc>
                  <a:txBody>
                    <a:bodyPr/>
                    <a:lstStyle/>
                    <a:p>
                      <a:pPr algn="ctr">
                        <a:lnSpc>
                          <a:spcPct val="150000"/>
                        </a:lnSpc>
                        <a:spcAft>
                          <a:spcPts val="0"/>
                        </a:spcAft>
                      </a:pPr>
                      <a:r>
                        <a:rPr lang="zh-CN" sz="1600" kern="100">
                          <a:solidFill>
                            <a:schemeClr val="tx1"/>
                          </a:solidFill>
                          <a:cs typeface="宋体" panose="02010600030101010101" pitchFamily="2" charset="-122"/>
                        </a:rPr>
                        <a:t>斜方肌下部</a:t>
                      </a:r>
                      <a:endParaRPr lang="zh-CN" sz="1600" kern="100">
                        <a:solidFill>
                          <a:schemeClr val="tx1"/>
                        </a:solidFill>
                        <a:cs typeface="宋体" panose="02010600030101010101" pitchFamily="2" charset="-122"/>
                      </a:endParaRPr>
                    </a:p>
                  </a:txBody>
                  <a:tcPr marL="91070" marR="91070" marT="0" marB="0">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kern="100" dirty="0">
                          <a:solidFill>
                            <a:schemeClr val="tx1"/>
                          </a:solidFill>
                          <a:cs typeface="宋体" panose="02010600030101010101" pitchFamily="2" charset="-122"/>
                        </a:rPr>
                        <a:t>俯卧</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上臂前屈</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内旋</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试图使肩胛骨内收及下移时</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可触及斜方肌下部收缩</a:t>
                      </a:r>
                      <a:endParaRPr lang="zh-CN" sz="1600" kern="100" dirty="0">
                        <a:solidFill>
                          <a:schemeClr val="tx1"/>
                        </a:solidFill>
                        <a:cs typeface="宋体" panose="02010600030101010101" pitchFamily="2" charset="-122"/>
                      </a:endParaRPr>
                    </a:p>
                  </a:txBody>
                  <a:tcPr marL="91070" marR="910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kern="100" dirty="0">
                          <a:solidFill>
                            <a:schemeClr val="tx1"/>
                          </a:solidFill>
                          <a:cs typeface="宋体" panose="02010600030101010101" pitchFamily="2" charset="-122"/>
                        </a:rPr>
                        <a:t>同左</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可见肩胛骨内收及下移运动</a:t>
                      </a:r>
                      <a:endParaRPr lang="zh-CN" sz="1600" kern="100" dirty="0">
                        <a:solidFill>
                          <a:schemeClr val="tx1"/>
                        </a:solidFill>
                        <a:cs typeface="宋体" panose="02010600030101010101" pitchFamily="2" charset="-122"/>
                      </a:endParaRPr>
                    </a:p>
                  </a:txBody>
                  <a:tcPr marL="91070" marR="910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kern="100" dirty="0">
                          <a:solidFill>
                            <a:schemeClr val="tx1"/>
                          </a:solidFill>
                          <a:cs typeface="宋体" panose="02010600030101010101" pitchFamily="2" charset="-122"/>
                        </a:rPr>
                        <a:t>同左：肩胛骨内收及下移</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肩胛骨内收及下移</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肩胛骨内下缘施加向外上的阻力</a:t>
                      </a:r>
                      <a:endParaRPr lang="zh-CN" sz="1600" kern="100" dirty="0">
                        <a:solidFill>
                          <a:schemeClr val="tx1"/>
                        </a:solidFill>
                        <a:cs typeface="宋体" panose="02010600030101010101" pitchFamily="2" charset="-122"/>
                      </a:endParaRPr>
                    </a:p>
                  </a:txBody>
                  <a:tcPr marL="91070" marR="91070" marT="0" marB="0">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1097280">
                <a:tc>
                  <a:txBody>
                    <a:bodyPr/>
                    <a:lstStyle/>
                    <a:p>
                      <a:pPr algn="ctr">
                        <a:lnSpc>
                          <a:spcPct val="150000"/>
                        </a:lnSpc>
                        <a:spcAft>
                          <a:spcPts val="0"/>
                        </a:spcAft>
                      </a:pPr>
                      <a:r>
                        <a:rPr lang="zh-CN" sz="1600" kern="100">
                          <a:solidFill>
                            <a:schemeClr val="tx1"/>
                          </a:solidFill>
                          <a:cs typeface="宋体" panose="02010600030101010101" pitchFamily="2" charset="-122"/>
                        </a:rPr>
                        <a:t>斜方肌上部</a:t>
                      </a:r>
                      <a:endParaRPr lang="zh-CN" sz="1600" kern="100">
                        <a:solidFill>
                          <a:schemeClr val="tx1"/>
                        </a:solidFill>
                        <a:cs typeface="Times New Roman" panose="02020603050405020304"/>
                      </a:endParaRPr>
                    </a:p>
                    <a:p>
                      <a:pPr algn="ctr">
                        <a:lnSpc>
                          <a:spcPct val="150000"/>
                        </a:lnSpc>
                        <a:spcAft>
                          <a:spcPts val="0"/>
                        </a:spcAft>
                      </a:pPr>
                      <a:r>
                        <a:rPr lang="zh-CN" sz="1600" kern="100">
                          <a:solidFill>
                            <a:schemeClr val="tx1"/>
                          </a:solidFill>
                          <a:cs typeface="宋体" panose="02010600030101010101" pitchFamily="2" charset="-122"/>
                        </a:rPr>
                        <a:t>肩胛提肌</a:t>
                      </a:r>
                      <a:endParaRPr lang="zh-CN" sz="1600" kern="100">
                        <a:solidFill>
                          <a:schemeClr val="tx1"/>
                        </a:solidFill>
                        <a:cs typeface="宋体" panose="02010600030101010101" pitchFamily="2" charset="-122"/>
                      </a:endParaRPr>
                    </a:p>
                  </a:txBody>
                  <a:tcPr marL="91070" marR="91070" marT="0" marB="0">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kern="100" dirty="0">
                          <a:solidFill>
                            <a:schemeClr val="tx1"/>
                          </a:solidFill>
                          <a:cs typeface="宋体" panose="02010600030101010101" pitchFamily="2" charset="-122"/>
                        </a:rPr>
                        <a:t>俯卧</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试图耸肩时可触及斜方肌上部</a:t>
                      </a:r>
                      <a:endParaRPr lang="zh-CN" sz="1600" kern="100" dirty="0">
                        <a:solidFill>
                          <a:schemeClr val="tx1"/>
                        </a:solidFill>
                        <a:cs typeface="宋体" panose="02010600030101010101" pitchFamily="2" charset="-122"/>
                      </a:endParaRPr>
                    </a:p>
                  </a:txBody>
                  <a:tcPr marL="91070" marR="910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kern="100" dirty="0">
                          <a:solidFill>
                            <a:schemeClr val="tx1"/>
                          </a:solidFill>
                          <a:cs typeface="宋体" panose="02010600030101010101" pitchFamily="2" charset="-122"/>
                        </a:rPr>
                        <a:t>同左</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能主动耸肩</a:t>
                      </a:r>
                      <a:endParaRPr lang="zh-CN" sz="1600" kern="100" dirty="0">
                        <a:solidFill>
                          <a:schemeClr val="tx1"/>
                        </a:solidFill>
                        <a:cs typeface="宋体" panose="02010600030101010101" pitchFamily="2" charset="-122"/>
                      </a:endParaRPr>
                    </a:p>
                  </a:txBody>
                  <a:tcPr marL="91070" marR="910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kern="100" dirty="0">
                          <a:solidFill>
                            <a:schemeClr val="tx1"/>
                          </a:solidFill>
                          <a:cs typeface="宋体" panose="02010600030101010101" pitchFamily="2" charset="-122"/>
                        </a:rPr>
                        <a:t>坐位</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两臂垂于体侧：耸肩时</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在肩锁关节上施加向下的阻力</a:t>
                      </a:r>
                      <a:endParaRPr lang="zh-CN" sz="1600" kern="100" dirty="0">
                        <a:solidFill>
                          <a:schemeClr val="tx1"/>
                        </a:solidFill>
                        <a:cs typeface="宋体" panose="02010600030101010101" pitchFamily="2" charset="-122"/>
                      </a:endParaRPr>
                    </a:p>
                  </a:txBody>
                  <a:tcPr marL="91070" marR="91070" marT="0" marB="0">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1330325">
                <a:tc>
                  <a:txBody>
                    <a:bodyPr/>
                    <a:lstStyle/>
                    <a:p>
                      <a:pPr algn="ctr">
                        <a:lnSpc>
                          <a:spcPct val="150000"/>
                        </a:lnSpc>
                        <a:spcAft>
                          <a:spcPts val="0"/>
                        </a:spcAft>
                      </a:pPr>
                      <a:r>
                        <a:rPr lang="zh-CN" sz="1600" kern="100">
                          <a:solidFill>
                            <a:schemeClr val="tx1"/>
                          </a:solidFill>
                          <a:cs typeface="宋体" panose="02010600030101010101" pitchFamily="2" charset="-122"/>
                        </a:rPr>
                        <a:t>前锯肌</a:t>
                      </a:r>
                      <a:endParaRPr lang="zh-CN" sz="1600" kern="100">
                        <a:solidFill>
                          <a:schemeClr val="tx1"/>
                        </a:solidFill>
                        <a:cs typeface="宋体" panose="02010600030101010101" pitchFamily="2" charset="-122"/>
                      </a:endParaRPr>
                    </a:p>
                  </a:txBody>
                  <a:tcPr marL="91070" marR="91070" marT="0" marB="0">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accent4">
                        <a:lumMod val="40000"/>
                        <a:lumOff val="60000"/>
                      </a:schemeClr>
                    </a:solidFill>
                  </a:tcPr>
                </a:tc>
                <a:tc>
                  <a:txBody>
                    <a:bodyPr/>
                    <a:lstStyle/>
                    <a:p>
                      <a:pPr algn="just">
                        <a:lnSpc>
                          <a:spcPct val="150000"/>
                        </a:lnSpc>
                        <a:spcAft>
                          <a:spcPts val="0"/>
                        </a:spcAft>
                      </a:pPr>
                      <a:r>
                        <a:rPr lang="zh-CN" sz="1600" kern="100" dirty="0">
                          <a:solidFill>
                            <a:schemeClr val="tx1"/>
                          </a:solidFill>
                          <a:cs typeface="宋体" panose="02010600030101010101" pitchFamily="2" charset="-122"/>
                        </a:rPr>
                        <a:t>坐位</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上臂前屈置于桌上</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肩前伸时肩胛骨内缘可触及肌收缩</a:t>
                      </a:r>
                      <a:endParaRPr lang="zh-CN" sz="1600" kern="100" dirty="0">
                        <a:solidFill>
                          <a:schemeClr val="tx1"/>
                        </a:solidFill>
                        <a:cs typeface="宋体" panose="02010600030101010101" pitchFamily="2" charset="-122"/>
                      </a:endParaRPr>
                    </a:p>
                  </a:txBody>
                  <a:tcPr marL="91070" marR="910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accent4">
                        <a:lumMod val="40000"/>
                        <a:lumOff val="60000"/>
                      </a:schemeClr>
                    </a:solidFill>
                  </a:tcPr>
                </a:tc>
                <a:tc>
                  <a:txBody>
                    <a:bodyPr/>
                    <a:lstStyle/>
                    <a:p>
                      <a:pPr algn="just">
                        <a:lnSpc>
                          <a:spcPct val="150000"/>
                        </a:lnSpc>
                        <a:spcAft>
                          <a:spcPts val="0"/>
                        </a:spcAft>
                      </a:pPr>
                      <a:r>
                        <a:rPr lang="zh-CN" sz="1600" kern="100" dirty="0">
                          <a:solidFill>
                            <a:schemeClr val="tx1"/>
                          </a:solidFill>
                          <a:cs typeface="宋体" panose="02010600030101010101" pitchFamily="2" charset="-122"/>
                        </a:rPr>
                        <a:t>同左</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肩前伸时可见肩胛骨活动</a:t>
                      </a:r>
                      <a:endParaRPr lang="zh-CN" sz="1600" kern="100" dirty="0">
                        <a:solidFill>
                          <a:schemeClr val="tx1"/>
                        </a:solidFill>
                        <a:cs typeface="宋体" panose="02010600030101010101" pitchFamily="2" charset="-122"/>
                      </a:endParaRPr>
                    </a:p>
                  </a:txBody>
                  <a:tcPr marL="91070" marR="910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accent4">
                        <a:lumMod val="40000"/>
                        <a:lumOff val="60000"/>
                      </a:schemeClr>
                    </a:solidFill>
                  </a:tcPr>
                </a:tc>
                <a:tc>
                  <a:txBody>
                    <a:bodyPr/>
                    <a:lstStyle/>
                    <a:p>
                      <a:pPr algn="just">
                        <a:lnSpc>
                          <a:spcPct val="150000"/>
                        </a:lnSpc>
                        <a:spcAft>
                          <a:spcPts val="0"/>
                        </a:spcAft>
                      </a:pPr>
                      <a:r>
                        <a:rPr lang="zh-CN" sz="1600" kern="100" dirty="0">
                          <a:solidFill>
                            <a:schemeClr val="tx1"/>
                          </a:solidFill>
                          <a:cs typeface="宋体" panose="02010600030101010101" pitchFamily="2" charset="-122"/>
                        </a:rPr>
                        <a:t>坐位</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上臂前平举</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屈肘：上臂前移</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保持屈肘</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在肘部施加向后的阻力</a:t>
                      </a:r>
                      <a:endParaRPr lang="zh-CN" sz="1600" kern="100" dirty="0">
                        <a:solidFill>
                          <a:schemeClr val="tx1"/>
                        </a:solidFill>
                        <a:cs typeface="宋体" panose="02010600030101010101" pitchFamily="2" charset="-122"/>
                      </a:endParaRPr>
                    </a:p>
                  </a:txBody>
                  <a:tcPr marL="91070" marR="91070" marT="0" marB="0">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accent4">
                        <a:lumMod val="40000"/>
                        <a:lumOff val="60000"/>
                      </a:schemeClr>
                    </a:solidFill>
                  </a:tcPr>
                </a:tc>
              </a:tr>
            </a:tbl>
          </a:graphicData>
        </a:graphic>
      </p:graphicFrame>
      <p:sp>
        <p:nvSpPr>
          <p:cNvPr id="9" name="矩形 8"/>
          <p:cNvSpPr/>
          <p:nvPr>
            <p:custDataLst>
              <p:tags r:id="rId2"/>
            </p:custDataLst>
          </p:nvPr>
        </p:nvSpPr>
        <p:spPr>
          <a:xfrm>
            <a:off x="719313" y="-218985"/>
            <a:ext cx="300990" cy="106680"/>
          </a:xfrm>
          <a:prstGeom prst="rect">
            <a:avLst/>
          </a:prstGeom>
        </p:spPr>
        <p:txBody>
          <a:bodyPr wrap="none">
            <a:spAutoFit/>
          </a:bodyPr>
          <a:lstStyle/>
          <a:p>
            <a:r>
              <a:rPr lang="zh-CN" altLang="en-US" sz="100" b="1" dirty="0">
                <a:solidFill>
                  <a:schemeClr val="tx1"/>
                </a:solidFill>
                <a:latin typeface="+mn-lt"/>
              </a:rPr>
              <a:t>躯干肌</a:t>
            </a:r>
            <a:r>
              <a:rPr lang="en-US" sz="100" b="1" dirty="0">
                <a:solidFill>
                  <a:schemeClr val="tx1"/>
                </a:solidFill>
                <a:latin typeface="+mn-lt"/>
              </a:rPr>
              <a:t>MMT</a:t>
            </a:r>
            <a:r>
              <a:rPr lang="zh-CN" altLang="en-US" sz="100" b="1" dirty="0">
                <a:solidFill>
                  <a:schemeClr val="tx1"/>
                </a:solidFill>
                <a:latin typeface="+mn-lt"/>
              </a:rPr>
              <a:t>测定方法</a:t>
            </a:r>
            <a:endParaRPr lang="zh-CN" altLang="en-US" sz="100" b="1" dirty="0">
              <a:solidFill>
                <a:schemeClr val="tx1"/>
              </a:solidFill>
              <a:latin typeface="+mn-lt"/>
            </a:endParaRPr>
          </a:p>
        </p:txBody>
      </p:sp>
      <p:sp>
        <p:nvSpPr>
          <p:cNvPr id="5" name="标题 4"/>
          <p:cNvSpPr>
            <a:spLocks noGrp="1"/>
          </p:cNvSpPr>
          <p:nvPr>
            <p:custDataLst>
              <p:tags r:id="rId3"/>
            </p:custDataLst>
          </p:nvPr>
        </p:nvSpPr>
        <p:spPr>
          <a:xfrm>
            <a:off x="975360" y="-11430"/>
            <a:ext cx="3033395" cy="74612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一、肌力评定</a:t>
            </a:r>
            <a:endParaRPr lang="zh-CN" altLang="en-US" sz="3200">
              <a:sym typeface="+mn-ea"/>
            </a:endParaRPr>
          </a:p>
        </p:txBody>
      </p:sp>
    </p:spTree>
    <p:custDataLst>
      <p:tags r:id="rId4"/>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custDataLst>
              <p:tags r:id="rId1"/>
            </p:custDataLst>
          </p:nvPr>
        </p:nvGraphicFramePr>
        <p:xfrm>
          <a:off x="551180" y="908685"/>
          <a:ext cx="10856595" cy="5733415"/>
        </p:xfrm>
        <a:graphic>
          <a:graphicData uri="http://schemas.openxmlformats.org/drawingml/2006/table">
            <a:tbl>
              <a:tblPr/>
              <a:tblGrid>
                <a:gridCol w="1808480"/>
                <a:gridCol w="1809115"/>
                <a:gridCol w="1809750"/>
                <a:gridCol w="1809115"/>
                <a:gridCol w="1809750"/>
                <a:gridCol w="1810385"/>
              </a:tblGrid>
              <a:tr h="365760">
                <a:tc rowSpan="2">
                  <a:txBody>
                    <a:bodyPr/>
                    <a:lstStyle/>
                    <a:p>
                      <a:pPr algn="ctr">
                        <a:lnSpc>
                          <a:spcPct val="150000"/>
                        </a:lnSpc>
                        <a:spcAft>
                          <a:spcPts val="0"/>
                        </a:spcAft>
                      </a:pPr>
                      <a:endParaRPr lang="en-US" sz="1600" kern="100" dirty="0">
                        <a:solidFill>
                          <a:schemeClr val="tx1"/>
                        </a:solidFill>
                        <a:cs typeface="宋体" panose="02010600030101010101" pitchFamily="2" charset="-122"/>
                      </a:endParaRPr>
                    </a:p>
                    <a:p>
                      <a:pPr algn="ctr">
                        <a:lnSpc>
                          <a:spcPct val="150000"/>
                        </a:lnSpc>
                        <a:spcAft>
                          <a:spcPts val="0"/>
                        </a:spcAft>
                      </a:pPr>
                      <a:r>
                        <a:rPr lang="zh-CN" sz="1600" kern="100" dirty="0">
                          <a:solidFill>
                            <a:schemeClr val="tx1"/>
                          </a:solidFill>
                          <a:cs typeface="宋体" panose="02010600030101010101" pitchFamily="2" charset="-122"/>
                        </a:rPr>
                        <a:t>肌肉</a:t>
                      </a:r>
                      <a:endParaRPr lang="zh-CN" sz="1600" kern="100" dirty="0">
                        <a:solidFill>
                          <a:schemeClr val="tx1"/>
                        </a:solidFill>
                        <a:cs typeface="宋体" panose="02010600030101010101" pitchFamily="2" charset="-122"/>
                      </a:endParaRPr>
                    </a:p>
                  </a:txBody>
                  <a:tcPr marL="73724" marR="73724" marT="0" marB="0">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endParaRPr lang="en-US" sz="1600" kern="100">
                        <a:solidFill>
                          <a:srgbClr val="080808"/>
                        </a:solidFill>
                        <a:latin typeface="微软雅黑" panose="020B0503020204020204" pitchFamily="34" charset="-122"/>
                        <a:cs typeface="宋体" panose="02010600030101010101" pitchFamily="2" charset="-122"/>
                      </a:endParaRPr>
                    </a:p>
                  </a:txBody>
                  <a:tcPr marL="73724" marR="7372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endParaRPr lang="en-US" sz="1600" kern="100">
                        <a:solidFill>
                          <a:srgbClr val="080808"/>
                        </a:solidFill>
                        <a:latin typeface="微软雅黑" panose="020B0503020204020204" pitchFamily="34" charset="-122"/>
                        <a:cs typeface="宋体" panose="02010600030101010101" pitchFamily="2" charset="-122"/>
                      </a:endParaRPr>
                    </a:p>
                  </a:txBody>
                  <a:tcPr marL="73724" marR="7372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kern="100">
                          <a:solidFill>
                            <a:schemeClr val="tx1"/>
                          </a:solidFill>
                          <a:cs typeface="宋体" panose="02010600030101010101" pitchFamily="2" charset="-122"/>
                        </a:rPr>
                        <a:t>检查与评定</a:t>
                      </a:r>
                      <a:endParaRPr lang="zh-CN" sz="1600" kern="100">
                        <a:solidFill>
                          <a:schemeClr val="tx1"/>
                        </a:solidFill>
                        <a:cs typeface="宋体" panose="02010600030101010101" pitchFamily="2" charset="-122"/>
                      </a:endParaRPr>
                    </a:p>
                  </a:txBody>
                  <a:tcPr marL="73724" marR="7372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endParaRPr lang="en-US" sz="1600" kern="100">
                        <a:solidFill>
                          <a:srgbClr val="080808"/>
                        </a:solidFill>
                        <a:latin typeface="微软雅黑" panose="020B0503020204020204" pitchFamily="34" charset="-122"/>
                        <a:cs typeface="宋体" panose="02010600030101010101" pitchFamily="2" charset="-122"/>
                      </a:endParaRPr>
                    </a:p>
                  </a:txBody>
                  <a:tcPr marL="73724" marR="7372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endParaRPr lang="en-US" sz="1600" kern="100">
                        <a:solidFill>
                          <a:srgbClr val="080808"/>
                        </a:solidFill>
                        <a:latin typeface="微软雅黑" panose="020B0503020204020204" pitchFamily="34" charset="-122"/>
                        <a:cs typeface="宋体" panose="02010600030101010101" pitchFamily="2" charset="-122"/>
                      </a:endParaRPr>
                    </a:p>
                  </a:txBody>
                  <a:tcPr marL="73724" marR="73724" marT="0" marB="0">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365760">
                <a:tc vMerge="1">
                  <a:tcPr>
                    <a:lnL>
                      <a:noFill/>
                    </a:lnL>
                  </a:tcPr>
                </a:tc>
                <a:tc>
                  <a:txBody>
                    <a:bodyPr/>
                    <a:lstStyle/>
                    <a:p>
                      <a:pPr algn="just">
                        <a:lnSpc>
                          <a:spcPct val="150000"/>
                        </a:lnSpc>
                        <a:spcAft>
                          <a:spcPts val="0"/>
                        </a:spcAft>
                      </a:pPr>
                      <a:r>
                        <a:rPr lang="en-US" sz="1600" kern="100">
                          <a:solidFill>
                            <a:schemeClr val="tx1"/>
                          </a:solidFill>
                          <a:cs typeface="宋体" panose="02010600030101010101" pitchFamily="2" charset="-122"/>
                        </a:rPr>
                        <a:t>1</a:t>
                      </a:r>
                      <a:r>
                        <a:rPr lang="zh-CN" sz="1600" kern="100">
                          <a:solidFill>
                            <a:schemeClr val="tx1"/>
                          </a:solidFill>
                          <a:cs typeface="宋体" panose="02010600030101010101" pitchFamily="2" charset="-122"/>
                        </a:rPr>
                        <a:t>级</a:t>
                      </a:r>
                      <a:endParaRPr lang="zh-CN" sz="1600" kern="100">
                        <a:solidFill>
                          <a:schemeClr val="tx1"/>
                        </a:solidFill>
                        <a:cs typeface="宋体" panose="02010600030101010101" pitchFamily="2" charset="-122"/>
                      </a:endParaRPr>
                    </a:p>
                  </a:txBody>
                  <a:tcPr marL="73724" marR="7372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en-US" sz="1600" kern="100">
                          <a:solidFill>
                            <a:schemeClr val="tx1"/>
                          </a:solidFill>
                          <a:cs typeface="宋体" panose="02010600030101010101" pitchFamily="2" charset="-122"/>
                        </a:rPr>
                        <a:t>2</a:t>
                      </a:r>
                      <a:r>
                        <a:rPr lang="zh-CN" sz="1600" kern="100">
                          <a:solidFill>
                            <a:schemeClr val="tx1"/>
                          </a:solidFill>
                          <a:cs typeface="宋体" panose="02010600030101010101" pitchFamily="2" charset="-122"/>
                        </a:rPr>
                        <a:t>级</a:t>
                      </a:r>
                      <a:endParaRPr lang="zh-CN" sz="1600" kern="100">
                        <a:solidFill>
                          <a:schemeClr val="tx1"/>
                        </a:solidFill>
                        <a:cs typeface="宋体" panose="02010600030101010101" pitchFamily="2" charset="-122"/>
                      </a:endParaRPr>
                    </a:p>
                  </a:txBody>
                  <a:tcPr marL="73724" marR="7372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en-US" sz="1600" kern="100">
                          <a:solidFill>
                            <a:schemeClr val="tx1"/>
                          </a:solidFill>
                          <a:cs typeface="宋体" panose="02010600030101010101" pitchFamily="2" charset="-122"/>
                        </a:rPr>
                        <a:t>3</a:t>
                      </a:r>
                      <a:r>
                        <a:rPr lang="zh-CN" sz="1600" kern="100">
                          <a:solidFill>
                            <a:schemeClr val="tx1"/>
                          </a:solidFill>
                          <a:cs typeface="宋体" panose="02010600030101010101" pitchFamily="2" charset="-122"/>
                        </a:rPr>
                        <a:t>级</a:t>
                      </a:r>
                      <a:endParaRPr lang="zh-CN" sz="1600" kern="100">
                        <a:solidFill>
                          <a:schemeClr val="tx1"/>
                        </a:solidFill>
                        <a:cs typeface="宋体" panose="02010600030101010101" pitchFamily="2" charset="-122"/>
                      </a:endParaRPr>
                    </a:p>
                  </a:txBody>
                  <a:tcPr marL="73724" marR="7372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en-US" sz="1600" kern="100">
                          <a:solidFill>
                            <a:schemeClr val="tx1"/>
                          </a:solidFill>
                          <a:cs typeface="宋体" panose="02010600030101010101" pitchFamily="2" charset="-122"/>
                        </a:rPr>
                        <a:t>4</a:t>
                      </a:r>
                      <a:r>
                        <a:rPr lang="zh-CN" sz="1600" kern="100">
                          <a:solidFill>
                            <a:schemeClr val="tx1"/>
                          </a:solidFill>
                          <a:cs typeface="宋体" panose="02010600030101010101" pitchFamily="2" charset="-122"/>
                        </a:rPr>
                        <a:t>级</a:t>
                      </a:r>
                      <a:endParaRPr lang="zh-CN" sz="1600" kern="100">
                        <a:solidFill>
                          <a:schemeClr val="tx1"/>
                        </a:solidFill>
                        <a:cs typeface="宋体" panose="02010600030101010101" pitchFamily="2" charset="-122"/>
                      </a:endParaRPr>
                    </a:p>
                  </a:txBody>
                  <a:tcPr marL="73724" marR="7372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en-US" sz="1600" kern="100">
                          <a:solidFill>
                            <a:schemeClr val="tx1"/>
                          </a:solidFill>
                          <a:cs typeface="宋体" panose="02010600030101010101" pitchFamily="2" charset="-122"/>
                        </a:rPr>
                        <a:t>5</a:t>
                      </a:r>
                      <a:r>
                        <a:rPr lang="zh-CN" sz="1600" kern="100">
                          <a:solidFill>
                            <a:schemeClr val="tx1"/>
                          </a:solidFill>
                          <a:cs typeface="宋体" panose="02010600030101010101" pitchFamily="2" charset="-122"/>
                        </a:rPr>
                        <a:t>级</a:t>
                      </a:r>
                      <a:endParaRPr lang="zh-CN" sz="1600" kern="100">
                        <a:solidFill>
                          <a:schemeClr val="tx1"/>
                        </a:solidFill>
                        <a:cs typeface="宋体" panose="02010600030101010101" pitchFamily="2" charset="-122"/>
                      </a:endParaRPr>
                    </a:p>
                  </a:txBody>
                  <a:tcPr marL="73724" marR="73724" marT="0" marB="0">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1097280">
                <a:tc>
                  <a:txBody>
                    <a:bodyPr/>
                    <a:lstStyle/>
                    <a:p>
                      <a:pPr algn="ctr">
                        <a:lnSpc>
                          <a:spcPct val="150000"/>
                        </a:lnSpc>
                        <a:spcAft>
                          <a:spcPts val="0"/>
                        </a:spcAft>
                      </a:pPr>
                      <a:r>
                        <a:rPr lang="zh-CN" sz="1600" kern="100" dirty="0">
                          <a:solidFill>
                            <a:schemeClr val="tx1"/>
                          </a:solidFill>
                          <a:cs typeface="宋体" panose="02010600030101010101" pitchFamily="2" charset="-122"/>
                        </a:rPr>
                        <a:t>斜方肌</a:t>
                      </a:r>
                      <a:endParaRPr lang="zh-CN" sz="1600" kern="100" dirty="0">
                        <a:solidFill>
                          <a:schemeClr val="tx1"/>
                        </a:solidFill>
                        <a:cs typeface="Times New Roman" panose="02020603050405020304"/>
                      </a:endParaRPr>
                    </a:p>
                    <a:p>
                      <a:pPr algn="ctr">
                        <a:lnSpc>
                          <a:spcPct val="150000"/>
                        </a:lnSpc>
                        <a:spcAft>
                          <a:spcPts val="0"/>
                        </a:spcAft>
                      </a:pPr>
                      <a:r>
                        <a:rPr lang="zh-CN" sz="1600" kern="100" dirty="0">
                          <a:solidFill>
                            <a:schemeClr val="tx1"/>
                          </a:solidFill>
                          <a:cs typeface="宋体" panose="02010600030101010101" pitchFamily="2" charset="-122"/>
                        </a:rPr>
                        <a:t>颈部骶脊肌</a:t>
                      </a:r>
                      <a:endParaRPr lang="zh-CN" sz="1600" kern="100" dirty="0">
                        <a:solidFill>
                          <a:schemeClr val="tx1"/>
                        </a:solidFill>
                        <a:cs typeface="宋体" panose="02010600030101010101" pitchFamily="2" charset="-122"/>
                      </a:endParaRPr>
                    </a:p>
                  </a:txBody>
                  <a:tcPr marL="73724" marR="73724" marT="0" marB="0">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kern="100" dirty="0">
                          <a:solidFill>
                            <a:schemeClr val="tx1"/>
                          </a:solidFill>
                          <a:cs typeface="宋体" panose="02010600030101010101" pitchFamily="2" charset="-122"/>
                        </a:rPr>
                        <a:t>俯卧</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头后仰时可触及斜方肌活动</a:t>
                      </a:r>
                      <a:endParaRPr lang="zh-CN" sz="1600" kern="100" dirty="0">
                        <a:solidFill>
                          <a:schemeClr val="tx1"/>
                        </a:solidFill>
                        <a:cs typeface="宋体" panose="02010600030101010101" pitchFamily="2" charset="-122"/>
                      </a:endParaRPr>
                    </a:p>
                  </a:txBody>
                  <a:tcPr marL="73724" marR="7372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kern="100" dirty="0">
                          <a:solidFill>
                            <a:schemeClr val="tx1"/>
                          </a:solidFill>
                          <a:cs typeface="宋体" panose="02010600030101010101" pitchFamily="2" charset="-122"/>
                        </a:rPr>
                        <a:t>侧卧</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托住头部时可仰头</a:t>
                      </a:r>
                      <a:endParaRPr lang="zh-CN" sz="1600" kern="100" dirty="0">
                        <a:solidFill>
                          <a:schemeClr val="tx1"/>
                        </a:solidFill>
                        <a:cs typeface="宋体" panose="02010600030101010101" pitchFamily="2" charset="-122"/>
                      </a:endParaRPr>
                    </a:p>
                  </a:txBody>
                  <a:tcPr marL="73724" marR="7372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kern="100" dirty="0">
                          <a:solidFill>
                            <a:schemeClr val="tx1"/>
                          </a:solidFill>
                          <a:cs typeface="宋体" panose="02010600030101010101" pitchFamily="2" charset="-122"/>
                        </a:rPr>
                        <a:t>俯卧</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头能后仰</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不能抗阻力</a:t>
                      </a:r>
                      <a:endParaRPr lang="zh-CN" sz="1600" kern="100" dirty="0">
                        <a:solidFill>
                          <a:schemeClr val="tx1"/>
                        </a:solidFill>
                        <a:cs typeface="宋体" panose="02010600030101010101" pitchFamily="2" charset="-122"/>
                      </a:endParaRPr>
                    </a:p>
                  </a:txBody>
                  <a:tcPr marL="73724" marR="7372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kern="100" dirty="0">
                          <a:solidFill>
                            <a:schemeClr val="tx1"/>
                          </a:solidFill>
                          <a:cs typeface="宋体" panose="02010600030101010101" pitchFamily="2" charset="-122"/>
                        </a:rPr>
                        <a:t>同左</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能抗中等阻力</a:t>
                      </a:r>
                      <a:endParaRPr lang="zh-CN" sz="1600" kern="100" dirty="0">
                        <a:solidFill>
                          <a:schemeClr val="tx1"/>
                        </a:solidFill>
                        <a:cs typeface="宋体" panose="02010600030101010101" pitchFamily="2" charset="-122"/>
                      </a:endParaRPr>
                    </a:p>
                  </a:txBody>
                  <a:tcPr marL="73724" marR="7372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kern="100" dirty="0">
                          <a:solidFill>
                            <a:schemeClr val="tx1"/>
                          </a:solidFill>
                          <a:cs typeface="宋体" panose="02010600030101010101" pitchFamily="2" charset="-122"/>
                        </a:rPr>
                        <a:t>同左</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头后仰时能抗加于枕部的较大阻力</a:t>
                      </a:r>
                      <a:endParaRPr lang="zh-CN" sz="1600" kern="100" dirty="0">
                        <a:solidFill>
                          <a:schemeClr val="tx1"/>
                        </a:solidFill>
                        <a:cs typeface="宋体" panose="02010600030101010101" pitchFamily="2" charset="-122"/>
                      </a:endParaRPr>
                    </a:p>
                  </a:txBody>
                  <a:tcPr marL="73724" marR="73724" marT="0" marB="0">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1097280">
                <a:tc>
                  <a:txBody>
                    <a:bodyPr/>
                    <a:lstStyle/>
                    <a:p>
                      <a:pPr algn="ctr">
                        <a:lnSpc>
                          <a:spcPct val="150000"/>
                        </a:lnSpc>
                        <a:spcAft>
                          <a:spcPts val="0"/>
                        </a:spcAft>
                      </a:pPr>
                      <a:r>
                        <a:rPr lang="zh-CN" sz="1600" kern="100">
                          <a:solidFill>
                            <a:schemeClr val="tx1"/>
                          </a:solidFill>
                          <a:cs typeface="宋体" panose="02010600030101010101" pitchFamily="2" charset="-122"/>
                        </a:rPr>
                        <a:t>腹直肌</a:t>
                      </a:r>
                      <a:endParaRPr lang="zh-CN" sz="1600" kern="100">
                        <a:solidFill>
                          <a:schemeClr val="tx1"/>
                        </a:solidFill>
                        <a:cs typeface="宋体" panose="02010600030101010101" pitchFamily="2" charset="-122"/>
                      </a:endParaRPr>
                    </a:p>
                  </a:txBody>
                  <a:tcPr marL="73724" marR="73724" marT="0" marB="0">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kern="100" dirty="0">
                          <a:solidFill>
                            <a:schemeClr val="tx1"/>
                          </a:solidFill>
                          <a:cs typeface="宋体" panose="02010600030101010101" pitchFamily="2" charset="-122"/>
                        </a:rPr>
                        <a:t>仰卧</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抬头时可触及上腹部腹肌紧张</a:t>
                      </a:r>
                      <a:endParaRPr lang="zh-CN" sz="1600" kern="100" dirty="0">
                        <a:solidFill>
                          <a:schemeClr val="tx1"/>
                        </a:solidFill>
                        <a:cs typeface="宋体" panose="02010600030101010101" pitchFamily="2" charset="-122"/>
                      </a:endParaRPr>
                    </a:p>
                  </a:txBody>
                  <a:tcPr marL="73724" marR="7372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kern="100" dirty="0">
                          <a:solidFill>
                            <a:schemeClr val="tx1"/>
                          </a:solidFill>
                          <a:cs typeface="宋体" panose="02010600030101010101" pitchFamily="2" charset="-122"/>
                        </a:rPr>
                        <a:t>仰卧</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头部能抬离床面</a:t>
                      </a:r>
                      <a:endParaRPr lang="zh-CN" sz="1600" kern="100" dirty="0">
                        <a:solidFill>
                          <a:schemeClr val="tx1"/>
                        </a:solidFill>
                        <a:cs typeface="宋体" panose="02010600030101010101" pitchFamily="2" charset="-122"/>
                      </a:endParaRPr>
                    </a:p>
                  </a:txBody>
                  <a:tcPr marL="73724" marR="7372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kern="100" dirty="0">
                          <a:solidFill>
                            <a:schemeClr val="tx1"/>
                          </a:solidFill>
                          <a:cs typeface="宋体" panose="02010600030101010101" pitchFamily="2" charset="-122"/>
                        </a:rPr>
                        <a:t>仰卧</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屈髋屈膝</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肩胛以上能离开床面</a:t>
                      </a:r>
                      <a:endParaRPr lang="zh-CN" sz="1600" kern="100" dirty="0">
                        <a:solidFill>
                          <a:schemeClr val="tx1"/>
                        </a:solidFill>
                        <a:cs typeface="宋体" panose="02010600030101010101" pitchFamily="2" charset="-122"/>
                      </a:endParaRPr>
                    </a:p>
                  </a:txBody>
                  <a:tcPr marL="73724" marR="7372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kern="100" dirty="0">
                          <a:solidFill>
                            <a:schemeClr val="tx1"/>
                          </a:solidFill>
                          <a:cs typeface="宋体" panose="02010600030101010101" pitchFamily="2" charset="-122"/>
                        </a:rPr>
                        <a:t>同左</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能双手前平举坐起</a:t>
                      </a:r>
                      <a:endParaRPr lang="zh-CN" sz="1600" kern="100" dirty="0">
                        <a:solidFill>
                          <a:schemeClr val="tx1"/>
                        </a:solidFill>
                        <a:cs typeface="宋体" panose="02010600030101010101" pitchFamily="2" charset="-122"/>
                      </a:endParaRPr>
                    </a:p>
                  </a:txBody>
                  <a:tcPr marL="73724" marR="7372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kern="100" dirty="0">
                          <a:solidFill>
                            <a:schemeClr val="tx1"/>
                          </a:solidFill>
                          <a:cs typeface="宋体" panose="02010600030101010101" pitchFamily="2" charset="-122"/>
                        </a:rPr>
                        <a:t>同左</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能双手抱头坐起</a:t>
                      </a:r>
                      <a:endParaRPr lang="zh-CN" sz="1600" kern="100" dirty="0">
                        <a:solidFill>
                          <a:schemeClr val="tx1"/>
                        </a:solidFill>
                        <a:cs typeface="宋体" panose="02010600030101010101" pitchFamily="2" charset="-122"/>
                      </a:endParaRPr>
                    </a:p>
                  </a:txBody>
                  <a:tcPr marL="73724" marR="73724" marT="0" marB="0">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1531620">
                <a:tc>
                  <a:txBody>
                    <a:bodyPr/>
                    <a:lstStyle/>
                    <a:p>
                      <a:pPr algn="ctr">
                        <a:lnSpc>
                          <a:spcPct val="150000"/>
                        </a:lnSpc>
                        <a:spcAft>
                          <a:spcPts val="0"/>
                        </a:spcAft>
                      </a:pPr>
                      <a:r>
                        <a:rPr lang="zh-CN" sz="1600" kern="100">
                          <a:solidFill>
                            <a:schemeClr val="tx1"/>
                          </a:solidFill>
                          <a:cs typeface="宋体" panose="02010600030101010101" pitchFamily="2" charset="-122"/>
                        </a:rPr>
                        <a:t>骶脊肌</a:t>
                      </a:r>
                      <a:endParaRPr lang="zh-CN" sz="1600" kern="100">
                        <a:solidFill>
                          <a:schemeClr val="tx1"/>
                        </a:solidFill>
                        <a:cs typeface="宋体" panose="02010600030101010101" pitchFamily="2" charset="-122"/>
                      </a:endParaRPr>
                    </a:p>
                  </a:txBody>
                  <a:tcPr marL="73724" marR="73724" marT="0" marB="0">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kern="100" dirty="0">
                          <a:solidFill>
                            <a:schemeClr val="tx1"/>
                          </a:solidFill>
                          <a:cs typeface="宋体" panose="02010600030101010101" pitchFamily="2" charset="-122"/>
                        </a:rPr>
                        <a:t>仰卧</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头后仰时可触及收缩</a:t>
                      </a:r>
                      <a:endParaRPr lang="zh-CN" sz="1600" kern="100" dirty="0">
                        <a:solidFill>
                          <a:schemeClr val="tx1"/>
                        </a:solidFill>
                        <a:cs typeface="宋体" panose="02010600030101010101" pitchFamily="2" charset="-122"/>
                      </a:endParaRPr>
                    </a:p>
                  </a:txBody>
                  <a:tcPr marL="73724" marR="7372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kern="100" dirty="0">
                          <a:solidFill>
                            <a:schemeClr val="tx1"/>
                          </a:solidFill>
                          <a:cs typeface="宋体" panose="02010600030101010101" pitchFamily="2" charset="-122"/>
                        </a:rPr>
                        <a:t>俯卧位</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头能后仰</a:t>
                      </a:r>
                      <a:endParaRPr lang="zh-CN" sz="1600" kern="100" dirty="0">
                        <a:solidFill>
                          <a:schemeClr val="tx1"/>
                        </a:solidFill>
                        <a:cs typeface="宋体" panose="02010600030101010101" pitchFamily="2" charset="-122"/>
                      </a:endParaRPr>
                    </a:p>
                  </a:txBody>
                  <a:tcPr marL="73724" marR="7372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kern="100" dirty="0">
                          <a:solidFill>
                            <a:schemeClr val="tx1"/>
                          </a:solidFill>
                          <a:cs typeface="宋体" panose="02010600030101010101" pitchFamily="2" charset="-122"/>
                        </a:rPr>
                        <a:t>俯卧</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胸部以上在床缘外下垂</a:t>
                      </a:r>
                      <a:r>
                        <a:rPr lang="en-US" sz="1600" kern="100" dirty="0">
                          <a:solidFill>
                            <a:schemeClr val="tx1"/>
                          </a:solidFill>
                          <a:cs typeface="宋体" panose="02010600030101010101" pitchFamily="2" charset="-122"/>
                        </a:rPr>
                        <a:t>30 </a:t>
                      </a:r>
                      <a:r>
                        <a:rPr lang="zh-CN" sz="1600" kern="100" baseline="30000" dirty="0">
                          <a:solidFill>
                            <a:schemeClr val="tx1"/>
                          </a:solidFill>
                          <a:cs typeface="宋体" panose="02010600030101010101" pitchFamily="2" charset="-122"/>
                        </a:rPr>
                        <a:t>。</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固定下肢</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能抬起上身</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不能抗阻力 </a:t>
                      </a:r>
                      <a:endParaRPr lang="zh-CN" sz="1600" kern="100" dirty="0">
                        <a:solidFill>
                          <a:schemeClr val="tx1"/>
                        </a:solidFill>
                        <a:cs typeface="宋体" panose="02010600030101010101" pitchFamily="2" charset="-122"/>
                      </a:endParaRPr>
                    </a:p>
                  </a:txBody>
                  <a:tcPr marL="73724" marR="7372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kern="100" dirty="0">
                          <a:solidFill>
                            <a:schemeClr val="tx1"/>
                          </a:solidFill>
                          <a:cs typeface="宋体" panose="02010600030101010101" pitchFamily="2" charset="-122"/>
                        </a:rPr>
                        <a:t>同左 </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能抗中等阻力</a:t>
                      </a:r>
                      <a:endParaRPr lang="zh-CN" sz="1600" kern="100" dirty="0">
                        <a:solidFill>
                          <a:schemeClr val="tx1"/>
                        </a:solidFill>
                        <a:cs typeface="宋体" panose="02010600030101010101" pitchFamily="2" charset="-122"/>
                      </a:endParaRPr>
                    </a:p>
                  </a:txBody>
                  <a:tcPr marL="73724" marR="7372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just">
                        <a:lnSpc>
                          <a:spcPct val="150000"/>
                        </a:lnSpc>
                        <a:spcAft>
                          <a:spcPts val="0"/>
                        </a:spcAft>
                      </a:pPr>
                      <a:r>
                        <a:rPr lang="zh-CN" sz="1600" kern="100" dirty="0">
                          <a:solidFill>
                            <a:schemeClr val="tx1"/>
                          </a:solidFill>
                          <a:cs typeface="宋体" panose="02010600030101010101" pitchFamily="2" charset="-122"/>
                        </a:rPr>
                        <a:t>同左</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能抗较大阻力</a:t>
                      </a:r>
                      <a:endParaRPr lang="zh-CN" sz="1600" kern="100" dirty="0">
                        <a:solidFill>
                          <a:schemeClr val="tx1"/>
                        </a:solidFill>
                        <a:cs typeface="宋体" panose="02010600030101010101" pitchFamily="2" charset="-122"/>
                      </a:endParaRPr>
                    </a:p>
                  </a:txBody>
                  <a:tcPr marL="73724" marR="73724" marT="0" marB="0">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1275715">
                <a:tc>
                  <a:txBody>
                    <a:bodyPr/>
                    <a:lstStyle/>
                    <a:p>
                      <a:pPr algn="ctr">
                        <a:lnSpc>
                          <a:spcPct val="150000"/>
                        </a:lnSpc>
                        <a:spcAft>
                          <a:spcPts val="0"/>
                        </a:spcAft>
                      </a:pPr>
                      <a:r>
                        <a:rPr lang="zh-CN" sz="1600" kern="100">
                          <a:solidFill>
                            <a:schemeClr val="tx1"/>
                          </a:solidFill>
                          <a:cs typeface="宋体" panose="02010600030101010101" pitchFamily="2" charset="-122"/>
                        </a:rPr>
                        <a:t>腹内斜肌</a:t>
                      </a:r>
                      <a:endParaRPr lang="zh-CN" sz="1600" kern="100">
                        <a:solidFill>
                          <a:schemeClr val="tx1"/>
                        </a:solidFill>
                        <a:cs typeface="Times New Roman" panose="02020603050405020304"/>
                      </a:endParaRPr>
                    </a:p>
                    <a:p>
                      <a:pPr algn="ctr">
                        <a:lnSpc>
                          <a:spcPct val="150000"/>
                        </a:lnSpc>
                        <a:spcAft>
                          <a:spcPts val="0"/>
                        </a:spcAft>
                      </a:pPr>
                      <a:r>
                        <a:rPr lang="zh-CN" sz="1600" kern="100">
                          <a:solidFill>
                            <a:schemeClr val="tx1"/>
                          </a:solidFill>
                          <a:cs typeface="宋体" panose="02010600030101010101" pitchFamily="2" charset="-122"/>
                        </a:rPr>
                        <a:t>腹外斜肌</a:t>
                      </a:r>
                      <a:endParaRPr lang="zh-CN" sz="1600" kern="100">
                        <a:solidFill>
                          <a:schemeClr val="tx1"/>
                        </a:solidFill>
                        <a:cs typeface="宋体" panose="02010600030101010101" pitchFamily="2" charset="-122"/>
                      </a:endParaRPr>
                    </a:p>
                  </a:txBody>
                  <a:tcPr marL="73724" marR="73724" marT="0" marB="0">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accent4">
                        <a:lumMod val="40000"/>
                        <a:lumOff val="60000"/>
                      </a:schemeClr>
                    </a:solidFill>
                  </a:tcPr>
                </a:tc>
                <a:tc>
                  <a:txBody>
                    <a:bodyPr/>
                    <a:lstStyle/>
                    <a:p>
                      <a:pPr algn="just">
                        <a:lnSpc>
                          <a:spcPct val="150000"/>
                        </a:lnSpc>
                        <a:spcAft>
                          <a:spcPts val="0"/>
                        </a:spcAft>
                      </a:pPr>
                      <a:r>
                        <a:rPr lang="zh-CN" sz="1600" kern="100" dirty="0">
                          <a:solidFill>
                            <a:schemeClr val="tx1"/>
                          </a:solidFill>
                          <a:cs typeface="宋体" panose="02010600030101010101" pitchFamily="2" charset="-122"/>
                        </a:rPr>
                        <a:t>坐位</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试图转体时可触及腹外斜肌收缩</a:t>
                      </a:r>
                      <a:endParaRPr lang="zh-CN" sz="1600" kern="100" dirty="0">
                        <a:solidFill>
                          <a:schemeClr val="tx1"/>
                        </a:solidFill>
                        <a:cs typeface="宋体" panose="02010600030101010101" pitchFamily="2" charset="-122"/>
                      </a:endParaRPr>
                    </a:p>
                  </a:txBody>
                  <a:tcPr marL="73724" marR="7372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accent4">
                        <a:lumMod val="40000"/>
                        <a:lumOff val="60000"/>
                      </a:schemeClr>
                    </a:solidFill>
                  </a:tcPr>
                </a:tc>
                <a:tc>
                  <a:txBody>
                    <a:bodyPr/>
                    <a:lstStyle/>
                    <a:p>
                      <a:pPr algn="just">
                        <a:lnSpc>
                          <a:spcPct val="150000"/>
                        </a:lnSpc>
                        <a:spcAft>
                          <a:spcPts val="0"/>
                        </a:spcAft>
                      </a:pPr>
                      <a:r>
                        <a:rPr lang="zh-CN" sz="1600" kern="100" dirty="0">
                          <a:solidFill>
                            <a:schemeClr val="tx1"/>
                          </a:solidFill>
                          <a:cs typeface="宋体" panose="02010600030101010101" pitchFamily="2" charset="-122"/>
                        </a:rPr>
                        <a:t>坐位</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躯干可旋转</a:t>
                      </a:r>
                      <a:endParaRPr lang="zh-CN" sz="1600" kern="100" dirty="0">
                        <a:solidFill>
                          <a:schemeClr val="tx1"/>
                        </a:solidFill>
                        <a:cs typeface="宋体" panose="02010600030101010101" pitchFamily="2" charset="-122"/>
                      </a:endParaRPr>
                    </a:p>
                  </a:txBody>
                  <a:tcPr marL="73724" marR="7372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accent4">
                        <a:lumMod val="40000"/>
                        <a:lumOff val="60000"/>
                      </a:schemeClr>
                    </a:solidFill>
                  </a:tcPr>
                </a:tc>
                <a:tc>
                  <a:txBody>
                    <a:bodyPr/>
                    <a:lstStyle/>
                    <a:p>
                      <a:pPr algn="just">
                        <a:lnSpc>
                          <a:spcPct val="150000"/>
                        </a:lnSpc>
                        <a:spcAft>
                          <a:spcPts val="0"/>
                        </a:spcAft>
                      </a:pPr>
                      <a:r>
                        <a:rPr lang="zh-CN" sz="1600" kern="100" dirty="0">
                          <a:solidFill>
                            <a:schemeClr val="tx1"/>
                          </a:solidFill>
                          <a:cs typeface="宋体" panose="02010600030101010101" pitchFamily="2" charset="-122"/>
                        </a:rPr>
                        <a:t>仰卧</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躯干旋转</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一侧肩能离开床面</a:t>
                      </a:r>
                      <a:endParaRPr lang="zh-CN" sz="1600" kern="100" dirty="0">
                        <a:solidFill>
                          <a:schemeClr val="tx1"/>
                        </a:solidFill>
                        <a:cs typeface="宋体" panose="02010600030101010101" pitchFamily="2" charset="-122"/>
                      </a:endParaRPr>
                    </a:p>
                  </a:txBody>
                  <a:tcPr marL="73724" marR="7372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accent4">
                        <a:lumMod val="40000"/>
                        <a:lumOff val="60000"/>
                      </a:schemeClr>
                    </a:solidFill>
                  </a:tcPr>
                </a:tc>
                <a:tc>
                  <a:txBody>
                    <a:bodyPr/>
                    <a:lstStyle/>
                    <a:p>
                      <a:pPr algn="just">
                        <a:lnSpc>
                          <a:spcPct val="150000"/>
                        </a:lnSpc>
                        <a:spcAft>
                          <a:spcPts val="0"/>
                        </a:spcAft>
                      </a:pPr>
                      <a:r>
                        <a:rPr lang="zh-CN" sz="1600" kern="100" dirty="0">
                          <a:solidFill>
                            <a:schemeClr val="tx1"/>
                          </a:solidFill>
                          <a:cs typeface="宋体" panose="02010600030101010101" pitchFamily="2" charset="-122"/>
                        </a:rPr>
                        <a:t>仰卧</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屈髋屈膝</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固定下肢</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能双手前平举坐起并转体</a:t>
                      </a:r>
                      <a:endParaRPr lang="zh-CN" sz="1600" kern="100" dirty="0">
                        <a:solidFill>
                          <a:schemeClr val="tx1"/>
                        </a:solidFill>
                        <a:cs typeface="宋体" panose="02010600030101010101" pitchFamily="2" charset="-122"/>
                      </a:endParaRPr>
                    </a:p>
                  </a:txBody>
                  <a:tcPr marL="73724" marR="7372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accent4">
                        <a:lumMod val="40000"/>
                        <a:lumOff val="60000"/>
                      </a:schemeClr>
                    </a:solidFill>
                  </a:tcPr>
                </a:tc>
                <a:tc>
                  <a:txBody>
                    <a:bodyPr/>
                    <a:lstStyle/>
                    <a:p>
                      <a:pPr algn="just">
                        <a:lnSpc>
                          <a:spcPct val="150000"/>
                        </a:lnSpc>
                        <a:spcAft>
                          <a:spcPts val="0"/>
                        </a:spcAft>
                      </a:pPr>
                      <a:r>
                        <a:rPr lang="zh-CN" sz="1600" kern="100" dirty="0">
                          <a:solidFill>
                            <a:schemeClr val="tx1"/>
                          </a:solidFill>
                          <a:cs typeface="宋体" panose="02010600030101010101" pitchFamily="2" charset="-122"/>
                        </a:rPr>
                        <a:t>同左</a:t>
                      </a:r>
                      <a:r>
                        <a:rPr lang="zh-CN" altLang="en-US" sz="1600" kern="100" dirty="0">
                          <a:solidFill>
                            <a:schemeClr val="tx1"/>
                          </a:solidFill>
                          <a:cs typeface="宋体" panose="02010600030101010101" pitchFamily="2" charset="-122"/>
                        </a:rPr>
                        <a:t>，</a:t>
                      </a:r>
                      <a:r>
                        <a:rPr lang="zh-CN" sz="1600" kern="100" dirty="0">
                          <a:solidFill>
                            <a:schemeClr val="tx1"/>
                          </a:solidFill>
                          <a:cs typeface="宋体" panose="02010600030101010101" pitchFamily="2" charset="-122"/>
                        </a:rPr>
                        <a:t>能双手抱颈后坐起同时向一侧转体</a:t>
                      </a:r>
                      <a:endParaRPr lang="zh-CN" sz="1600" kern="100" dirty="0">
                        <a:solidFill>
                          <a:schemeClr val="tx1"/>
                        </a:solidFill>
                        <a:cs typeface="宋体" panose="02010600030101010101" pitchFamily="2" charset="-122"/>
                      </a:endParaRPr>
                    </a:p>
                  </a:txBody>
                  <a:tcPr marL="73724" marR="73724" marT="0" marB="0">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accent4">
                        <a:lumMod val="40000"/>
                        <a:lumOff val="60000"/>
                      </a:schemeClr>
                    </a:solidFill>
                  </a:tcPr>
                </a:tc>
              </a:tr>
            </a:tbl>
          </a:graphicData>
        </a:graphic>
      </p:graphicFrame>
      <p:sp>
        <p:nvSpPr>
          <p:cNvPr id="5" name="标题 4"/>
          <p:cNvSpPr>
            <a:spLocks noGrp="1"/>
          </p:cNvSpPr>
          <p:nvPr>
            <p:ph type="title" idx="4294967295"/>
            <p:custDataLst>
              <p:tags r:id="rId2"/>
            </p:custDataLst>
          </p:nvPr>
        </p:nvSpPr>
        <p:spPr>
          <a:xfrm>
            <a:off x="975360" y="-11430"/>
            <a:ext cx="3033395" cy="746125"/>
          </a:xfrm>
        </p:spPr>
        <p:txBody>
          <a:bodyPr vert="horz" lIns="121920" tIns="60960" rIns="121920" bIns="60960" rtlCol="0" anchor="ctr">
            <a:normAutofit/>
          </a:bodyPr>
          <a:lstStyle/>
          <a:p>
            <a:pPr lvl="0" algn="l">
              <a:buClrTx/>
              <a:buSzTx/>
              <a:buFontTx/>
            </a:pPr>
            <a:r>
              <a:rPr lang="zh-CN" altLang="en-US" sz="3200">
                <a:sym typeface="+mn-ea"/>
              </a:rPr>
              <a:t>一、肌力评定</a:t>
            </a:r>
            <a:endParaRPr lang="zh-CN" altLang="en-US" sz="3200">
              <a:sym typeface="+mn-ea"/>
            </a:endParaRPr>
          </a:p>
        </p:txBody>
      </p:sp>
    </p:spTree>
    <p:custDataLst>
      <p:tags r:id="rId3"/>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33400" y="1089025"/>
            <a:ext cx="11036935" cy="4890770"/>
            <a:chOff x="-397665" y="-118209"/>
            <a:chExt cx="5979506" cy="6576234"/>
          </a:xfrm>
        </p:grpSpPr>
        <p:sp>
          <p:nvSpPr>
            <p:cNvPr id="7" name="AutoShape 10"/>
            <p:cNvSpPr>
              <a:spLocks noChangeArrowheads="1"/>
            </p:cNvSpPr>
            <p:nvPr>
              <p:custDataLst>
                <p:tags r:id="rId1"/>
              </p:custDataLst>
            </p:nvPr>
          </p:nvSpPr>
          <p:spPr bwMode="auto">
            <a:xfrm>
              <a:off x="-397665" y="-118209"/>
              <a:ext cx="5979506" cy="6576234"/>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169920" y="176364"/>
              <a:ext cx="5751761" cy="5874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30000"/>
                </a:lnSpc>
                <a:buNone/>
              </a:pP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5</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MMT</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评定的适应症和禁忌症</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lnSpc>
                  <a:spcPct val="130000"/>
                </a:lnSpc>
              </a:pP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①适应症：下运动神经元损伤、脊髓损伤、原发性肌病、骨关节疾病等。</a:t>
              </a:r>
              <a:endPar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lnSpc>
                  <a:spcPct val="130000"/>
                </a:lnSpc>
              </a:pPr>
              <a:endPar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lnSpc>
                  <a:spcPct val="130000"/>
                </a:lnSpc>
              </a:pP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②禁忌症：严重疼痛、关节活动度严重受限、严重的关节积液或滑膜炎、软组织损伤后刚刚愈合、骨关节不稳定、关节急性扭伤或拉伤等为绝对禁忌症；疼痛、关节活动受限、亚急性和慢性扭伤或拉伤、心血管系统疾病为相对禁忌症。</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grpSp>
      <p:sp>
        <p:nvSpPr>
          <p:cNvPr id="3" name="标题 4"/>
          <p:cNvSpPr>
            <a:spLocks noGrp="1"/>
          </p:cNvSpPr>
          <p:nvPr>
            <p:custDataLst>
              <p:tags r:id="rId3"/>
            </p:custDataLst>
          </p:nvPr>
        </p:nvSpPr>
        <p:spPr>
          <a:xfrm>
            <a:off x="975360" y="-11430"/>
            <a:ext cx="3033395" cy="74612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一、肌力评定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23570" y="980440"/>
            <a:ext cx="10563860" cy="5748020"/>
            <a:chOff x="-594067" y="-118209"/>
            <a:chExt cx="6175908" cy="6576234"/>
          </a:xfrm>
        </p:grpSpPr>
        <p:sp>
          <p:nvSpPr>
            <p:cNvPr id="7" name="AutoShape 10"/>
            <p:cNvSpPr>
              <a:spLocks noChangeArrowheads="1"/>
            </p:cNvSpPr>
            <p:nvPr>
              <p:custDataLst>
                <p:tags r:id="rId1"/>
              </p:custDataLst>
            </p:nvPr>
          </p:nvSpPr>
          <p:spPr bwMode="auto">
            <a:xfrm>
              <a:off x="-594067" y="-118209"/>
              <a:ext cx="6175908" cy="6576234"/>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9"/>
              <a:ext cx="5956422" cy="5763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lnSpcReduction="10000"/>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20000"/>
                </a:lnSpc>
                <a:buNone/>
              </a:pP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6</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、检查的注意事项 </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lnSpc>
                  <a:spcPct val="120000"/>
                </a:lnSpc>
              </a:pP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1</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）当单侧肢体病变检查肌力时，应先检查健侧肢体的肌力，后检查患侧，以便双侧比较。</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lnSpc>
                  <a:spcPct val="120000"/>
                </a:lnSpc>
              </a:pP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2</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）当主动肌肌力减弱时，协同肌可能取代被检的主动肌而引起运动。应采用触诊或观察的方法及时发现是否存在协同肌的收缩。检查者应在检查过程中避免出现代偿运动。</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lnSpc>
                  <a:spcPct val="120000"/>
                </a:lnSpc>
              </a:pP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3</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）不同的人甚至不同肌肉，其疲劳特点存在差异。因此，重复检查同一块肌肉的最大收形态缩力量时，前后检查以间隔</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2</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分钟为宜。</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lnSpc>
                  <a:spcPct val="120000"/>
                </a:lnSpc>
              </a:pP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4</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）正常肌力受年龄、性别、身体形态以及职业的影响而存在个体差异。因此，在进行</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3</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级以上的肌力检查时，给予阻力的大小要根据被检查者的个体情况来决定。</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grpSp>
      <p:sp>
        <p:nvSpPr>
          <p:cNvPr id="3" name="标题 2"/>
          <p:cNvSpPr>
            <a:spLocks noGrp="1"/>
          </p:cNvSpPr>
          <p:nvPr>
            <p:ph type="title" idx="4294967295"/>
            <p:custDataLst>
              <p:tags r:id="rId3"/>
            </p:custDataLst>
          </p:nvPr>
        </p:nvSpPr>
        <p:spPr>
          <a:xfrm>
            <a:off x="975360" y="-11430"/>
            <a:ext cx="3033395" cy="746125"/>
          </a:xfrm>
        </p:spPr>
        <p:txBody>
          <a:bodyPr vert="horz" lIns="121920" tIns="60960" rIns="121920" bIns="60960" rtlCol="0" anchor="ctr">
            <a:normAutofit/>
          </a:bodyPr>
          <a:lstStyle/>
          <a:p>
            <a:pPr lvl="0" algn="l">
              <a:buClrTx/>
              <a:buSzTx/>
              <a:buFontTx/>
            </a:pPr>
            <a:r>
              <a:rPr lang="zh-CN" altLang="en-US" sz="3200">
                <a:sym typeface="+mn-ea"/>
              </a:rPr>
              <a:t>一、肌力评定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23570" y="1021080"/>
            <a:ext cx="10490835" cy="5420995"/>
            <a:chOff x="-594067" y="-118209"/>
            <a:chExt cx="6175908" cy="6058197"/>
          </a:xfrm>
        </p:grpSpPr>
        <p:sp>
          <p:nvSpPr>
            <p:cNvPr id="7" name="AutoShape 10"/>
            <p:cNvSpPr>
              <a:spLocks noChangeArrowheads="1"/>
            </p:cNvSpPr>
            <p:nvPr>
              <p:custDataLst>
                <p:tags r:id="rId1"/>
              </p:custDataLst>
            </p:nvPr>
          </p:nvSpPr>
          <p:spPr bwMode="auto">
            <a:xfrm>
              <a:off x="-594067" y="-118209"/>
              <a:ext cx="6175908" cy="6058197"/>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419066" y="78049"/>
              <a:ext cx="5956422" cy="5763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20000"/>
                </a:lnSpc>
              </a:pPr>
              <a:r>
                <a:rPr lang="en-US" altLang="zh-CN" kern="0" dirty="0">
                  <a:solidFill>
                    <a:schemeClr val="dk1"/>
                  </a:solidFill>
                  <a:latin typeface="+mn-lt"/>
                  <a:sym typeface="Calibri" panose="020F0502020204030204" pitchFamily="34" charset="0"/>
                </a:rPr>
                <a:t>6</a:t>
              </a:r>
              <a:r>
                <a:rPr lang="zh-CN" altLang="en-US" kern="0" dirty="0">
                  <a:solidFill>
                    <a:schemeClr val="dk1"/>
                  </a:solidFill>
                  <a:latin typeface="+mn-lt"/>
                  <a:sym typeface="Calibri" panose="020F0502020204030204" pitchFamily="34" charset="0"/>
                </a:rPr>
                <a:t>、检查的注意事项 </a:t>
              </a:r>
              <a:endParaRPr lang="zh-CN" altLang="en-US" kern="0" dirty="0">
                <a:solidFill>
                  <a:schemeClr val="dk1"/>
                </a:solidFill>
                <a:latin typeface="+mn-lt"/>
                <a:sym typeface="Calibri" panose="020F0502020204030204" pitchFamily="34" charset="0"/>
              </a:endParaRPr>
            </a:p>
            <a:p>
              <a:pPr algn="just">
                <a:lnSpc>
                  <a:spcPct val="120000"/>
                </a:lnSpc>
              </a:pP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5</a:t>
              </a:r>
              <a:r>
                <a:rPr lang="zh-CN" altLang="en-US" kern="0" dirty="0">
                  <a:solidFill>
                    <a:schemeClr val="dk1"/>
                  </a:solidFill>
                  <a:latin typeface="+mn-lt"/>
                  <a:sym typeface="Calibri" panose="020F0502020204030204" pitchFamily="34" charset="0"/>
                </a:rPr>
                <a:t>）检查不同肌肉时需要采取相应的检查体位，但为了方便患者，检查者应在同一体位下完成所有肌力检查的内容后，再让患者变换体位，即应该根据体位来安排检查的顺序。</a:t>
              </a:r>
              <a:endParaRPr lang="zh-CN" altLang="en-US" kern="0" dirty="0">
                <a:solidFill>
                  <a:schemeClr val="dk1"/>
                </a:solidFill>
                <a:latin typeface="+mn-lt"/>
                <a:sym typeface="Calibri" panose="020F0502020204030204" pitchFamily="34" charset="0"/>
              </a:endParaRPr>
            </a:p>
            <a:p>
              <a:pPr algn="just">
                <a:lnSpc>
                  <a:spcPct val="120000"/>
                </a:lnSpc>
              </a:pP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6</a:t>
              </a:r>
              <a:r>
                <a:rPr lang="zh-CN" altLang="en-US" kern="0" dirty="0">
                  <a:solidFill>
                    <a:schemeClr val="dk1"/>
                  </a:solidFill>
                  <a:latin typeface="+mn-lt"/>
                  <a:sym typeface="Calibri" panose="020F0502020204030204" pitchFamily="34" charset="0"/>
                </a:rPr>
                <a:t>）检查者应尽量靠近被检查者，便于固定、施加阻力，但不应妨碍被检者运动。</a:t>
              </a:r>
              <a:endParaRPr lang="zh-CN" altLang="en-US" kern="0" dirty="0">
                <a:solidFill>
                  <a:schemeClr val="dk1"/>
                </a:solidFill>
                <a:latin typeface="+mn-lt"/>
                <a:sym typeface="Calibri" panose="020F0502020204030204" pitchFamily="34" charset="0"/>
              </a:endParaRPr>
            </a:p>
            <a:p>
              <a:pPr algn="just">
                <a:lnSpc>
                  <a:spcPct val="120000"/>
                </a:lnSpc>
              </a:pP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7</a:t>
              </a:r>
              <a:r>
                <a:rPr lang="zh-CN" altLang="en-US" kern="0" dirty="0">
                  <a:solidFill>
                    <a:schemeClr val="dk1"/>
                  </a:solidFill>
                  <a:latin typeface="+mn-lt"/>
                  <a:sym typeface="Calibri" panose="020F0502020204030204" pitchFamily="34" charset="0"/>
                </a:rPr>
                <a:t>）施加阻力时，要注意阻力的方向，应与肌肉或肌群的牵拉方向相反；阻力的施加点应在肌肉附着点的远端部位。肌力</a:t>
              </a:r>
              <a:r>
                <a:rPr lang="en-US" altLang="en-US" kern="0" dirty="0">
                  <a:solidFill>
                    <a:schemeClr val="dk1"/>
                  </a:solidFill>
                  <a:latin typeface="+mn-lt"/>
                  <a:sym typeface="Calibri" panose="020F0502020204030204" pitchFamily="34" charset="0"/>
                </a:rPr>
                <a:t>4</a:t>
              </a:r>
              <a:r>
                <a:rPr lang="zh-CN" altLang="en-US" kern="0" dirty="0">
                  <a:solidFill>
                    <a:schemeClr val="dk1"/>
                  </a:solidFill>
                  <a:latin typeface="+mn-lt"/>
                  <a:sym typeface="Calibri" panose="020F0502020204030204" pitchFamily="34" charset="0"/>
                </a:rPr>
                <a:t>级以上时，阻力应连续施加，且与运动方向相反。</a:t>
              </a:r>
              <a:endParaRPr lang="zh-CN" altLang="en-US" kern="0" dirty="0">
                <a:solidFill>
                  <a:schemeClr val="dk1"/>
                </a:solidFill>
                <a:latin typeface="+mn-lt"/>
                <a:sym typeface="Calibri" panose="020F0502020204030204" pitchFamily="34" charset="0"/>
              </a:endParaRPr>
            </a:p>
            <a:p>
              <a:pPr algn="just">
                <a:lnSpc>
                  <a:spcPct val="120000"/>
                </a:lnSpc>
              </a:pP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8</a:t>
              </a:r>
              <a:r>
                <a:rPr lang="zh-CN" altLang="en-US" kern="0" dirty="0">
                  <a:solidFill>
                    <a:schemeClr val="dk1"/>
                  </a:solidFill>
                  <a:latin typeface="+mn-lt"/>
                  <a:sym typeface="Calibri" panose="020F0502020204030204" pitchFamily="34" charset="0"/>
                </a:rPr>
                <a:t>）选择合适的测试时间，运动后、疲劳和饱餐后都不宜做肌力测试。</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75360" y="-11430"/>
            <a:ext cx="3033395" cy="74612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一、肌力评定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solidFill>
            <a:schemeClr val="accent1">
              <a:alpha val="0"/>
            </a:schemeClr>
          </a:solidFill>
          <a:ln>
            <a:noFill/>
          </a:ln>
        </p:spPr>
        <p:txBody>
          <a:bodyPr wrap="square" rtlCol="0" anchor="t">
            <a:spAutoFit/>
          </a:bodyPr>
          <a:lstStyle/>
          <a:p>
            <a:pPr algn="ctr"/>
            <a:r>
              <a:rPr lang="zh-CN" altLang="en-US" sz="7200" b="1" dirty="0" smtClean="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sym typeface="+mn-ea"/>
              </a:rPr>
              <a:t>任务一</a:t>
            </a:r>
            <a:endParaRPr lang="zh-CN" altLang="en-US" sz="7200" b="1" dirty="0" smtClean="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sym typeface="+mn-ea"/>
              </a:rPr>
              <a:t>康复评定的概念</a:t>
            </a:r>
            <a:endParaRPr lang="zh-CN" altLang="en-US" sz="7200" b="1" dirty="0" smtClean="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16011" y="1017905"/>
            <a:ext cx="11012109" cy="5336540"/>
            <a:chOff x="-358449" y="-118209"/>
            <a:chExt cx="5940290" cy="6576234"/>
          </a:xfrm>
        </p:grpSpPr>
        <p:sp>
          <p:nvSpPr>
            <p:cNvPr id="7" name="AutoShape 10"/>
            <p:cNvSpPr>
              <a:spLocks noChangeArrowheads="1"/>
            </p:cNvSpPr>
            <p:nvPr>
              <p:custDataLst>
                <p:tags r:id="rId1"/>
              </p:custDataLst>
            </p:nvPr>
          </p:nvSpPr>
          <p:spPr bwMode="auto">
            <a:xfrm>
              <a:off x="-358449" y="-118209"/>
              <a:ext cx="5940290" cy="6576234"/>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167997" y="176798"/>
              <a:ext cx="5622446" cy="566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10000"/>
                </a:lnSpc>
              </a:pPr>
              <a:r>
                <a:rPr lang="zh-CN" altLang="en-US" kern="0" dirty="0">
                  <a:solidFill>
                    <a:schemeClr val="dk1"/>
                  </a:solidFill>
                  <a:latin typeface="+mn-lt"/>
                  <a:sym typeface="Calibri" panose="020F0502020204030204" pitchFamily="34" charset="0"/>
                </a:rPr>
                <a:t>（二）等长肌力测试</a:t>
              </a:r>
              <a:endParaRPr lang="zh-CN" altLang="en-US" kern="0" dirty="0">
                <a:solidFill>
                  <a:schemeClr val="dk1"/>
                </a:solidFill>
                <a:latin typeface="+mn-lt"/>
                <a:sym typeface="Calibri" panose="020F0502020204030204" pitchFamily="34" charset="0"/>
              </a:endParaRPr>
            </a:p>
            <a:p>
              <a:pPr algn="just">
                <a:lnSpc>
                  <a:spcPct val="110000"/>
                </a:lnSpc>
              </a:pPr>
              <a:r>
                <a:rPr lang="en-US" altLang="en-US"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等长肌力测试是测定肌肉等长收缩的能力。等长收缩（</a:t>
              </a:r>
              <a:r>
                <a:rPr lang="en-US" altLang="en-US" kern="0" dirty="0">
                  <a:solidFill>
                    <a:schemeClr val="dk1"/>
                  </a:solidFill>
                  <a:latin typeface="+mn-lt"/>
                  <a:sym typeface="Calibri" panose="020F0502020204030204" pitchFamily="34" charset="0"/>
                </a:rPr>
                <a:t>isometric contraction</a:t>
              </a:r>
              <a:r>
                <a:rPr lang="zh-CN" altLang="en-US" kern="0" dirty="0">
                  <a:solidFill>
                    <a:schemeClr val="dk1"/>
                  </a:solidFill>
                  <a:latin typeface="+mn-lt"/>
                  <a:sym typeface="Calibri" panose="020F0502020204030204" pitchFamily="34" charset="0"/>
                </a:rPr>
                <a:t>）是指肌肉收缩时，肌张力明显增加，但肌长度基本无变化，不产生关节运动。等长肌力测试通常采用专门的器械进行测试，常用的方法有握力测试、捏力测试、背肌力测试、四肢肌群肌力测试等。</a:t>
              </a:r>
              <a:endParaRPr lang="en-US" altLang="zh-CN" kern="0" dirty="0">
                <a:solidFill>
                  <a:schemeClr val="dk1"/>
                </a:solidFill>
                <a:latin typeface="+mn-lt"/>
                <a:sym typeface="Calibri" panose="020F0502020204030204" pitchFamily="34" charset="0"/>
              </a:endParaRPr>
            </a:p>
            <a:p>
              <a:pPr algn="just">
                <a:lnSpc>
                  <a:spcPct val="110000"/>
                </a:lnSpc>
              </a:pPr>
              <a:endParaRPr lang="zh-CN" altLang="en-US" kern="0" dirty="0">
                <a:solidFill>
                  <a:schemeClr val="dk1"/>
                </a:solidFill>
                <a:latin typeface="+mn-lt"/>
                <a:sym typeface="Calibri" panose="020F0502020204030204" pitchFamily="34" charset="0"/>
              </a:endParaRPr>
            </a:p>
            <a:p>
              <a:pPr algn="just">
                <a:lnSpc>
                  <a:spcPct val="110000"/>
                </a:lnSpc>
              </a:pPr>
              <a:r>
                <a:rPr lang="en-US" altLang="en-US" kern="0" dirty="0">
                  <a:solidFill>
                    <a:schemeClr val="dk1"/>
                  </a:solidFill>
                  <a:latin typeface="+mn-lt"/>
                  <a:sym typeface="Calibri" panose="020F0502020204030204" pitchFamily="34" charset="0"/>
                </a:rPr>
                <a:t>1</a:t>
              </a:r>
              <a:r>
                <a:rPr lang="zh-CN" altLang="en-US" kern="0" dirty="0">
                  <a:solidFill>
                    <a:schemeClr val="dk1"/>
                  </a:solidFill>
                  <a:latin typeface="+mn-lt"/>
                  <a:sym typeface="Calibri" panose="020F0502020204030204" pitchFamily="34" charset="0"/>
                </a:rPr>
                <a:t>、握力测试</a:t>
              </a:r>
              <a:r>
                <a:rPr lang="en-US" altLang="en-US"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用握力计测试手握力大小，反映屈指肌肌力。握力大小以握力指数表示，握力指数</a:t>
              </a:r>
              <a:r>
                <a:rPr lang="en-US" altLang="en-US"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手握力（</a:t>
              </a:r>
              <a:r>
                <a:rPr lang="en-US" altLang="en-US" kern="0" dirty="0">
                  <a:solidFill>
                    <a:schemeClr val="dk1"/>
                  </a:solidFill>
                  <a:latin typeface="+mn-lt"/>
                  <a:sym typeface="Calibri" panose="020F0502020204030204" pitchFamily="34" charset="0"/>
                </a:rPr>
                <a:t>kg</a:t>
              </a:r>
              <a:r>
                <a:rPr lang="zh-CN" altLang="en-US" kern="0" dirty="0">
                  <a:solidFill>
                    <a:schemeClr val="dk1"/>
                  </a:solidFill>
                  <a:latin typeface="+mn-lt"/>
                  <a:sym typeface="Calibri" panose="020F0502020204030204" pitchFamily="34" charset="0"/>
                </a:rPr>
                <a:t>）／体重（</a:t>
              </a:r>
              <a:r>
                <a:rPr lang="en-US" altLang="en-US" kern="0" dirty="0">
                  <a:solidFill>
                    <a:schemeClr val="dk1"/>
                  </a:solidFill>
                  <a:latin typeface="+mn-lt"/>
                  <a:sym typeface="Calibri" panose="020F0502020204030204" pitchFamily="34" charset="0"/>
                </a:rPr>
                <a:t>kg</a:t>
              </a: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100%</a:t>
              </a:r>
              <a:r>
                <a:rPr lang="zh-CN" altLang="en-US" kern="0" dirty="0">
                  <a:solidFill>
                    <a:schemeClr val="dk1"/>
                  </a:solidFill>
                  <a:latin typeface="+mn-lt"/>
                  <a:sym typeface="Calibri" panose="020F0502020204030204" pitchFamily="34" charset="0"/>
                </a:rPr>
                <a:t>，握力指数正常值大于</a:t>
              </a:r>
              <a:r>
                <a:rPr lang="en-US" altLang="en-US" kern="0" dirty="0">
                  <a:solidFill>
                    <a:schemeClr val="dk1"/>
                  </a:solidFill>
                  <a:latin typeface="+mn-lt"/>
                  <a:sym typeface="Calibri" panose="020F0502020204030204" pitchFamily="34" charset="0"/>
                </a:rPr>
                <a:t>50%</a:t>
              </a:r>
              <a:r>
                <a:rPr lang="zh-CN" altLang="en-US" kern="0" dirty="0">
                  <a:solidFill>
                    <a:schemeClr val="dk1"/>
                  </a:solidFill>
                  <a:latin typeface="+mn-lt"/>
                  <a:sym typeface="Calibri" panose="020F0502020204030204" pitchFamily="34" charset="0"/>
                </a:rPr>
                <a:t>。测试时，用力握</a:t>
              </a:r>
              <a:r>
                <a:rPr lang="en-US" altLang="en-US"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3</a:t>
              </a:r>
              <a:r>
                <a:rPr lang="zh-CN" altLang="en-US" kern="0" dirty="0">
                  <a:solidFill>
                    <a:schemeClr val="dk1"/>
                  </a:solidFill>
                  <a:latin typeface="+mn-lt"/>
                  <a:sym typeface="Calibri" panose="020F0502020204030204" pitchFamily="34" charset="0"/>
                </a:rPr>
                <a:t>次，取最大值。检查时避免用上肢其他肌群代偿。</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75360" y="-11430"/>
            <a:ext cx="3033395" cy="74612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一、肌力评定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44195" y="1069975"/>
            <a:ext cx="11074400" cy="5454650"/>
            <a:chOff x="-594067" y="-118209"/>
            <a:chExt cx="6175908" cy="6576234"/>
          </a:xfrm>
        </p:grpSpPr>
        <p:sp>
          <p:nvSpPr>
            <p:cNvPr id="7" name="AutoShape 10"/>
            <p:cNvSpPr>
              <a:spLocks noChangeArrowheads="1"/>
            </p:cNvSpPr>
            <p:nvPr>
              <p:custDataLst>
                <p:tags r:id="rId1"/>
              </p:custDataLst>
            </p:nvPr>
          </p:nvSpPr>
          <p:spPr bwMode="auto">
            <a:xfrm>
              <a:off x="-594067" y="-118209"/>
              <a:ext cx="6175908" cy="6576234"/>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9"/>
              <a:ext cx="5956422" cy="614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20000"/>
                </a:lnSpc>
                <a:buNone/>
              </a:pPr>
              <a:r>
                <a:rPr lang="zh-CN" altLang="en-US" kern="0" dirty="0">
                  <a:solidFill>
                    <a:schemeClr val="dk1"/>
                  </a:solidFill>
                  <a:latin typeface="+mn-lt"/>
                  <a:sym typeface="Calibri" panose="020F0502020204030204" pitchFamily="34" charset="0"/>
                </a:rPr>
                <a:t>（二）等长肌力测试</a:t>
              </a:r>
              <a:endParaRPr lang="zh-CN" altLang="en-US" kern="0" dirty="0">
                <a:solidFill>
                  <a:schemeClr val="dk1"/>
                </a:solidFill>
                <a:latin typeface="+mn-lt"/>
                <a:sym typeface="Calibri" panose="020F0502020204030204" pitchFamily="34" charset="0"/>
              </a:endParaRPr>
            </a:p>
            <a:p>
              <a:pPr algn="just">
                <a:lnSpc>
                  <a:spcPct val="120000"/>
                </a:lnSpc>
              </a:pPr>
              <a:r>
                <a:rPr lang="en-US" altLang="en-US"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、捏力测试</a:t>
              </a:r>
              <a:r>
                <a:rPr lang="en-US" altLang="en-US"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用捏力计测试拇指与其他手指间的捏力大小，反映拇指对掌肌及四肢屈肌的肌力。正常值约为握力的</a:t>
              </a:r>
              <a:r>
                <a:rPr lang="en-US" altLang="en-US" kern="0" dirty="0">
                  <a:solidFill>
                    <a:schemeClr val="dk1"/>
                  </a:solidFill>
                  <a:latin typeface="+mn-lt"/>
                  <a:sym typeface="Calibri" panose="020F0502020204030204" pitchFamily="34" charset="0"/>
                </a:rPr>
                <a:t>30%</a:t>
              </a:r>
              <a:r>
                <a:rPr lang="zh-CN" altLang="en-US" kern="0" dirty="0">
                  <a:solidFill>
                    <a:schemeClr val="dk1"/>
                  </a:solidFill>
                  <a:latin typeface="+mn-lt"/>
                  <a:sym typeface="Calibri" panose="020F0502020204030204" pitchFamily="34" charset="0"/>
                </a:rPr>
                <a:t>左右。</a:t>
              </a:r>
              <a:endParaRPr lang="zh-CN" altLang="en-US" kern="0" dirty="0">
                <a:solidFill>
                  <a:schemeClr val="dk1"/>
                </a:solidFill>
                <a:latin typeface="+mn-lt"/>
                <a:sym typeface="Calibri" panose="020F0502020204030204" pitchFamily="34" charset="0"/>
              </a:endParaRPr>
            </a:p>
            <a:p>
              <a:pPr algn="just">
                <a:lnSpc>
                  <a:spcPct val="120000"/>
                </a:lnSpc>
              </a:pPr>
              <a:r>
                <a:rPr lang="en-US" altLang="en-US" kern="0" dirty="0">
                  <a:solidFill>
                    <a:schemeClr val="dk1"/>
                  </a:solidFill>
                  <a:latin typeface="+mn-lt"/>
                  <a:sym typeface="Calibri" panose="020F0502020204030204" pitchFamily="34" charset="0"/>
                </a:rPr>
                <a:t>3</a:t>
              </a:r>
              <a:r>
                <a:rPr lang="zh-CN" altLang="en-US" kern="0" dirty="0">
                  <a:solidFill>
                    <a:schemeClr val="dk1"/>
                  </a:solidFill>
                  <a:latin typeface="+mn-lt"/>
                  <a:sym typeface="Calibri" panose="020F0502020204030204" pitchFamily="34" charset="0"/>
                </a:rPr>
                <a:t>、背肌力测定</a:t>
              </a:r>
              <a:r>
                <a:rPr lang="en-US" altLang="en-US"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用拉力计测定背肌肌力的大小，用拉力指数表示。拉力指数</a:t>
              </a:r>
              <a:r>
                <a:rPr lang="en-US" altLang="en-US" kern="0" dirty="0">
                  <a:solidFill>
                    <a:schemeClr val="dk1"/>
                  </a:solidFill>
                  <a:latin typeface="+mn-lt"/>
                  <a:sym typeface="Calibri" panose="020F0502020204030204" pitchFamily="34" charset="0"/>
                </a:rPr>
                <a:t>=</a:t>
              </a:r>
              <a:r>
                <a:rPr lang="zh-CN" altLang="en-US" kern="0" dirty="0">
                  <a:solidFill>
                    <a:schemeClr val="dk1"/>
                  </a:solidFill>
                  <a:latin typeface="+mn-lt"/>
                  <a:sym typeface="Calibri" panose="020F0502020204030204" pitchFamily="34" charset="0"/>
                </a:rPr>
                <a:t>拉力（</a:t>
              </a:r>
              <a:r>
                <a:rPr lang="en-US" altLang="en-US" kern="0" dirty="0">
                  <a:solidFill>
                    <a:schemeClr val="dk1"/>
                  </a:solidFill>
                  <a:latin typeface="+mn-lt"/>
                  <a:sym typeface="Calibri" panose="020F0502020204030204" pitchFamily="34" charset="0"/>
                </a:rPr>
                <a:t>kg</a:t>
              </a:r>
              <a:r>
                <a:rPr lang="zh-CN" altLang="en-US" kern="0" dirty="0">
                  <a:solidFill>
                    <a:schemeClr val="dk1"/>
                  </a:solidFill>
                  <a:latin typeface="+mn-lt"/>
                  <a:sym typeface="Calibri" panose="020F0502020204030204" pitchFamily="34" charset="0"/>
                </a:rPr>
                <a:t>）／体重（</a:t>
              </a:r>
              <a:r>
                <a:rPr lang="en-US" altLang="en-US" kern="0" dirty="0">
                  <a:solidFill>
                    <a:schemeClr val="dk1"/>
                  </a:solidFill>
                  <a:latin typeface="+mn-lt"/>
                  <a:sym typeface="Calibri" panose="020F0502020204030204" pitchFamily="34" charset="0"/>
                </a:rPr>
                <a:t>kg</a:t>
              </a:r>
              <a:r>
                <a:rPr lang="zh-CN" altLang="en-US" kern="0" dirty="0">
                  <a:solidFill>
                    <a:schemeClr val="dk1"/>
                  </a:solidFill>
                  <a:latin typeface="+mn-lt"/>
                  <a:sym typeface="Calibri" panose="020F0502020204030204" pitchFamily="34" charset="0"/>
                </a:rPr>
                <a:t>）</a:t>
              </a:r>
              <a:r>
                <a:rPr lang="en-US" altLang="zh-CN"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100%</a:t>
              </a:r>
              <a:r>
                <a:rPr lang="zh-CN" altLang="en-US" kern="0" dirty="0">
                  <a:solidFill>
                    <a:schemeClr val="dk1"/>
                  </a:solidFill>
                  <a:latin typeface="+mn-lt"/>
                  <a:sym typeface="Calibri" panose="020F0502020204030204" pitchFamily="34" charset="0"/>
                </a:rPr>
                <a:t>，一般男性的正常拉力指数为体重的</a:t>
              </a:r>
              <a:r>
                <a:rPr lang="en-US" altLang="en-US" kern="0" dirty="0">
                  <a:solidFill>
                    <a:schemeClr val="dk1"/>
                  </a:solidFill>
                  <a:latin typeface="+mn-lt"/>
                  <a:sym typeface="Calibri" panose="020F0502020204030204" pitchFamily="34" charset="0"/>
                </a:rPr>
                <a:t>1.5</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倍（</a:t>
              </a:r>
              <a:r>
                <a:rPr lang="en-US" altLang="en-US" kern="0" dirty="0">
                  <a:solidFill>
                    <a:schemeClr val="dk1"/>
                  </a:solidFill>
                  <a:latin typeface="+mn-lt"/>
                  <a:sym typeface="Calibri" panose="020F0502020204030204" pitchFamily="34" charset="0"/>
                </a:rPr>
                <a:t>150%</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200%</a:t>
              </a:r>
              <a:r>
                <a:rPr lang="zh-CN" altLang="en-US" kern="0" dirty="0">
                  <a:solidFill>
                    <a:schemeClr val="dk1"/>
                  </a:solidFill>
                  <a:latin typeface="+mn-lt"/>
                  <a:sym typeface="Calibri" panose="020F0502020204030204" pitchFamily="34" charset="0"/>
                </a:rPr>
                <a:t>），女性为体重的</a:t>
              </a:r>
              <a:r>
                <a:rPr lang="en-US" altLang="en-US" kern="0" dirty="0">
                  <a:solidFill>
                    <a:schemeClr val="dk1"/>
                  </a:solidFill>
                  <a:latin typeface="+mn-lt"/>
                  <a:sym typeface="Calibri" panose="020F0502020204030204" pitchFamily="34" charset="0"/>
                </a:rPr>
                <a:t>1</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1.5</a:t>
              </a:r>
              <a:r>
                <a:rPr lang="zh-CN" altLang="en-US" kern="0" dirty="0">
                  <a:solidFill>
                    <a:schemeClr val="dk1"/>
                  </a:solidFill>
                  <a:latin typeface="+mn-lt"/>
                  <a:sym typeface="Calibri" panose="020F0502020204030204" pitchFamily="34" charset="0"/>
                </a:rPr>
                <a:t>倍（</a:t>
              </a:r>
              <a:r>
                <a:rPr lang="en-US" altLang="en-US" kern="0" dirty="0">
                  <a:solidFill>
                    <a:schemeClr val="dk1"/>
                  </a:solidFill>
                  <a:latin typeface="+mn-lt"/>
                  <a:sym typeface="Calibri" panose="020F0502020204030204" pitchFamily="34" charset="0"/>
                </a:rPr>
                <a:t>100%</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150%</a:t>
              </a:r>
              <a:r>
                <a:rPr lang="zh-CN" altLang="en-US" kern="0" dirty="0">
                  <a:solidFill>
                    <a:schemeClr val="dk1"/>
                  </a:solidFill>
                  <a:latin typeface="+mn-lt"/>
                  <a:sym typeface="Calibri" panose="020F0502020204030204" pitchFamily="34" charset="0"/>
                </a:rPr>
                <a:t>）。进行背肌力测试时，腰椎应力大幅增加，易引起腰痛，因此不适用于腰痛患者和老年人。</a:t>
              </a:r>
              <a:endParaRPr lang="zh-CN" altLang="en-US" kern="0" dirty="0">
                <a:solidFill>
                  <a:schemeClr val="dk1"/>
                </a:solidFill>
                <a:latin typeface="+mn-lt"/>
                <a:sym typeface="Calibri" panose="020F0502020204030204" pitchFamily="34" charset="0"/>
              </a:endParaRPr>
            </a:p>
            <a:p>
              <a:pPr algn="just">
                <a:lnSpc>
                  <a:spcPct val="120000"/>
                </a:lnSpc>
              </a:pPr>
              <a:r>
                <a:rPr lang="en-US" altLang="en-US" kern="0" dirty="0">
                  <a:solidFill>
                    <a:schemeClr val="dk1"/>
                  </a:solidFill>
                  <a:latin typeface="+mn-lt"/>
                  <a:sym typeface="Calibri" panose="020F0502020204030204" pitchFamily="34" charset="0"/>
                </a:rPr>
                <a:t>4</a:t>
              </a:r>
              <a:r>
                <a:rPr lang="zh-CN" altLang="en-US" kern="0" dirty="0">
                  <a:solidFill>
                    <a:schemeClr val="dk1"/>
                  </a:solidFill>
                  <a:latin typeface="+mn-lt"/>
                  <a:sym typeface="Calibri" panose="020F0502020204030204" pitchFamily="34" charset="0"/>
                </a:rPr>
                <a:t>、四肢肌群肌力测试</a:t>
              </a:r>
              <a:r>
                <a:rPr lang="en-US" altLang="en-US"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在标准姿势下通过测力计，可测试四肢各部肌群（膝关节伸屈肌、肩关节内收外展肌、肘关节屈伸肌等）的肌力。测力计通常由力学传感器及相应的软硬件构成，可测得的肌力范围从微弱到数百牛顿不等。</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75360" y="-11430"/>
            <a:ext cx="3033395" cy="74612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一、肌力评定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53415" y="1090295"/>
            <a:ext cx="10916285" cy="5060315"/>
            <a:chOff x="-594067" y="-118209"/>
            <a:chExt cx="6175908" cy="6576234"/>
          </a:xfrm>
        </p:grpSpPr>
        <p:sp>
          <p:nvSpPr>
            <p:cNvPr id="7" name="AutoShape 10"/>
            <p:cNvSpPr>
              <a:spLocks noChangeArrowheads="1"/>
            </p:cNvSpPr>
            <p:nvPr>
              <p:custDataLst>
                <p:tags r:id="rId1"/>
              </p:custDataLst>
            </p:nvPr>
          </p:nvSpPr>
          <p:spPr bwMode="auto">
            <a:xfrm>
              <a:off x="-594067" y="-118209"/>
              <a:ext cx="6175908" cy="6576234"/>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64" y="176397"/>
              <a:ext cx="5956405" cy="6140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20000"/>
                </a:lnSpc>
                <a:buNone/>
              </a:pPr>
              <a:r>
                <a:rPr lang="zh-CN" altLang="en-US" kern="0" dirty="0">
                  <a:solidFill>
                    <a:schemeClr val="dk1"/>
                  </a:solidFill>
                  <a:latin typeface="+mn-lt"/>
                  <a:sym typeface="Calibri" panose="020F0502020204030204" pitchFamily="34" charset="0"/>
                </a:rPr>
                <a:t>（三）等张肌力测试  </a:t>
              </a:r>
              <a:endParaRPr lang="zh-CN" altLang="en-US" kern="0" dirty="0">
                <a:solidFill>
                  <a:schemeClr val="dk1"/>
                </a:solidFill>
                <a:latin typeface="+mn-lt"/>
                <a:sym typeface="Calibri" panose="020F0502020204030204" pitchFamily="34" charset="0"/>
              </a:endParaRPr>
            </a:p>
            <a:p>
              <a:pPr algn="just">
                <a:lnSpc>
                  <a:spcPct val="120000"/>
                </a:lnSpc>
              </a:pPr>
              <a:r>
                <a:rPr lang="en-US" altLang="en-US"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等张肌力测试是测试肌肉克服阻力收缩所做功的能力。肌肉收缩过程中，肌张力基本不变，但肌长度缩短，引起关节运动。根据肌肉起止点的活动方向不同，可以分为向心性收缩（</a:t>
              </a:r>
              <a:r>
                <a:rPr lang="en-US" altLang="en-US" kern="0" dirty="0">
                  <a:solidFill>
                    <a:schemeClr val="dk1"/>
                  </a:solidFill>
                  <a:latin typeface="+mn-lt"/>
                  <a:sym typeface="Calibri" panose="020F0502020204030204" pitchFamily="34" charset="0"/>
                </a:rPr>
                <a:t>concentric contraction</a:t>
              </a:r>
              <a:r>
                <a:rPr lang="zh-CN" altLang="en-US" kern="0" dirty="0">
                  <a:solidFill>
                    <a:schemeClr val="dk1"/>
                  </a:solidFill>
                  <a:latin typeface="+mn-lt"/>
                  <a:sym typeface="Calibri" panose="020F0502020204030204" pitchFamily="34" charset="0"/>
                </a:rPr>
                <a:t>）肌力测试和离心性收缩（</a:t>
              </a:r>
              <a:r>
                <a:rPr lang="en-US" altLang="en-US" kern="0" dirty="0">
                  <a:solidFill>
                    <a:schemeClr val="dk1"/>
                  </a:solidFill>
                  <a:latin typeface="+mn-lt"/>
                  <a:sym typeface="Calibri" panose="020F0502020204030204" pitchFamily="34" charset="0"/>
                </a:rPr>
                <a:t>eccentric contraction</a:t>
              </a:r>
              <a:r>
                <a:rPr lang="zh-CN" altLang="en-US" kern="0" dirty="0">
                  <a:solidFill>
                    <a:schemeClr val="dk1"/>
                  </a:solidFill>
                  <a:latin typeface="+mn-lt"/>
                  <a:sym typeface="Calibri" panose="020F0502020204030204" pitchFamily="34" charset="0"/>
                </a:rPr>
                <a:t>）肌力测试。</a:t>
              </a:r>
              <a:endParaRPr lang="en-US" altLang="zh-CN" kern="0" dirty="0">
                <a:solidFill>
                  <a:schemeClr val="dk1"/>
                </a:solidFill>
                <a:latin typeface="+mn-lt"/>
                <a:sym typeface="Calibri" panose="020F0502020204030204" pitchFamily="34" charset="0"/>
              </a:endParaRPr>
            </a:p>
            <a:p>
              <a:pPr algn="just">
                <a:lnSpc>
                  <a:spcPct val="120000"/>
                </a:lnSpc>
                <a:buNone/>
              </a:pPr>
              <a:endParaRPr lang="zh-CN" altLang="en-US" kern="0" dirty="0">
                <a:solidFill>
                  <a:schemeClr val="dk1"/>
                </a:solidFill>
                <a:latin typeface="+mn-lt"/>
                <a:sym typeface="Calibri" panose="020F0502020204030204" pitchFamily="34" charset="0"/>
              </a:endParaRPr>
            </a:p>
            <a:p>
              <a:pPr algn="just">
                <a:lnSpc>
                  <a:spcPct val="120000"/>
                </a:lnSpc>
              </a:pPr>
              <a:r>
                <a:rPr lang="zh-CN" altLang="en-US" kern="0" dirty="0">
                  <a:solidFill>
                    <a:schemeClr val="dk1"/>
                  </a:solidFill>
                  <a:latin typeface="+mn-lt"/>
                  <a:sym typeface="Calibri" panose="020F0502020204030204" pitchFamily="34" charset="0"/>
                </a:rPr>
                <a:t>  向心性收缩特点是在肌肉收缩时，肌肉起止点彼此靠近，肌长度缩短。向心性收缩是作用于关节并使关节产生运动的主动肌的收缩。离心性收缩特点是在肌肉收缩时，肌肉起止点两端彼此远离，使肌长度增加。作用是稳定关节、控制肢体动作或肢体坠落的速度。</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75360" y="-11430"/>
            <a:ext cx="3033395" cy="74612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一、肌力评定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23147" y="1103207"/>
            <a:ext cx="10904220" cy="4478020"/>
            <a:chOff x="-649363" y="-255828"/>
            <a:chExt cx="6262974" cy="5033284"/>
          </a:xfrm>
        </p:grpSpPr>
        <p:sp>
          <p:nvSpPr>
            <p:cNvPr id="7" name="AutoShape 10"/>
            <p:cNvSpPr>
              <a:spLocks noChangeArrowheads="1"/>
            </p:cNvSpPr>
            <p:nvPr>
              <p:custDataLst>
                <p:tags r:id="rId1"/>
              </p:custDataLst>
            </p:nvPr>
          </p:nvSpPr>
          <p:spPr bwMode="auto">
            <a:xfrm>
              <a:off x="-649363" y="-255828"/>
              <a:ext cx="6262974" cy="5033284"/>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456791" y="176698"/>
              <a:ext cx="6038306" cy="40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fontScale="90000" lnSpcReduction="10000"/>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40000"/>
                </a:lnSpc>
                <a:buNone/>
              </a:pPr>
              <a:r>
                <a:rPr lang="zh-CN"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（四）等速肌力测试</a:t>
              </a:r>
              <a:endParaRPr lang="zh-CN"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lnSpc>
                  <a:spcPct val="140000"/>
                </a:lnSpc>
              </a:pPr>
              <a:r>
                <a:rPr lang="en-US"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1</a:t>
              </a:r>
              <a:r>
                <a:rPr lang="zh-CN"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、概念</a:t>
              </a:r>
              <a:r>
                <a:rPr lang="en-US"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a:t>
              </a:r>
              <a:r>
                <a:rPr lang="zh-CN"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等速肌力测试（</a:t>
              </a:r>
              <a:r>
                <a:rPr lang="en-US" altLang="en-US" sz="2665" kern="0" dirty="0" err="1">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isokinetic</a:t>
              </a:r>
              <a:r>
                <a:rPr lang="en-US"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muscle testing</a:t>
              </a:r>
              <a:r>
                <a:rPr lang="zh-CN"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）是一项全面评定肌肉功能的肌力评定技术，这项技术始于</a:t>
              </a:r>
              <a:r>
                <a:rPr lang="en-US"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20</a:t>
              </a:r>
              <a:r>
                <a:rPr lang="zh-CN"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世纪</a:t>
              </a:r>
              <a:r>
                <a:rPr lang="en-US"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60</a:t>
              </a:r>
              <a:r>
                <a:rPr lang="zh-CN"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年代后期。等速运动概念是由</a:t>
              </a:r>
              <a:r>
                <a:rPr lang="en-US" altLang="en-US" sz="2665" kern="0" dirty="0" err="1">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Hislop</a:t>
              </a:r>
              <a:r>
                <a:rPr lang="zh-CN"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和</a:t>
              </a:r>
              <a:r>
                <a:rPr lang="en-US"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Perrine</a:t>
              </a:r>
              <a:r>
                <a:rPr lang="zh-CN"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首先提出，是指运动过程中，运动速度恒定（等速）而阻力可变，运动中受试者用力只能使肌肉张力增加，力矩输出增加，而速度不变。等速运动必须通过专门的仪器设备实现，等速运动测试仪有多种型号可供选择，如</a:t>
              </a:r>
              <a:r>
                <a:rPr lang="en-US" altLang="en-US" sz="2665" kern="0" dirty="0" err="1">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Cybex</a:t>
              </a:r>
              <a:r>
                <a:rPr lang="zh-CN"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en-US" sz="2665" kern="0" dirty="0" err="1">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Biodex</a:t>
              </a:r>
              <a:r>
                <a:rPr lang="zh-CN"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Kin-Con</a:t>
              </a:r>
              <a:r>
                <a:rPr lang="zh-CN"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Lido</a:t>
              </a:r>
              <a:r>
                <a:rPr lang="zh-CN"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等。</a:t>
              </a:r>
              <a:endParaRPr lang="zh-CN" altLang="en-US" sz="2665"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grpSp>
      <p:sp>
        <p:nvSpPr>
          <p:cNvPr id="3" name="标题 4"/>
          <p:cNvSpPr>
            <a:spLocks noGrp="1"/>
          </p:cNvSpPr>
          <p:nvPr>
            <p:custDataLst>
              <p:tags r:id="rId3"/>
            </p:custDataLst>
          </p:nvPr>
        </p:nvSpPr>
        <p:spPr>
          <a:xfrm>
            <a:off x="975360" y="-11430"/>
            <a:ext cx="3033395" cy="74612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一、肌力评定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72135" y="1051560"/>
            <a:ext cx="11061065" cy="5489575"/>
            <a:chOff x="-594067" y="-118209"/>
            <a:chExt cx="6175908" cy="6576234"/>
          </a:xfrm>
        </p:grpSpPr>
        <p:sp>
          <p:nvSpPr>
            <p:cNvPr id="7" name="AutoShape 10"/>
            <p:cNvSpPr>
              <a:spLocks noChangeArrowheads="1"/>
            </p:cNvSpPr>
            <p:nvPr>
              <p:custDataLst>
                <p:tags r:id="rId1"/>
              </p:custDataLst>
            </p:nvPr>
          </p:nvSpPr>
          <p:spPr bwMode="auto">
            <a:xfrm>
              <a:off x="-594067" y="-118209"/>
              <a:ext cx="6175908" cy="6576234"/>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9"/>
              <a:ext cx="5956422" cy="5286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20000"/>
                </a:lnSpc>
              </a:pPr>
              <a:r>
                <a:rPr lang="en-US" altLang="en-US"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、特点</a:t>
              </a:r>
              <a:r>
                <a:rPr lang="en-US" altLang="en-US"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等速肌力测试系统评定肌肉功能有以下特点：</a:t>
              </a:r>
              <a:endParaRPr lang="zh-CN" altLang="en-US" kern="0" dirty="0">
                <a:solidFill>
                  <a:schemeClr val="dk1"/>
                </a:solidFill>
                <a:latin typeface="+mn-lt"/>
                <a:sym typeface="Calibri" panose="020F0502020204030204" pitchFamily="34" charset="0"/>
              </a:endParaRPr>
            </a:p>
            <a:p>
              <a:pPr algn="just">
                <a:lnSpc>
                  <a:spcPct val="120000"/>
                </a:lnSpc>
              </a:pPr>
              <a:r>
                <a:rPr lang="zh-CN" altLang="en-US" kern="0" dirty="0">
                  <a:solidFill>
                    <a:schemeClr val="dk1"/>
                  </a:solidFill>
                  <a:latin typeface="+mn-lt"/>
                  <a:sym typeface="Calibri" panose="020F0502020204030204" pitchFamily="34" charset="0"/>
                </a:rPr>
                <a:t>①运动速度恒定。主观用力增加不会是运动速度增加，只能使肌肉张力增加，力矩输出增加。</a:t>
              </a:r>
              <a:endParaRPr lang="zh-CN" altLang="en-US" kern="0" dirty="0">
                <a:solidFill>
                  <a:schemeClr val="dk1"/>
                </a:solidFill>
                <a:latin typeface="+mn-lt"/>
                <a:sym typeface="Calibri" panose="020F0502020204030204" pitchFamily="34" charset="0"/>
              </a:endParaRPr>
            </a:p>
            <a:p>
              <a:pPr algn="just">
                <a:lnSpc>
                  <a:spcPct val="120000"/>
                </a:lnSpc>
              </a:pPr>
              <a:r>
                <a:rPr lang="zh-CN" altLang="en-US" kern="0" dirty="0">
                  <a:solidFill>
                    <a:schemeClr val="dk1"/>
                  </a:solidFill>
                  <a:latin typeface="+mn-lt"/>
                  <a:sym typeface="Calibri" panose="020F0502020204030204" pitchFamily="34" charset="0"/>
                </a:rPr>
                <a:t>②顺应性阻力。运动过程中，阻力大小随肌肉收缩力的大小变化而变化。</a:t>
              </a:r>
              <a:endParaRPr lang="zh-CN" altLang="en-US" kern="0" dirty="0">
                <a:solidFill>
                  <a:schemeClr val="dk1"/>
                </a:solidFill>
                <a:latin typeface="+mn-lt"/>
                <a:sym typeface="Calibri" panose="020F0502020204030204" pitchFamily="34" charset="0"/>
              </a:endParaRPr>
            </a:p>
            <a:p>
              <a:pPr algn="just">
                <a:lnSpc>
                  <a:spcPct val="120000"/>
                </a:lnSpc>
              </a:pPr>
              <a:r>
                <a:rPr lang="zh-CN" altLang="en-US" kern="0" dirty="0">
                  <a:solidFill>
                    <a:schemeClr val="dk1"/>
                  </a:solidFill>
                  <a:latin typeface="+mn-lt"/>
                  <a:sym typeface="Calibri" panose="020F0502020204030204" pitchFamily="34" charset="0"/>
                </a:rPr>
                <a:t>③全程肌力最大化。顺应性阻力使肢体在整个关节活动范围内的每一瞬间或角度承受的最大阻力，从而使肌肉在每一关节角度上均产生最大的张力和力矩输出。</a:t>
              </a:r>
              <a:endParaRPr lang="zh-CN" altLang="en-US" kern="0" dirty="0">
                <a:solidFill>
                  <a:schemeClr val="dk1"/>
                </a:solidFill>
                <a:latin typeface="+mn-lt"/>
                <a:sym typeface="Calibri" panose="020F0502020204030204" pitchFamily="34" charset="0"/>
              </a:endParaRPr>
            </a:p>
            <a:p>
              <a:pPr algn="just">
                <a:lnSpc>
                  <a:spcPct val="120000"/>
                </a:lnSpc>
              </a:pPr>
              <a:r>
                <a:rPr lang="zh-CN" altLang="en-US" kern="0" dirty="0">
                  <a:solidFill>
                    <a:schemeClr val="dk1"/>
                  </a:solidFill>
                  <a:latin typeface="+mn-lt"/>
                  <a:sym typeface="Calibri" panose="020F0502020204030204" pitchFamily="34" charset="0"/>
                </a:rPr>
                <a:t>④精确定量测定肌力。与徒手肌力测量相比，等速肌力测试对肌肉力量的测量更精准、更客观、更量化。</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75360" y="-11430"/>
            <a:ext cx="3033395" cy="74612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一、肌力评定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89280" y="1108075"/>
            <a:ext cx="11059795" cy="4937760"/>
            <a:chOff x="-594067" y="-118209"/>
            <a:chExt cx="6187306" cy="6494644"/>
          </a:xfrm>
        </p:grpSpPr>
        <p:sp>
          <p:nvSpPr>
            <p:cNvPr id="7" name="AutoShape 10"/>
            <p:cNvSpPr>
              <a:spLocks noChangeArrowheads="1"/>
            </p:cNvSpPr>
            <p:nvPr>
              <p:custDataLst>
                <p:tags r:id="rId1"/>
              </p:custDataLst>
            </p:nvPr>
          </p:nvSpPr>
          <p:spPr bwMode="auto">
            <a:xfrm>
              <a:off x="-594067" y="-118209"/>
              <a:ext cx="6187306" cy="6494644"/>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9"/>
              <a:ext cx="5956422" cy="462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lnSpcReduction="10000"/>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endParaRPr lang="zh-CN" altLang="en-US" kern="0" dirty="0">
                <a:solidFill>
                  <a:schemeClr val="dk1"/>
                </a:solidFill>
                <a:latin typeface="+mn-lt"/>
                <a:sym typeface="Calibri" panose="020F0502020204030204" pitchFamily="34" charset="0"/>
              </a:endParaRPr>
            </a:p>
            <a:p>
              <a:pPr algn="just"/>
              <a:r>
                <a:rPr lang="zh-CN" altLang="en-US" kern="0" dirty="0">
                  <a:solidFill>
                    <a:schemeClr val="dk1"/>
                  </a:solidFill>
                  <a:latin typeface="+mn-lt"/>
                  <a:sym typeface="Calibri" panose="020F0502020204030204" pitchFamily="34" charset="0"/>
                </a:rPr>
                <a:t>⑤安全性高。运动时阻力不会超过肌肉本身最大极限。</a:t>
              </a:r>
              <a:endParaRPr lang="zh-CN" altLang="en-US" kern="0" dirty="0">
                <a:solidFill>
                  <a:schemeClr val="dk1"/>
                </a:solidFill>
                <a:latin typeface="+mn-lt"/>
                <a:sym typeface="Calibri" panose="020F0502020204030204" pitchFamily="34" charset="0"/>
              </a:endParaRPr>
            </a:p>
            <a:p>
              <a:pPr algn="just"/>
              <a:endParaRPr lang="en-US" altLang="zh-CN" kern="0" dirty="0">
                <a:solidFill>
                  <a:schemeClr val="dk1"/>
                </a:solidFill>
                <a:latin typeface="+mn-lt"/>
                <a:sym typeface="Calibri" panose="020F0502020204030204" pitchFamily="34" charset="0"/>
              </a:endParaRPr>
            </a:p>
            <a:p>
              <a:pPr algn="just"/>
              <a:r>
                <a:rPr lang="zh-CN" altLang="en-US" kern="0" dirty="0">
                  <a:solidFill>
                    <a:schemeClr val="dk1"/>
                  </a:solidFill>
                  <a:latin typeface="+mn-lt"/>
                  <a:sym typeface="Calibri" panose="020F0502020204030204" pitchFamily="34" charset="0"/>
                </a:rPr>
                <a:t>⑥可获得多种肌肉功能信息。峰力矩值、总功、屈伸比值等参数。</a:t>
              </a:r>
              <a:endParaRPr lang="zh-CN" altLang="en-US" kern="0" dirty="0">
                <a:solidFill>
                  <a:schemeClr val="dk1"/>
                </a:solidFill>
                <a:latin typeface="+mn-lt"/>
                <a:sym typeface="Calibri" panose="020F0502020204030204" pitchFamily="34" charset="0"/>
              </a:endParaRPr>
            </a:p>
            <a:p>
              <a:pPr algn="just"/>
              <a:endParaRPr lang="en-US" altLang="zh-CN" kern="0" dirty="0">
                <a:solidFill>
                  <a:schemeClr val="dk1"/>
                </a:solidFill>
                <a:latin typeface="+mn-lt"/>
                <a:sym typeface="Calibri" panose="020F0502020204030204" pitchFamily="34" charset="0"/>
              </a:endParaRPr>
            </a:p>
            <a:p>
              <a:pPr algn="just"/>
              <a:r>
                <a:rPr lang="zh-CN" altLang="en-US" kern="0" dirty="0">
                  <a:solidFill>
                    <a:schemeClr val="dk1"/>
                  </a:solidFill>
                  <a:latin typeface="+mn-lt"/>
                  <a:sym typeface="Calibri" panose="020F0502020204030204" pitchFamily="34" charset="0"/>
                </a:rPr>
                <a:t>⑦测试范围广。四肢大关节周围肌肉及躯干肌力均可以测试。 </a:t>
              </a:r>
              <a:endParaRPr lang="zh-CN" altLang="en-US" kern="0" dirty="0">
                <a:solidFill>
                  <a:schemeClr val="dk1"/>
                </a:solidFill>
                <a:latin typeface="+mn-lt"/>
                <a:sym typeface="Calibri" panose="020F0502020204030204" pitchFamily="34" charset="0"/>
              </a:endParaRPr>
            </a:p>
            <a:p>
              <a:pPr algn="just"/>
              <a:endParaRPr lang="en-US" altLang="zh-CN" kern="0" dirty="0">
                <a:solidFill>
                  <a:schemeClr val="dk1"/>
                </a:solidFill>
                <a:latin typeface="+mn-lt"/>
                <a:sym typeface="Calibri" panose="020F0502020204030204" pitchFamily="34" charset="0"/>
              </a:endParaRPr>
            </a:p>
            <a:p>
              <a:pPr algn="just"/>
              <a:r>
                <a:rPr lang="zh-CN" altLang="en-US" kern="0" dirty="0">
                  <a:solidFill>
                    <a:schemeClr val="dk1"/>
                  </a:solidFill>
                  <a:latin typeface="+mn-lt"/>
                  <a:sym typeface="Calibri" panose="020F0502020204030204" pitchFamily="34" charset="0"/>
                </a:rPr>
                <a:t>⑧评价结果具有较好的信度、效度。</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75360" y="-11430"/>
            <a:ext cx="3033395" cy="74612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一、肌力评定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54355" y="1089660"/>
            <a:ext cx="11093929" cy="4856480"/>
            <a:chOff x="-594067" y="-118209"/>
            <a:chExt cx="6130555" cy="6513321"/>
          </a:xfrm>
        </p:grpSpPr>
        <p:sp>
          <p:nvSpPr>
            <p:cNvPr id="7" name="AutoShape 10"/>
            <p:cNvSpPr>
              <a:spLocks noChangeArrowheads="1"/>
            </p:cNvSpPr>
            <p:nvPr>
              <p:custDataLst>
                <p:tags r:id="rId1"/>
              </p:custDataLst>
            </p:nvPr>
          </p:nvSpPr>
          <p:spPr bwMode="auto">
            <a:xfrm>
              <a:off x="-594067" y="-118209"/>
              <a:ext cx="6130555" cy="6513321"/>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752" y="176457"/>
              <a:ext cx="5505331" cy="5344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lnSpcReduction="20000"/>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30000"/>
                </a:lnSpc>
                <a:buNone/>
              </a:pPr>
              <a:r>
                <a:rPr lang="en-US" altLang="en-US" kern="0" dirty="0">
                  <a:solidFill>
                    <a:schemeClr val="dk1"/>
                  </a:solidFill>
                  <a:latin typeface="+mn-lt"/>
                  <a:sym typeface="Calibri" panose="020F0502020204030204" pitchFamily="34" charset="0"/>
                </a:rPr>
                <a:t>3</a:t>
              </a:r>
              <a:r>
                <a:rPr lang="zh-CN" altLang="en-US" kern="0" dirty="0">
                  <a:solidFill>
                    <a:schemeClr val="dk1"/>
                  </a:solidFill>
                  <a:latin typeface="+mn-lt"/>
                  <a:sym typeface="Calibri" panose="020F0502020204030204" pitchFamily="34" charset="0"/>
                </a:rPr>
                <a:t>、测试参数及临床应用</a:t>
              </a:r>
              <a:r>
                <a:rPr lang="en-US" altLang="en-US" kern="0" dirty="0">
                  <a:solidFill>
                    <a:schemeClr val="dk1"/>
                  </a:solidFill>
                  <a:latin typeface="+mn-lt"/>
                  <a:sym typeface="Calibri" panose="020F0502020204030204" pitchFamily="34" charset="0"/>
                </a:rPr>
                <a:t>  </a:t>
              </a:r>
              <a:endParaRPr lang="en-US" altLang="en-US" kern="0" dirty="0">
                <a:solidFill>
                  <a:schemeClr val="dk1"/>
                </a:solidFill>
                <a:latin typeface="+mn-lt"/>
                <a:sym typeface="Calibri" panose="020F0502020204030204" pitchFamily="34" charset="0"/>
              </a:endParaRPr>
            </a:p>
            <a:p>
              <a:pPr algn="just">
                <a:lnSpc>
                  <a:spcPct val="130000"/>
                </a:lnSpc>
              </a:pPr>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等速肌力测试可以获得关于肌肉功能的多种参数，如峰力矩值、平均力矩、特定角度力矩、峰力矩体重比、峰力矩角度、峰力矩时间、总功、屈伸肌峰力矩比值、力矩加速能等。</a:t>
              </a:r>
              <a:endParaRPr lang="en-US" altLang="zh-CN" kern="0" dirty="0">
                <a:solidFill>
                  <a:schemeClr val="dk1"/>
                </a:solidFill>
                <a:latin typeface="+mn-lt"/>
                <a:sym typeface="Calibri" panose="020F0502020204030204" pitchFamily="34" charset="0"/>
              </a:endParaRPr>
            </a:p>
            <a:p>
              <a:pPr algn="just">
                <a:lnSpc>
                  <a:spcPct val="130000"/>
                </a:lnSpc>
              </a:pPr>
              <a:endParaRPr lang="en-US" altLang="zh-CN" kern="0" dirty="0">
                <a:solidFill>
                  <a:schemeClr val="dk1"/>
                </a:solidFill>
                <a:latin typeface="+mn-lt"/>
                <a:sym typeface="Calibri" panose="020F0502020204030204" pitchFamily="34" charset="0"/>
              </a:endParaRPr>
            </a:p>
            <a:p>
              <a:pPr algn="just">
                <a:lnSpc>
                  <a:spcPct val="130000"/>
                </a:lnSpc>
              </a:pPr>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在康复医学领域，等速运动在以下方面的临床应用具有明显优势：</a:t>
              </a:r>
              <a:endParaRPr lang="en-US" altLang="zh-CN" kern="0" dirty="0">
                <a:solidFill>
                  <a:schemeClr val="dk1"/>
                </a:solidFill>
                <a:latin typeface="+mn-lt"/>
                <a:sym typeface="Calibri" panose="020F0502020204030204" pitchFamily="34" charset="0"/>
              </a:endParaRPr>
            </a:p>
            <a:p>
              <a:pPr algn="just">
                <a:lnSpc>
                  <a:spcPct val="130000"/>
                </a:lnSpc>
              </a:pPr>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①肌肉功能评定。②关节稳定性评定。③运动系统损伤辅助诊断。④中枢神经系统损伤的辅助诊断。⑤康复疗效判定。</a:t>
              </a:r>
              <a:endParaRPr lang="zh-CN" altLang="en-US" kern="0" dirty="0">
                <a:solidFill>
                  <a:schemeClr val="dk1"/>
                </a:solidFill>
                <a:latin typeface="+mn-lt"/>
                <a:sym typeface="Calibri" panose="020F0502020204030204" pitchFamily="34" charset="0"/>
              </a:endParaRPr>
            </a:p>
          </p:txBody>
        </p:sp>
      </p:grpSp>
      <p:sp>
        <p:nvSpPr>
          <p:cNvPr id="4" name="标题 4"/>
          <p:cNvSpPr>
            <a:spLocks noGrp="1"/>
          </p:cNvSpPr>
          <p:nvPr>
            <p:custDataLst>
              <p:tags r:id="rId3"/>
            </p:custDataLst>
          </p:nvPr>
        </p:nvSpPr>
        <p:spPr>
          <a:xfrm>
            <a:off x="975360" y="-11430"/>
            <a:ext cx="3033395" cy="74612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一、肌力评定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83565" y="1021080"/>
            <a:ext cx="11031425" cy="4815840"/>
            <a:chOff x="-594067" y="-118209"/>
            <a:chExt cx="6153353" cy="6430749"/>
          </a:xfrm>
        </p:grpSpPr>
        <p:sp>
          <p:nvSpPr>
            <p:cNvPr id="7" name="AutoShape 10"/>
            <p:cNvSpPr>
              <a:spLocks noChangeArrowheads="1"/>
            </p:cNvSpPr>
            <p:nvPr>
              <p:custDataLst>
                <p:tags r:id="rId1"/>
              </p:custDataLst>
            </p:nvPr>
          </p:nvSpPr>
          <p:spPr bwMode="auto">
            <a:xfrm>
              <a:off x="-594067" y="-118209"/>
              <a:ext cx="6153353" cy="6430749"/>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460" y="176873"/>
              <a:ext cx="5689940" cy="5403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50000"/>
                </a:lnSpc>
                <a:buNone/>
              </a:pPr>
              <a:r>
                <a:rPr lang="zh-CN" altLang="en-US" kern="0" dirty="0">
                  <a:solidFill>
                    <a:schemeClr val="dk1"/>
                  </a:solidFill>
                  <a:latin typeface="+mn-lt"/>
                  <a:sym typeface="Calibri" panose="020F0502020204030204" pitchFamily="34" charset="0"/>
                </a:rPr>
                <a:t>（一）定义</a:t>
              </a:r>
              <a:endParaRPr lang="zh-CN" altLang="en-US" kern="0" dirty="0">
                <a:solidFill>
                  <a:schemeClr val="dk1"/>
                </a:solidFill>
                <a:latin typeface="+mn-lt"/>
                <a:sym typeface="Calibri" panose="020F0502020204030204" pitchFamily="34" charset="0"/>
              </a:endParaRPr>
            </a:p>
            <a:p>
              <a:pPr algn="just">
                <a:lnSpc>
                  <a:spcPct val="150000"/>
                </a:lnSpc>
              </a:pPr>
              <a:r>
                <a:rPr lang="en-US" altLang="en-US"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肌张力（</a:t>
              </a:r>
              <a:r>
                <a:rPr lang="en-US" altLang="en-US" kern="0" dirty="0">
                  <a:solidFill>
                    <a:schemeClr val="dk1"/>
                  </a:solidFill>
                  <a:latin typeface="+mn-lt"/>
                  <a:sym typeface="Calibri" panose="020F0502020204030204" pitchFamily="34" charset="0"/>
                </a:rPr>
                <a:t>muscular tension</a:t>
              </a:r>
              <a:r>
                <a:rPr lang="zh-CN" altLang="en-US" kern="0" dirty="0">
                  <a:solidFill>
                    <a:schemeClr val="dk1"/>
                  </a:solidFill>
                  <a:latin typeface="+mn-lt"/>
                  <a:sym typeface="Calibri" panose="020F0502020204030204" pitchFamily="34" charset="0"/>
                </a:rPr>
                <a:t>）是指肌肉组织在松弛状态下的紧张度，这种紧张度来自于肌肉组织静息状态下非随意、持续、微小的收缩。</a:t>
              </a:r>
              <a:endParaRPr lang="en-US" altLang="zh-CN" kern="0" dirty="0">
                <a:solidFill>
                  <a:schemeClr val="dk1"/>
                </a:solidFill>
                <a:latin typeface="+mn-lt"/>
                <a:sym typeface="Calibri" panose="020F0502020204030204" pitchFamily="34" charset="0"/>
              </a:endParaRPr>
            </a:p>
            <a:p>
              <a:pPr algn="just">
                <a:lnSpc>
                  <a:spcPct val="150000"/>
                </a:lnSpc>
              </a:pPr>
              <a:endParaRPr lang="en-US" altLang="zh-CN" kern="0" dirty="0">
                <a:solidFill>
                  <a:schemeClr val="dk1"/>
                </a:solidFill>
                <a:latin typeface="+mn-lt"/>
                <a:sym typeface="Calibri" panose="020F0502020204030204" pitchFamily="34" charset="0"/>
              </a:endParaRPr>
            </a:p>
            <a:p>
              <a:pPr algn="just">
                <a:lnSpc>
                  <a:spcPct val="150000"/>
                </a:lnSpc>
              </a:pPr>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正常肌张力的维持有赖于完整的外周神经和中枢神经系统调节机制以及肌肉本身的特性，如收缩能力、弹性、延展性等。</a:t>
              </a:r>
              <a:endParaRPr lang="zh-CN" altLang="en-US" kern="0" dirty="0">
                <a:solidFill>
                  <a:schemeClr val="dk1"/>
                </a:solidFill>
                <a:latin typeface="+mn-lt"/>
                <a:sym typeface="Calibri" panose="020F0502020204030204" pitchFamily="34" charset="0"/>
              </a:endParaRPr>
            </a:p>
          </p:txBody>
        </p:sp>
      </p:grpSp>
      <p:sp>
        <p:nvSpPr>
          <p:cNvPr id="4" name="标题 4"/>
          <p:cNvSpPr>
            <a:spLocks noGrp="1"/>
          </p:cNvSpPr>
          <p:nvPr>
            <p:custDataLst>
              <p:tags r:id="rId3"/>
            </p:custDataLst>
          </p:nvPr>
        </p:nvSpPr>
        <p:spPr>
          <a:xfrm>
            <a:off x="975360" y="-11430"/>
            <a:ext cx="3871595" cy="74612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二、肌张力评定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59553" y="1108287"/>
            <a:ext cx="11014075" cy="4963160"/>
            <a:chOff x="-594067" y="-118209"/>
            <a:chExt cx="6187187" cy="5611337"/>
          </a:xfrm>
        </p:grpSpPr>
        <p:sp>
          <p:nvSpPr>
            <p:cNvPr id="7" name="AutoShape 10"/>
            <p:cNvSpPr>
              <a:spLocks noChangeArrowheads="1"/>
            </p:cNvSpPr>
            <p:nvPr>
              <p:custDataLst>
                <p:tags r:id="rId1"/>
              </p:custDataLst>
            </p:nvPr>
          </p:nvSpPr>
          <p:spPr bwMode="auto">
            <a:xfrm>
              <a:off x="-594067" y="-118209"/>
              <a:ext cx="6175772" cy="5611337"/>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332" y="176860"/>
              <a:ext cx="5967452" cy="529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lnSpcReduction="20000"/>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buNone/>
              </a:pPr>
              <a:r>
                <a:rPr lang="zh-CN" altLang="en-US" sz="2665" kern="0" dirty="0">
                  <a:solidFill>
                    <a:schemeClr val="dk1"/>
                  </a:solidFill>
                  <a:latin typeface="+mn-lt"/>
                  <a:sym typeface="Calibri" panose="020F0502020204030204" pitchFamily="34" charset="0"/>
                </a:rPr>
                <a:t>（二）正常肌张力</a:t>
              </a:r>
              <a:endParaRPr lang="zh-CN" altLang="en-US" sz="2665" kern="0" dirty="0">
                <a:solidFill>
                  <a:schemeClr val="dk1"/>
                </a:solidFill>
                <a:latin typeface="+mn-lt"/>
                <a:sym typeface="Calibri" panose="020F0502020204030204" pitchFamily="34" charset="0"/>
              </a:endParaRPr>
            </a:p>
            <a:p>
              <a:r>
                <a:rPr lang="en-US" altLang="en-US" sz="2665" kern="0" dirty="0">
                  <a:solidFill>
                    <a:schemeClr val="dk1"/>
                  </a:solidFill>
                  <a:latin typeface="+mn-lt"/>
                  <a:sym typeface="Calibri" panose="020F0502020204030204" pitchFamily="34" charset="0"/>
                </a:rPr>
                <a:t>1</a:t>
              </a:r>
              <a:r>
                <a:rPr lang="zh-CN" altLang="en-US" sz="2665" kern="0" dirty="0">
                  <a:solidFill>
                    <a:schemeClr val="dk1"/>
                  </a:solidFill>
                  <a:latin typeface="+mn-lt"/>
                  <a:sym typeface="Calibri" panose="020F0502020204030204" pitchFamily="34" charset="0"/>
                </a:rPr>
                <a:t>、正常肌张力应具有以下特征</a:t>
              </a:r>
              <a:endParaRPr lang="zh-CN" altLang="en-US" sz="2665" kern="0" dirty="0">
                <a:solidFill>
                  <a:schemeClr val="dk1"/>
                </a:solidFill>
                <a:latin typeface="+mn-lt"/>
                <a:sym typeface="Calibri" panose="020F0502020204030204" pitchFamily="34" charset="0"/>
              </a:endParaRPr>
            </a:p>
            <a:p>
              <a:r>
                <a:rPr lang="zh-CN" altLang="en-US" sz="2665" kern="0" dirty="0">
                  <a:solidFill>
                    <a:schemeClr val="dk1"/>
                  </a:solidFill>
                  <a:latin typeface="+mn-lt"/>
                  <a:sym typeface="Calibri" panose="020F0502020204030204" pitchFamily="34" charset="0"/>
                </a:rPr>
                <a:t>①近端关节周围主动肌和拮抗肌可以进行有效的同时收缩使关节固定。</a:t>
              </a:r>
              <a:endParaRPr lang="zh-CN" altLang="en-US" sz="2665" kern="0" dirty="0">
                <a:solidFill>
                  <a:schemeClr val="dk1"/>
                </a:solidFill>
                <a:latin typeface="+mn-lt"/>
                <a:sym typeface="Calibri" panose="020F0502020204030204" pitchFamily="34" charset="0"/>
              </a:endParaRPr>
            </a:p>
            <a:p>
              <a:r>
                <a:rPr lang="zh-CN" altLang="en-US" sz="2665" kern="0" dirty="0">
                  <a:solidFill>
                    <a:schemeClr val="dk1"/>
                  </a:solidFill>
                  <a:latin typeface="+mn-lt"/>
                  <a:sym typeface="Calibri" panose="020F0502020204030204" pitchFamily="34" charset="0"/>
                </a:rPr>
                <a:t>②具有完全抵抗肢体重力和外来阻力的运动能力。</a:t>
              </a:r>
              <a:endParaRPr lang="zh-CN" altLang="en-US" sz="2665" kern="0" dirty="0">
                <a:solidFill>
                  <a:schemeClr val="dk1"/>
                </a:solidFill>
                <a:latin typeface="+mn-lt"/>
                <a:sym typeface="Calibri" panose="020F0502020204030204" pitchFamily="34" charset="0"/>
              </a:endParaRPr>
            </a:p>
            <a:p>
              <a:r>
                <a:rPr lang="zh-CN" altLang="en-US" sz="2665" kern="0" dirty="0">
                  <a:solidFill>
                    <a:schemeClr val="dk1"/>
                  </a:solidFill>
                  <a:latin typeface="+mn-lt"/>
                  <a:sym typeface="Calibri" panose="020F0502020204030204" pitchFamily="34" charset="0"/>
                </a:rPr>
                <a:t>③将肢体被动地置于空间某一位置，突然松手时，肢体有保持该姿势不变的能力。</a:t>
              </a:r>
              <a:endParaRPr lang="zh-CN" altLang="en-US" sz="2665" kern="0" dirty="0">
                <a:solidFill>
                  <a:schemeClr val="dk1"/>
                </a:solidFill>
                <a:latin typeface="+mn-lt"/>
                <a:sym typeface="Calibri" panose="020F0502020204030204" pitchFamily="34" charset="0"/>
              </a:endParaRPr>
            </a:p>
            <a:p>
              <a:r>
                <a:rPr lang="zh-CN" altLang="en-US" sz="2665" kern="0" dirty="0">
                  <a:solidFill>
                    <a:schemeClr val="dk1"/>
                  </a:solidFill>
                  <a:latin typeface="+mn-lt"/>
                  <a:sym typeface="Calibri" panose="020F0502020204030204" pitchFamily="34" charset="0"/>
                </a:rPr>
                <a:t>④能够维持主动肌和拮抗肌的平衡。</a:t>
              </a:r>
              <a:endParaRPr lang="zh-CN" altLang="en-US" sz="2665" kern="0" dirty="0">
                <a:solidFill>
                  <a:schemeClr val="dk1"/>
                </a:solidFill>
                <a:latin typeface="+mn-lt"/>
                <a:sym typeface="Calibri" panose="020F0502020204030204" pitchFamily="34" charset="0"/>
              </a:endParaRPr>
            </a:p>
            <a:p>
              <a:r>
                <a:rPr lang="zh-CN" altLang="en-US" sz="2665" kern="0" dirty="0">
                  <a:solidFill>
                    <a:schemeClr val="dk1"/>
                  </a:solidFill>
                  <a:latin typeface="+mn-lt"/>
                  <a:sym typeface="Calibri" panose="020F0502020204030204" pitchFamily="34" charset="0"/>
                </a:rPr>
                <a:t>⑤具有随意使肢体自由运动的能力。</a:t>
              </a:r>
              <a:endParaRPr lang="zh-CN" altLang="en-US" sz="2665" kern="0" dirty="0">
                <a:solidFill>
                  <a:schemeClr val="dk1"/>
                </a:solidFill>
                <a:latin typeface="+mn-lt"/>
                <a:sym typeface="Calibri" panose="020F0502020204030204" pitchFamily="34" charset="0"/>
              </a:endParaRPr>
            </a:p>
            <a:p>
              <a:r>
                <a:rPr lang="zh-CN" altLang="en-US" sz="2665" kern="0" dirty="0">
                  <a:solidFill>
                    <a:schemeClr val="dk1"/>
                  </a:solidFill>
                  <a:latin typeface="+mn-lt"/>
                  <a:sym typeface="Calibri" panose="020F0502020204030204" pitchFamily="34" charset="0"/>
                </a:rPr>
                <a:t>⑥需要时，具有选择完成某一肌群独立运动的能力。</a:t>
              </a:r>
              <a:endParaRPr lang="zh-CN" altLang="en-US" sz="2665" kern="0" dirty="0">
                <a:solidFill>
                  <a:schemeClr val="dk1"/>
                </a:solidFill>
                <a:latin typeface="+mn-lt"/>
                <a:sym typeface="Calibri" panose="020F0502020204030204" pitchFamily="34" charset="0"/>
              </a:endParaRPr>
            </a:p>
            <a:p>
              <a:r>
                <a:rPr lang="zh-CN" altLang="en-US" sz="2665" kern="0" dirty="0">
                  <a:solidFill>
                    <a:schemeClr val="dk1"/>
                  </a:solidFill>
                  <a:latin typeface="+mn-lt"/>
                  <a:sym typeface="Calibri" panose="020F0502020204030204" pitchFamily="34" charset="0"/>
                </a:rPr>
                <a:t>⑦被动运动时，具有一定的弹性和轻度抵抗感。</a:t>
              </a:r>
              <a:endParaRPr lang="zh-CN" altLang="en-US" sz="2665" kern="0" dirty="0">
                <a:solidFill>
                  <a:schemeClr val="dk1"/>
                </a:solidFill>
                <a:latin typeface="+mn-lt"/>
                <a:sym typeface="Calibri" panose="020F0502020204030204" pitchFamily="34" charset="0"/>
              </a:endParaRPr>
            </a:p>
          </p:txBody>
        </p:sp>
      </p:grpSp>
      <p:sp>
        <p:nvSpPr>
          <p:cNvPr id="4" name="标题 4"/>
          <p:cNvSpPr>
            <a:spLocks noGrp="1"/>
          </p:cNvSpPr>
          <p:nvPr>
            <p:custDataLst>
              <p:tags r:id="rId3"/>
            </p:custDataLst>
          </p:nvPr>
        </p:nvSpPr>
        <p:spPr>
          <a:xfrm>
            <a:off x="975360" y="-11430"/>
            <a:ext cx="3871595" cy="74612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二、肌张力评定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03555" y="993775"/>
            <a:ext cx="11106785" cy="4965700"/>
            <a:chOff x="-594067" y="-118209"/>
            <a:chExt cx="6196037" cy="6515287"/>
          </a:xfrm>
        </p:grpSpPr>
        <p:sp>
          <p:nvSpPr>
            <p:cNvPr id="7" name="AutoShape 10"/>
            <p:cNvSpPr>
              <a:spLocks noChangeArrowheads="1"/>
            </p:cNvSpPr>
            <p:nvPr>
              <p:custDataLst>
                <p:tags r:id="rId1"/>
              </p:custDataLst>
            </p:nvPr>
          </p:nvSpPr>
          <p:spPr bwMode="auto">
            <a:xfrm>
              <a:off x="-594067" y="-118209"/>
              <a:ext cx="6196037" cy="6515287"/>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437" y="176729"/>
              <a:ext cx="5725250" cy="5912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lnSpcReduction="20000"/>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20000"/>
                </a:lnSpc>
                <a:buNone/>
              </a:pPr>
              <a:r>
                <a:rPr lang="en-US" altLang="en-US" sz="2665" kern="0" dirty="0">
                  <a:solidFill>
                    <a:schemeClr val="dk1"/>
                  </a:solidFill>
                  <a:latin typeface="+mn-lt"/>
                  <a:sym typeface="Calibri" panose="020F0502020204030204" pitchFamily="34" charset="0"/>
                </a:rPr>
                <a:t>2</a:t>
              </a:r>
              <a:r>
                <a:rPr lang="zh-CN" altLang="en-US" sz="2665" kern="0" dirty="0">
                  <a:solidFill>
                    <a:schemeClr val="dk1"/>
                  </a:solidFill>
                  <a:latin typeface="+mn-lt"/>
                  <a:sym typeface="Calibri" panose="020F0502020204030204" pitchFamily="34" charset="0"/>
                </a:rPr>
                <a:t>、正常肌张力分类</a:t>
              </a:r>
              <a:r>
                <a:rPr lang="en-US" altLang="en-US" sz="2665" kern="0" dirty="0">
                  <a:solidFill>
                    <a:schemeClr val="dk1"/>
                  </a:solidFill>
                  <a:latin typeface="+mn-lt"/>
                  <a:sym typeface="Calibri" panose="020F0502020204030204" pitchFamily="34" charset="0"/>
                </a:rPr>
                <a:t>  </a:t>
              </a:r>
              <a:endParaRPr lang="en-US" altLang="en-US" sz="2665" kern="0" dirty="0">
                <a:solidFill>
                  <a:schemeClr val="dk1"/>
                </a:solidFill>
                <a:latin typeface="+mn-lt"/>
                <a:sym typeface="Calibri" panose="020F0502020204030204" pitchFamily="34" charset="0"/>
              </a:endParaRPr>
            </a:p>
            <a:p>
              <a:pPr algn="just">
                <a:lnSpc>
                  <a:spcPct val="120000"/>
                </a:lnSpc>
              </a:pPr>
              <a:r>
                <a:rPr lang="en-US" altLang="zh-CN" sz="2665" kern="0" dirty="0">
                  <a:solidFill>
                    <a:schemeClr val="dk1"/>
                  </a:solidFill>
                  <a:latin typeface="+mn-lt"/>
                  <a:sym typeface="Calibri" panose="020F0502020204030204" pitchFamily="34" charset="0"/>
                </a:rPr>
                <a:t>  </a:t>
              </a:r>
              <a:r>
                <a:rPr lang="zh-CN" altLang="en-US" sz="2665" kern="0" dirty="0">
                  <a:solidFill>
                    <a:schemeClr val="dk1"/>
                  </a:solidFill>
                  <a:latin typeface="+mn-lt"/>
                  <a:sym typeface="Calibri" panose="020F0502020204030204" pitchFamily="34" charset="0"/>
                </a:rPr>
                <a:t>正常肌张力是维持人体各种姿势和活动的基础，根据身体所处的不同状态，肌张力可表现为：</a:t>
              </a:r>
              <a:endParaRPr lang="zh-CN" altLang="en-US" sz="2665" kern="0" dirty="0">
                <a:solidFill>
                  <a:schemeClr val="dk1"/>
                </a:solidFill>
                <a:latin typeface="+mn-lt"/>
                <a:sym typeface="Calibri" panose="020F0502020204030204" pitchFamily="34" charset="0"/>
              </a:endParaRPr>
            </a:p>
            <a:p>
              <a:pPr algn="just">
                <a:lnSpc>
                  <a:spcPct val="120000"/>
                </a:lnSpc>
              </a:pPr>
              <a:r>
                <a:rPr lang="zh-CN" altLang="en-US" sz="2665" kern="0" dirty="0">
                  <a:solidFill>
                    <a:schemeClr val="dk1"/>
                  </a:solidFill>
                  <a:latin typeface="+mn-lt"/>
                  <a:sym typeface="Calibri" panose="020F0502020204030204" pitchFamily="34" charset="0"/>
                </a:rPr>
                <a:t>①静止性张力：指肌肉处于静息状态下具有的紧张度。</a:t>
              </a:r>
              <a:endParaRPr lang="en-US" altLang="zh-CN" sz="2665" kern="0" dirty="0">
                <a:solidFill>
                  <a:schemeClr val="dk1"/>
                </a:solidFill>
                <a:latin typeface="+mn-lt"/>
                <a:sym typeface="Calibri" panose="020F0502020204030204" pitchFamily="34" charset="0"/>
              </a:endParaRPr>
            </a:p>
            <a:p>
              <a:pPr algn="just">
                <a:lnSpc>
                  <a:spcPct val="120000"/>
                </a:lnSpc>
              </a:pPr>
              <a:endParaRPr lang="zh-CN" altLang="en-US" sz="2665" kern="0" dirty="0">
                <a:solidFill>
                  <a:schemeClr val="dk1"/>
                </a:solidFill>
                <a:latin typeface="+mn-lt"/>
                <a:sym typeface="Calibri" panose="020F0502020204030204" pitchFamily="34" charset="0"/>
              </a:endParaRPr>
            </a:p>
            <a:p>
              <a:pPr algn="just">
                <a:lnSpc>
                  <a:spcPct val="120000"/>
                </a:lnSpc>
              </a:pPr>
              <a:r>
                <a:rPr lang="zh-CN" altLang="en-US" sz="2665" kern="0" dirty="0">
                  <a:solidFill>
                    <a:schemeClr val="dk1"/>
                  </a:solidFill>
                  <a:latin typeface="+mn-lt"/>
                  <a:sym typeface="Calibri" panose="020F0502020204030204" pitchFamily="34" charset="0"/>
                </a:rPr>
                <a:t>②姿势性张力：指人体维持一定姿势（如坐、站立）时，身体前后肌肉所具有的紧张度。</a:t>
              </a:r>
              <a:endParaRPr lang="en-US" altLang="zh-CN" sz="2665" kern="0" dirty="0">
                <a:solidFill>
                  <a:schemeClr val="dk1"/>
                </a:solidFill>
                <a:latin typeface="+mn-lt"/>
                <a:sym typeface="Calibri" panose="020F0502020204030204" pitchFamily="34" charset="0"/>
              </a:endParaRPr>
            </a:p>
            <a:p>
              <a:pPr algn="just">
                <a:lnSpc>
                  <a:spcPct val="120000"/>
                </a:lnSpc>
              </a:pPr>
              <a:endParaRPr lang="zh-CN" altLang="en-US" sz="2665" kern="0" dirty="0">
                <a:solidFill>
                  <a:schemeClr val="dk1"/>
                </a:solidFill>
                <a:latin typeface="+mn-lt"/>
                <a:sym typeface="Calibri" panose="020F0502020204030204" pitchFamily="34" charset="0"/>
              </a:endParaRPr>
            </a:p>
            <a:p>
              <a:pPr algn="just">
                <a:lnSpc>
                  <a:spcPct val="120000"/>
                </a:lnSpc>
              </a:pPr>
              <a:r>
                <a:rPr lang="zh-CN" altLang="en-US" sz="2665" kern="0" dirty="0">
                  <a:solidFill>
                    <a:schemeClr val="dk1"/>
                  </a:solidFill>
                  <a:latin typeface="+mn-lt"/>
                  <a:sym typeface="Calibri" panose="020F0502020204030204" pitchFamily="34" charset="0"/>
                </a:rPr>
                <a:t>③运动性张力：指肌肉在运动</a:t>
              </a:r>
              <a:r>
                <a:rPr lang="zh-CN" altLang="en-US" kern="0" dirty="0">
                  <a:solidFill>
                    <a:schemeClr val="dk1"/>
                  </a:solidFill>
                  <a:latin typeface="+mn-lt"/>
                  <a:sym typeface="Calibri" panose="020F0502020204030204" pitchFamily="34" charset="0"/>
                </a:rPr>
                <a:t>过程</a:t>
              </a:r>
              <a:r>
                <a:rPr lang="zh-CN" altLang="en-US" sz="2665" kern="0" dirty="0">
                  <a:solidFill>
                    <a:schemeClr val="dk1"/>
                  </a:solidFill>
                  <a:latin typeface="+mn-lt"/>
                  <a:sym typeface="Calibri" panose="020F0502020204030204" pitchFamily="34" charset="0"/>
                </a:rPr>
                <a:t>中所具有的紧张度。</a:t>
              </a:r>
              <a:endParaRPr lang="zh-CN" altLang="en-US" sz="2665" kern="0" dirty="0">
                <a:solidFill>
                  <a:schemeClr val="dk1"/>
                </a:solidFill>
                <a:latin typeface="+mn-lt"/>
                <a:sym typeface="Calibri" panose="020F0502020204030204" pitchFamily="34" charset="0"/>
              </a:endParaRPr>
            </a:p>
          </p:txBody>
        </p:sp>
      </p:grpSp>
      <p:sp>
        <p:nvSpPr>
          <p:cNvPr id="5" name="标题 4"/>
          <p:cNvSpPr>
            <a:spLocks noGrp="1"/>
          </p:cNvSpPr>
          <p:nvPr>
            <p:ph type="title" idx="4294967295"/>
            <p:custDataLst>
              <p:tags r:id="rId3"/>
            </p:custDataLst>
          </p:nvPr>
        </p:nvSpPr>
        <p:spPr>
          <a:xfrm>
            <a:off x="0" y="-988060"/>
            <a:ext cx="10800080" cy="960120"/>
          </a:xfrm>
        </p:spPr>
        <p:txBody>
          <a:bodyPr vert="horz" lIns="121920" tIns="60960" rIns="121920" bIns="60960" rtlCol="0" anchor="ctr">
            <a:normAutofit/>
          </a:bodyPr>
          <a:lstStyle/>
          <a:p>
            <a:pPr lvl="0" algn="l">
              <a:buClrTx/>
              <a:buSzTx/>
              <a:buFontTx/>
            </a:pPr>
            <a:r>
              <a:rPr lang="zh-CN" altLang="en-US">
                <a:sym typeface="+mn-ea"/>
              </a:rPr>
              <a:t>二、肌张力评定</a:t>
            </a:r>
            <a:endParaRPr lang="zh-CN" altLang="en-US">
              <a:sym typeface="+mn-ea"/>
            </a:endParaRPr>
          </a:p>
        </p:txBody>
      </p:sp>
      <p:sp>
        <p:nvSpPr>
          <p:cNvPr id="4" name="标题 4"/>
          <p:cNvSpPr>
            <a:spLocks noGrp="1"/>
          </p:cNvSpPr>
          <p:nvPr>
            <p:custDataLst>
              <p:tags r:id="rId4"/>
            </p:custDataLst>
          </p:nvPr>
        </p:nvSpPr>
        <p:spPr>
          <a:xfrm>
            <a:off x="975360" y="-11430"/>
            <a:ext cx="3871595" cy="74612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二、肌张力评定</a:t>
            </a:r>
            <a:endParaRPr lang="zh-CN" altLang="en-US" sz="3200">
              <a:sym typeface="+mn-ea"/>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694690" y="1988820"/>
            <a:ext cx="10831195" cy="3709035"/>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indent="504190" algn="just" eaLnBrk="1" fontAlgn="auto" hangingPunct="1">
              <a:lnSpc>
                <a:spcPct val="140000"/>
              </a:lnSpc>
              <a:spcBef>
                <a:spcPct val="0"/>
              </a:spcBef>
              <a:spcAft>
                <a:spcPts val="0"/>
              </a:spcAft>
              <a:buClrTx/>
              <a:buFontTx/>
              <a:buNone/>
              <a:defRPr/>
            </a:pPr>
            <a:r>
              <a:rPr lang="zh-CN" altLang="en-US" kern="0" dirty="0">
                <a:solidFill>
                  <a:schemeClr val="dk1"/>
                </a:solidFill>
                <a:latin typeface="+mn-lt"/>
                <a:sym typeface="Calibri" panose="020F0502020204030204" pitchFamily="34" charset="0"/>
              </a:rPr>
              <a:t>指为制订、修改康复治疗计划和制订出院康复计划所进行的采集、分析以及解释数据和资料的一个连续过程。这个过程包括检查者收集病史、相关资料（症状、体征、疾病诊断），并通过检查和测量，对结果进行分析、解释，最后形成结论和障碍诊断的过程。康复评定不是寻找疾病的病因和作出诊断，而是通过规范的康复评定，康复医生或治疗师可以发现和确定障碍的部位、范围或种类、性质、特征、程度以及障碍发生的原因、预后，为预防和制订明确的康复目标和有针对性的康复治疗计划提供客观依据。</a:t>
            </a:r>
            <a:endParaRPr lang="zh-CN" altLang="en-US" kern="0" dirty="0">
              <a:solidFill>
                <a:schemeClr val="dk1"/>
              </a:solidFill>
              <a:latin typeface="+mn-lt"/>
              <a:sym typeface="Calibri" panose="020F0502020204030204" pitchFamily="34" charset="0"/>
            </a:endParaRPr>
          </a:p>
        </p:txBody>
      </p:sp>
      <p:sp>
        <p:nvSpPr>
          <p:cNvPr id="4" name="标题 3"/>
          <p:cNvSpPr>
            <a:spLocks noGrp="1"/>
          </p:cNvSpPr>
          <p:nvPr>
            <p:ph type="title" idx="4294967295"/>
            <p:custDataLst>
              <p:tags r:id="rId2"/>
            </p:custDataLst>
          </p:nvPr>
        </p:nvSpPr>
        <p:spPr>
          <a:xfrm>
            <a:off x="694690" y="116205"/>
            <a:ext cx="4593590" cy="504190"/>
          </a:xfrm>
        </p:spPr>
        <p:txBody>
          <a:bodyPr vert="horz" lIns="121920" tIns="60960" rIns="121920" bIns="60960" rtlCol="0" anchor="ctr">
            <a:normAutofit fontScale="90000"/>
          </a:bodyPr>
          <a:lstStyle/>
          <a:p>
            <a:pPr lvl="0" algn="l">
              <a:buClrTx/>
              <a:buSzTx/>
              <a:buFontTx/>
            </a:pPr>
            <a:r>
              <a:rPr lang="zh-CN" altLang="en-US">
                <a:sym typeface="+mn-ea"/>
              </a:rPr>
              <a:t>一、康复评定定义</a:t>
            </a:r>
            <a:endParaRPr lang="zh-CN" altLang="en-US">
              <a:sym typeface="+mn-ea"/>
            </a:endParaRPr>
          </a:p>
        </p:txBody>
      </p:sp>
      <p:sp>
        <p:nvSpPr>
          <p:cNvPr id="3" name="文本框 2"/>
          <p:cNvSpPr txBox="1"/>
          <p:nvPr/>
        </p:nvSpPr>
        <p:spPr>
          <a:xfrm>
            <a:off x="694690" y="980440"/>
            <a:ext cx="6096000" cy="521970"/>
          </a:xfrm>
          <a:prstGeom prst="rect">
            <a:avLst/>
          </a:prstGeom>
          <a:noFill/>
        </p:spPr>
        <p:txBody>
          <a:bodyPr wrap="square" rtlCol="0" anchor="t">
            <a:spAutoFit/>
          </a:bodyPr>
          <a:p>
            <a:pPr algn="ctr" latinLnBrk="1">
              <a:buFont typeface="Wingdings" panose="05000000000000000000" pitchFamily="2" charset="2"/>
              <a:buNone/>
            </a:pPr>
            <a:r>
              <a:rPr lang="zh-CN" altLang="en-US" sz="2800" b="1" dirty="0">
                <a:latin typeface="+mn-lt"/>
                <a:sym typeface="+mn-ea"/>
              </a:rPr>
              <a:t>康复评定（</a:t>
            </a:r>
            <a:r>
              <a:rPr lang="en-US" altLang="en-US" sz="2800" b="1" dirty="0" err="1">
                <a:latin typeface="+mn-lt"/>
                <a:sym typeface="+mn-ea"/>
              </a:rPr>
              <a:t>rehabiliation</a:t>
            </a:r>
            <a:r>
              <a:rPr lang="en-US" altLang="en-US" sz="2800" b="1" dirty="0">
                <a:latin typeface="+mn-lt"/>
                <a:sym typeface="+mn-ea"/>
              </a:rPr>
              <a:t> evaluation</a:t>
            </a:r>
            <a:r>
              <a:rPr lang="zh-CN" altLang="en-US" sz="2800" b="1" dirty="0">
                <a:latin typeface="+mn-lt"/>
                <a:sym typeface="+mn-ea"/>
              </a:rPr>
              <a:t>）</a:t>
            </a:r>
            <a:endParaRPr lang="zh-CN" altLang="en-US" sz="2800" b="1" dirty="0">
              <a:latin typeface="+mn-lt"/>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70653" y="982980"/>
            <a:ext cx="11109960" cy="5308600"/>
            <a:chOff x="-594067" y="-118209"/>
            <a:chExt cx="6176150" cy="5786239"/>
          </a:xfrm>
        </p:grpSpPr>
        <p:sp>
          <p:nvSpPr>
            <p:cNvPr id="7" name="AutoShape 10"/>
            <p:cNvSpPr>
              <a:spLocks noChangeArrowheads="1"/>
            </p:cNvSpPr>
            <p:nvPr>
              <p:custDataLst>
                <p:tags r:id="rId1"/>
              </p:custDataLst>
            </p:nvPr>
          </p:nvSpPr>
          <p:spPr bwMode="auto">
            <a:xfrm>
              <a:off x="-594067" y="-118209"/>
              <a:ext cx="6176150" cy="5786239"/>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499" y="176640"/>
              <a:ext cx="5956582" cy="5198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buNone/>
              </a:pPr>
              <a:r>
                <a:rPr lang="zh-CN" altLang="en-US" kern="0" dirty="0">
                  <a:solidFill>
                    <a:schemeClr val="dk1"/>
                  </a:solidFill>
                  <a:latin typeface="+mn-lt"/>
                  <a:sym typeface="Calibri" panose="020F0502020204030204" pitchFamily="34" charset="0"/>
                </a:rPr>
                <a:t>（二）异常肌张力</a:t>
              </a:r>
              <a:endParaRPr lang="zh-CN" altLang="en-US" kern="0" dirty="0">
                <a:solidFill>
                  <a:schemeClr val="dk1"/>
                </a:solidFill>
                <a:latin typeface="+mn-lt"/>
                <a:sym typeface="Calibri" panose="020F0502020204030204" pitchFamily="34" charset="0"/>
              </a:endParaRPr>
            </a:p>
            <a:p>
              <a:r>
                <a:rPr lang="zh-CN" altLang="en-US" kern="0" dirty="0">
                  <a:solidFill>
                    <a:schemeClr val="dk1"/>
                  </a:solidFill>
                  <a:latin typeface="+mn-lt"/>
                  <a:sym typeface="Calibri" panose="020F0502020204030204" pitchFamily="34" charset="0"/>
                </a:rPr>
                <a:t>根据患者肌张力与正常肌张力水平的对比，肌张力异常分为：</a:t>
              </a:r>
              <a:endParaRPr lang="zh-CN" altLang="en-US" kern="0" dirty="0">
                <a:solidFill>
                  <a:schemeClr val="dk1"/>
                </a:solidFill>
                <a:latin typeface="+mn-lt"/>
                <a:sym typeface="Calibri" panose="020F0502020204030204" pitchFamily="34" charset="0"/>
              </a:endParaRPr>
            </a:p>
            <a:p>
              <a:r>
                <a:rPr lang="en-US" altLang="en-US" kern="0" dirty="0">
                  <a:solidFill>
                    <a:schemeClr val="dk1"/>
                  </a:solidFill>
                  <a:latin typeface="+mn-lt"/>
                  <a:sym typeface="Calibri" panose="020F0502020204030204" pitchFamily="34" charset="0"/>
                </a:rPr>
                <a:t>1.</a:t>
              </a:r>
              <a:r>
                <a:rPr lang="zh-CN" altLang="en-US" kern="0" dirty="0">
                  <a:solidFill>
                    <a:schemeClr val="dk1"/>
                  </a:solidFill>
                  <a:latin typeface="+mn-lt"/>
                  <a:sym typeface="Calibri" panose="020F0502020204030204" pitchFamily="34" charset="0"/>
                </a:rPr>
                <a:t>肌张力增高（</a:t>
              </a:r>
              <a:r>
                <a:rPr lang="en-US" altLang="en-US" kern="0" dirty="0" err="1">
                  <a:solidFill>
                    <a:schemeClr val="dk1"/>
                  </a:solidFill>
                  <a:latin typeface="+mn-lt"/>
                  <a:sym typeface="Calibri" panose="020F0502020204030204" pitchFamily="34" charset="0"/>
                </a:rPr>
                <a:t>hypermyotonia</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指肌张力高于正常静息水平。根据肌张力增高的状态不同可分为痉挛和强直。</a:t>
              </a:r>
              <a:endParaRPr lang="en-US" altLang="zh-CN" kern="0" dirty="0">
                <a:solidFill>
                  <a:schemeClr val="dk1"/>
                </a:solidFill>
                <a:latin typeface="+mn-lt"/>
                <a:sym typeface="Calibri" panose="020F0502020204030204" pitchFamily="34" charset="0"/>
              </a:endParaRPr>
            </a:p>
            <a:p>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痉挛多见于锥体束病变，表现为速度依赖性的牵张反射亢进，检查者在被动活动患者肢体时，起始感觉阻力较大，但会在运动过程中突然感到阻力减小，此现象又称折刀现象。</a:t>
              </a:r>
              <a:endParaRPr lang="en-US" altLang="zh-CN" kern="0" dirty="0">
                <a:solidFill>
                  <a:schemeClr val="dk1"/>
                </a:solidFill>
                <a:latin typeface="+mn-lt"/>
                <a:sym typeface="Calibri" panose="020F0502020204030204" pitchFamily="34" charset="0"/>
              </a:endParaRPr>
            </a:p>
            <a:p>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强直多见于锥体外系病变，表现为肢体的被动运动过程中，主动肌和拮抗肌同时收缩，各方向上的阻力均匀一致，与弯曲铅管的感觉类似，因此称为铅管样强直；如果同时伴有震颤则出现规律而断续的阻力降低或消失，称齿轮现象。</a:t>
              </a:r>
              <a:endParaRPr lang="zh-CN" altLang="en-US" kern="0" dirty="0">
                <a:solidFill>
                  <a:schemeClr val="dk1"/>
                </a:solidFill>
                <a:latin typeface="+mn-lt"/>
                <a:sym typeface="Calibri" panose="020F0502020204030204" pitchFamily="34" charset="0"/>
              </a:endParaRPr>
            </a:p>
          </p:txBody>
        </p:sp>
      </p:grpSp>
      <p:sp>
        <p:nvSpPr>
          <p:cNvPr id="4" name="标题 4"/>
          <p:cNvSpPr>
            <a:spLocks noGrp="1"/>
          </p:cNvSpPr>
          <p:nvPr>
            <p:custDataLst>
              <p:tags r:id="rId3"/>
            </p:custDataLst>
          </p:nvPr>
        </p:nvSpPr>
        <p:spPr>
          <a:xfrm>
            <a:off x="975360" y="-11430"/>
            <a:ext cx="3871595" cy="74612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二、肌张力评定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19760" y="1118447"/>
            <a:ext cx="10911205" cy="5097145"/>
            <a:chOff x="-594067" y="-118209"/>
            <a:chExt cx="6176270" cy="5728059"/>
          </a:xfrm>
        </p:grpSpPr>
        <p:sp>
          <p:nvSpPr>
            <p:cNvPr id="7" name="AutoShape 10"/>
            <p:cNvSpPr>
              <a:spLocks noChangeArrowheads="1"/>
            </p:cNvSpPr>
            <p:nvPr>
              <p:custDataLst>
                <p:tags r:id="rId1"/>
              </p:custDataLst>
            </p:nvPr>
          </p:nvSpPr>
          <p:spPr bwMode="auto">
            <a:xfrm>
              <a:off x="-594067" y="-118209"/>
              <a:ext cx="6176270" cy="5728059"/>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9"/>
              <a:ext cx="5956422" cy="5286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buNone/>
              </a:pPr>
              <a:r>
                <a:rPr lang="en-US" altLang="en-US"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肌张力低下（</a:t>
              </a:r>
              <a:r>
                <a:rPr lang="en-US" altLang="en-US" kern="0" dirty="0" err="1">
                  <a:solidFill>
                    <a:schemeClr val="dk1"/>
                  </a:solidFill>
                  <a:latin typeface="+mn-lt"/>
                  <a:sym typeface="Calibri" panose="020F0502020204030204" pitchFamily="34" charset="0"/>
                </a:rPr>
                <a:t>hypomyotonia</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  </a:t>
              </a:r>
              <a:endParaRPr lang="en-US" altLang="en-US" kern="0" dirty="0">
                <a:solidFill>
                  <a:schemeClr val="dk1"/>
                </a:solidFill>
                <a:latin typeface="+mn-lt"/>
                <a:sym typeface="Calibri" panose="020F0502020204030204" pitchFamily="34" charset="0"/>
              </a:endParaRPr>
            </a:p>
            <a:p>
              <a:pPr algn="just"/>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是指肌张力低于正常静息水平。肌张力减低见于下运动神经元病、小脑病变、脑卒中软瘫期、脊髓损伤的休克期等。关节活动范围增加，被动运动时感觉阻力降低或消失。</a:t>
              </a:r>
              <a:endParaRPr lang="en-US" altLang="zh-CN" kern="0" dirty="0">
                <a:solidFill>
                  <a:schemeClr val="dk1"/>
                </a:solidFill>
                <a:latin typeface="+mn-lt"/>
                <a:sym typeface="Calibri" panose="020F0502020204030204" pitchFamily="34" charset="0"/>
              </a:endParaRPr>
            </a:p>
            <a:p>
              <a:pPr algn="just"/>
              <a:endParaRPr lang="zh-CN" altLang="en-US" kern="0" dirty="0">
                <a:solidFill>
                  <a:schemeClr val="dk1"/>
                </a:solidFill>
                <a:latin typeface="+mn-lt"/>
                <a:sym typeface="Calibri" panose="020F0502020204030204" pitchFamily="34" charset="0"/>
              </a:endParaRPr>
            </a:p>
            <a:p>
              <a:pPr algn="just">
                <a:buNone/>
              </a:pPr>
              <a:r>
                <a:rPr lang="en-US" altLang="en-US" kern="0" dirty="0">
                  <a:solidFill>
                    <a:schemeClr val="dk1"/>
                  </a:solidFill>
                  <a:latin typeface="+mn-lt"/>
                  <a:sym typeface="Calibri" panose="020F0502020204030204" pitchFamily="34" charset="0"/>
                </a:rPr>
                <a:t>3.</a:t>
              </a:r>
              <a:r>
                <a:rPr lang="zh-CN" altLang="en-US" kern="0" dirty="0">
                  <a:solidFill>
                    <a:schemeClr val="dk1"/>
                  </a:solidFill>
                  <a:latin typeface="+mn-lt"/>
                  <a:sym typeface="Calibri" panose="020F0502020204030204" pitchFamily="34" charset="0"/>
                </a:rPr>
                <a:t>肌张力障碍（</a:t>
              </a:r>
              <a:r>
                <a:rPr lang="en-US" altLang="en-US" kern="0" dirty="0" err="1">
                  <a:solidFill>
                    <a:schemeClr val="dk1"/>
                  </a:solidFill>
                  <a:latin typeface="+mn-lt"/>
                  <a:sym typeface="Calibri" panose="020F0502020204030204" pitchFamily="34" charset="0"/>
                </a:rPr>
                <a:t>dysmyotonia</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  </a:t>
              </a:r>
              <a:endParaRPr lang="en-US" altLang="en-US" kern="0" dirty="0">
                <a:solidFill>
                  <a:schemeClr val="dk1"/>
                </a:solidFill>
                <a:latin typeface="+mn-lt"/>
                <a:sym typeface="Calibri" panose="020F0502020204030204" pitchFamily="34" charset="0"/>
              </a:endParaRPr>
            </a:p>
            <a:p>
              <a:pPr algn="just"/>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是一种因持续的肌肉收缩导致扭曲和重复运动及异常姿势的神经性运动障碍，肌张力障碍可由遗传因素所致，也可因外伤、感染、中毒及代谢异常等因素所致。根据受累部位可分为全身性、局灶性和节段性肌张力障碍。</a:t>
              </a:r>
              <a:endParaRPr lang="zh-CN" altLang="en-US" kern="0" dirty="0">
                <a:solidFill>
                  <a:schemeClr val="dk1"/>
                </a:solidFill>
                <a:latin typeface="+mn-lt"/>
                <a:sym typeface="Calibri" panose="020F0502020204030204" pitchFamily="34" charset="0"/>
              </a:endParaRPr>
            </a:p>
          </p:txBody>
        </p:sp>
      </p:grpSp>
      <p:sp>
        <p:nvSpPr>
          <p:cNvPr id="4" name="标题 4"/>
          <p:cNvSpPr>
            <a:spLocks noGrp="1"/>
          </p:cNvSpPr>
          <p:nvPr>
            <p:custDataLst>
              <p:tags r:id="rId3"/>
            </p:custDataLst>
          </p:nvPr>
        </p:nvSpPr>
        <p:spPr>
          <a:xfrm>
            <a:off x="975360" y="-11430"/>
            <a:ext cx="3871595" cy="74612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二、肌张力评定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40080" y="1070187"/>
            <a:ext cx="10995025" cy="5160645"/>
            <a:chOff x="-594067" y="-118209"/>
            <a:chExt cx="6176754" cy="5676933"/>
          </a:xfrm>
        </p:grpSpPr>
        <p:sp>
          <p:nvSpPr>
            <p:cNvPr id="7" name="AutoShape 10"/>
            <p:cNvSpPr>
              <a:spLocks noChangeArrowheads="1"/>
            </p:cNvSpPr>
            <p:nvPr>
              <p:custDataLst>
                <p:tags r:id="rId1"/>
              </p:custDataLst>
            </p:nvPr>
          </p:nvSpPr>
          <p:spPr bwMode="auto">
            <a:xfrm>
              <a:off x="-594067" y="-118209"/>
              <a:ext cx="6176754" cy="5580536"/>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679" y="176570"/>
              <a:ext cx="5796125" cy="5382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20000"/>
                </a:lnSpc>
                <a:buNone/>
              </a:pPr>
              <a:r>
                <a:rPr lang="zh-CN" altLang="en-US" kern="0" dirty="0">
                  <a:solidFill>
                    <a:schemeClr val="dk1"/>
                  </a:solidFill>
                  <a:latin typeface="+mn-lt"/>
                  <a:sym typeface="Calibri" panose="020F0502020204030204" pitchFamily="34" charset="0"/>
                </a:rPr>
                <a:t>（三）肌张力的检查方法</a:t>
              </a:r>
              <a:endParaRPr lang="zh-CN" altLang="en-US" kern="0" dirty="0">
                <a:solidFill>
                  <a:schemeClr val="dk1"/>
                </a:solidFill>
                <a:latin typeface="+mn-lt"/>
                <a:sym typeface="Calibri" panose="020F0502020204030204" pitchFamily="34" charset="0"/>
              </a:endParaRPr>
            </a:p>
            <a:p>
              <a:pPr algn="just">
                <a:lnSpc>
                  <a:spcPct val="120000"/>
                </a:lnSpc>
              </a:pPr>
              <a:r>
                <a:rPr lang="en-US" altLang="en-US"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评定肌张力是否异常，是否对患者的日常活动、甚至休闲活动的影响，首先要从临床出发，详细询问病史，视诊、触诊，特别是一些手法检查：</a:t>
              </a:r>
              <a:endParaRPr lang="zh-CN" altLang="en-US" kern="0" dirty="0">
                <a:solidFill>
                  <a:schemeClr val="dk1"/>
                </a:solidFill>
                <a:latin typeface="+mn-lt"/>
                <a:sym typeface="Calibri" panose="020F0502020204030204" pitchFamily="34" charset="0"/>
              </a:endParaRPr>
            </a:p>
            <a:p>
              <a:pPr algn="just">
                <a:lnSpc>
                  <a:spcPct val="120000"/>
                </a:lnSpc>
              </a:pPr>
              <a:r>
                <a:rPr lang="en-US" altLang="en-US" kern="0" dirty="0">
                  <a:solidFill>
                    <a:schemeClr val="dk1"/>
                  </a:solidFill>
                  <a:latin typeface="+mn-lt"/>
                  <a:sym typeface="Calibri" panose="020F0502020204030204" pitchFamily="34" charset="0"/>
                </a:rPr>
                <a:t>1</a:t>
              </a:r>
              <a:r>
                <a:rPr lang="zh-CN" altLang="en-US" kern="0" dirty="0">
                  <a:solidFill>
                    <a:schemeClr val="dk1"/>
                  </a:solidFill>
                  <a:latin typeface="+mn-lt"/>
                  <a:sym typeface="Calibri" panose="020F0502020204030204" pitchFamily="34" charset="0"/>
                </a:rPr>
                <a:t>、病史</a:t>
              </a:r>
              <a:r>
                <a:rPr lang="en-US" altLang="en-US"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详细询问痉挛的发生频率、受累的肌肉、引发痉挛的原因，如何缓解等。</a:t>
              </a:r>
              <a:endParaRPr lang="zh-CN" altLang="en-US" kern="0" dirty="0">
                <a:solidFill>
                  <a:schemeClr val="dk1"/>
                </a:solidFill>
                <a:latin typeface="+mn-lt"/>
                <a:sym typeface="Calibri" panose="020F0502020204030204" pitchFamily="34" charset="0"/>
              </a:endParaRPr>
            </a:p>
            <a:p>
              <a:pPr algn="just">
                <a:lnSpc>
                  <a:spcPct val="120000"/>
                </a:lnSpc>
              </a:pPr>
              <a:r>
                <a:rPr lang="en-US" altLang="en-US"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、视诊</a:t>
              </a:r>
              <a:r>
                <a:rPr lang="en-US" altLang="en-US"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观察患者有无肢体或躯体的异常姿态、刻板运动模式、自发性运动缺失等。</a:t>
              </a:r>
              <a:endParaRPr lang="zh-CN" altLang="en-US" kern="0" dirty="0">
                <a:solidFill>
                  <a:schemeClr val="dk1"/>
                </a:solidFill>
                <a:latin typeface="+mn-lt"/>
                <a:sym typeface="Calibri" panose="020F0502020204030204" pitchFamily="34" charset="0"/>
              </a:endParaRPr>
            </a:p>
            <a:p>
              <a:pPr algn="just">
                <a:lnSpc>
                  <a:spcPct val="120000"/>
                </a:lnSpc>
              </a:pPr>
              <a:r>
                <a:rPr lang="en-US" altLang="en-US" kern="0" dirty="0">
                  <a:solidFill>
                    <a:schemeClr val="dk1"/>
                  </a:solidFill>
                  <a:latin typeface="+mn-lt"/>
                  <a:sym typeface="Calibri" panose="020F0502020204030204" pitchFamily="34" charset="0"/>
                </a:rPr>
                <a:t>3</a:t>
              </a:r>
              <a:r>
                <a:rPr lang="zh-CN" altLang="en-US" kern="0" dirty="0">
                  <a:solidFill>
                    <a:schemeClr val="dk1"/>
                  </a:solidFill>
                  <a:latin typeface="+mn-lt"/>
                  <a:sym typeface="Calibri" panose="020F0502020204030204" pitchFamily="34" charset="0"/>
                </a:rPr>
                <a:t>、触诊</a:t>
              </a:r>
              <a:r>
                <a:rPr lang="en-US" altLang="en-US"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触摸肌肉的硬度判断肌张力。</a:t>
              </a:r>
              <a:endParaRPr lang="zh-CN" altLang="en-US" kern="0" dirty="0">
                <a:solidFill>
                  <a:schemeClr val="dk1"/>
                </a:solidFill>
                <a:latin typeface="+mn-lt"/>
                <a:sym typeface="Calibri" panose="020F0502020204030204" pitchFamily="34" charset="0"/>
              </a:endParaRPr>
            </a:p>
            <a:p>
              <a:pPr algn="just">
                <a:lnSpc>
                  <a:spcPct val="120000"/>
                </a:lnSpc>
              </a:pPr>
              <a:r>
                <a:rPr lang="en-US" altLang="en-US" kern="0" dirty="0">
                  <a:solidFill>
                    <a:schemeClr val="dk1"/>
                  </a:solidFill>
                  <a:latin typeface="+mn-lt"/>
                  <a:sym typeface="Calibri" panose="020F0502020204030204" pitchFamily="34" charset="0"/>
                </a:rPr>
                <a:t>4</a:t>
              </a:r>
              <a:r>
                <a:rPr lang="zh-CN" altLang="en-US" kern="0" dirty="0">
                  <a:solidFill>
                    <a:schemeClr val="dk1"/>
                  </a:solidFill>
                  <a:latin typeface="+mn-lt"/>
                  <a:sym typeface="Calibri" panose="020F0502020204030204" pitchFamily="34" charset="0"/>
                </a:rPr>
                <a:t>、反射</a:t>
              </a:r>
              <a:r>
                <a:rPr lang="en-US" altLang="en-US"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应特别注意患者是否存在肌腱反射亢进等现象。</a:t>
              </a:r>
              <a:endParaRPr lang="zh-CN" altLang="en-US" kern="0" dirty="0">
                <a:solidFill>
                  <a:schemeClr val="dk1"/>
                </a:solidFill>
                <a:latin typeface="+mn-lt"/>
                <a:sym typeface="Calibri" panose="020F0502020204030204" pitchFamily="34" charset="0"/>
              </a:endParaRPr>
            </a:p>
          </p:txBody>
        </p:sp>
      </p:grpSp>
      <p:sp>
        <p:nvSpPr>
          <p:cNvPr id="4" name="标题 4"/>
          <p:cNvSpPr>
            <a:spLocks noGrp="1"/>
          </p:cNvSpPr>
          <p:nvPr>
            <p:custDataLst>
              <p:tags r:id="rId3"/>
            </p:custDataLst>
          </p:nvPr>
        </p:nvSpPr>
        <p:spPr>
          <a:xfrm>
            <a:off x="975360" y="-11430"/>
            <a:ext cx="3871595" cy="74612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二、肌张力评定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43560" y="1033145"/>
            <a:ext cx="11068685" cy="5511800"/>
            <a:chOff x="-594067" y="-118209"/>
            <a:chExt cx="6175908" cy="6576234"/>
          </a:xfrm>
        </p:grpSpPr>
        <p:sp>
          <p:nvSpPr>
            <p:cNvPr id="7" name="AutoShape 10"/>
            <p:cNvSpPr>
              <a:spLocks noChangeArrowheads="1"/>
            </p:cNvSpPr>
            <p:nvPr>
              <p:custDataLst>
                <p:tags r:id="rId1"/>
              </p:custDataLst>
            </p:nvPr>
          </p:nvSpPr>
          <p:spPr bwMode="auto">
            <a:xfrm>
              <a:off x="-594067" y="-118209"/>
              <a:ext cx="6175908" cy="6576234"/>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752" y="176509"/>
              <a:ext cx="5678462" cy="1519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buNone/>
              </a:pPr>
              <a:r>
                <a:rPr lang="zh-CN" altLang="en-US" kern="0" dirty="0">
                  <a:solidFill>
                    <a:schemeClr val="dk1"/>
                  </a:solidFill>
                  <a:latin typeface="+mn-lt"/>
                  <a:sym typeface="Calibri" panose="020F0502020204030204" pitchFamily="34" charset="0"/>
                </a:rPr>
                <a:t> （四）肌张力增高的评定</a:t>
              </a:r>
              <a:endParaRPr lang="zh-CN" altLang="en-US" kern="0" dirty="0">
                <a:solidFill>
                  <a:schemeClr val="dk1"/>
                </a:solidFill>
                <a:latin typeface="+mn-lt"/>
                <a:sym typeface="Calibri" panose="020F0502020204030204" pitchFamily="34" charset="0"/>
              </a:endParaRPr>
            </a:p>
            <a:p>
              <a:pPr>
                <a:lnSpc>
                  <a:spcPct val="100000"/>
                </a:lnSpc>
              </a:pPr>
              <a:r>
                <a:rPr lang="en-US" altLang="en-US" kern="0" dirty="0">
                  <a:solidFill>
                    <a:schemeClr val="dk1"/>
                  </a:solidFill>
                  <a:latin typeface="+mn-lt"/>
                  <a:sym typeface="Calibri" panose="020F0502020204030204" pitchFamily="34" charset="0"/>
                </a:rPr>
                <a:t>1</a:t>
              </a:r>
              <a:r>
                <a:rPr lang="zh-CN" altLang="en-US" kern="0" dirty="0">
                  <a:solidFill>
                    <a:schemeClr val="dk1"/>
                  </a:solidFill>
                  <a:latin typeface="+mn-lt"/>
                  <a:sym typeface="Calibri" panose="020F0502020204030204" pitchFamily="34" charset="0"/>
                </a:rPr>
                <a:t>、量表法</a:t>
              </a:r>
              <a:r>
                <a:rPr lang="en-US" altLang="en-US"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临床工作中最常用的评定肌张力增高的量表是改良的</a:t>
              </a:r>
              <a:r>
                <a:rPr lang="en-US" altLang="en-US" kern="0" dirty="0">
                  <a:solidFill>
                    <a:schemeClr val="dk1"/>
                  </a:solidFill>
                  <a:latin typeface="+mn-lt"/>
                  <a:sym typeface="Calibri" panose="020F0502020204030204" pitchFamily="34" charset="0"/>
                </a:rPr>
                <a:t>Ashworth</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Modified Ashworth Scale</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MAS</a:t>
              </a:r>
              <a:r>
                <a:rPr lang="zh-CN" altLang="en-US" kern="0" dirty="0">
                  <a:solidFill>
                    <a:schemeClr val="dk1"/>
                  </a:solidFill>
                  <a:latin typeface="+mn-lt"/>
                  <a:sym typeface="Calibri" panose="020F0502020204030204" pitchFamily="34" charset="0"/>
                </a:rPr>
                <a:t>）痉挛评定量表。</a:t>
              </a:r>
              <a:endParaRPr lang="zh-CN" altLang="en-US" kern="0" dirty="0">
                <a:solidFill>
                  <a:schemeClr val="dk1"/>
                </a:solidFill>
                <a:latin typeface="+mn-lt"/>
                <a:sym typeface="Calibri" panose="020F0502020204030204" pitchFamily="34" charset="0"/>
              </a:endParaRPr>
            </a:p>
          </p:txBody>
        </p:sp>
      </p:grpSp>
      <p:graphicFrame>
        <p:nvGraphicFramePr>
          <p:cNvPr id="6" name="表格 5"/>
          <p:cNvGraphicFramePr>
            <a:graphicFrameLocks noGrp="1"/>
          </p:cNvGraphicFramePr>
          <p:nvPr>
            <p:custDataLst>
              <p:tags r:id="rId3"/>
            </p:custDataLst>
          </p:nvPr>
        </p:nvGraphicFramePr>
        <p:xfrm>
          <a:off x="1275047" y="2637152"/>
          <a:ext cx="9525000" cy="3907790"/>
        </p:xfrm>
        <a:graphic>
          <a:graphicData uri="http://schemas.openxmlformats.org/drawingml/2006/table">
            <a:tbl>
              <a:tblPr/>
              <a:tblGrid>
                <a:gridCol w="1072515"/>
                <a:gridCol w="8452485"/>
              </a:tblGrid>
              <a:tr h="427355">
                <a:tc>
                  <a:txBody>
                    <a:bodyPr/>
                    <a:lstStyle/>
                    <a:p>
                      <a:pPr algn="l">
                        <a:lnSpc>
                          <a:spcPct val="150000"/>
                        </a:lnSpc>
                        <a:spcAft>
                          <a:spcPts val="0"/>
                        </a:spcAft>
                      </a:pPr>
                      <a:r>
                        <a:rPr lang="zh-CN" sz="1865" kern="0" dirty="0">
                          <a:solidFill>
                            <a:schemeClr val="tx1"/>
                          </a:solidFill>
                          <a:cs typeface="宋体" panose="02010600030101010101" pitchFamily="2" charset="-122"/>
                        </a:rPr>
                        <a:t>等级</a:t>
                      </a:r>
                      <a:endParaRPr lang="zh-CN" sz="1865" kern="0" dirty="0">
                        <a:solidFill>
                          <a:schemeClr val="tx1"/>
                        </a:solidFill>
                        <a:cs typeface="宋体" panose="02010600030101010101" pitchFamily="2" charset="-122"/>
                      </a:endParaRPr>
                    </a:p>
                  </a:txBody>
                  <a:tcPr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spcAft>
                          <a:spcPts val="0"/>
                        </a:spcAft>
                      </a:pPr>
                      <a:r>
                        <a:rPr lang="zh-CN" sz="1865" kern="0">
                          <a:solidFill>
                            <a:schemeClr val="tx1"/>
                          </a:solidFill>
                          <a:cs typeface="宋体" panose="02010600030101010101" pitchFamily="2" charset="-122"/>
                        </a:rPr>
                        <a:t>评定标准</a:t>
                      </a:r>
                      <a:endParaRPr lang="zh-CN" sz="1865" kern="0">
                        <a:solidFill>
                          <a:schemeClr val="tx1"/>
                        </a:solidFill>
                        <a:cs typeface="宋体" panose="02010600030101010101" pitchFamily="2" charset="-122"/>
                      </a:endParaRPr>
                    </a:p>
                  </a:txBody>
                  <a:tcPr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25145">
                <a:tc>
                  <a:txBody>
                    <a:bodyPr/>
                    <a:lstStyle/>
                    <a:p>
                      <a:pPr algn="l">
                        <a:lnSpc>
                          <a:spcPct val="150000"/>
                        </a:lnSpc>
                        <a:spcAft>
                          <a:spcPts val="0"/>
                        </a:spcAft>
                      </a:pPr>
                      <a:r>
                        <a:rPr lang="en-US" sz="1865" kern="0" dirty="0">
                          <a:solidFill>
                            <a:schemeClr val="tx1"/>
                          </a:solidFill>
                          <a:cs typeface="宋体" panose="02010600030101010101" pitchFamily="2" charset="-122"/>
                        </a:rPr>
                        <a:t>0</a:t>
                      </a:r>
                      <a:r>
                        <a:rPr lang="zh-CN" sz="1865" kern="0" dirty="0">
                          <a:solidFill>
                            <a:schemeClr val="tx1"/>
                          </a:solidFill>
                          <a:cs typeface="宋体" panose="02010600030101010101" pitchFamily="2" charset="-122"/>
                        </a:rPr>
                        <a:t>级</a:t>
                      </a:r>
                      <a:endParaRPr lang="zh-CN" sz="1865" kern="0" dirty="0">
                        <a:solidFill>
                          <a:schemeClr val="tx1"/>
                        </a:solidFill>
                        <a:cs typeface="宋体" panose="02010600030101010101" pitchFamily="2" charset="-122"/>
                      </a:endParaRPr>
                    </a:p>
                  </a:txBody>
                  <a:tcPr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spcAft>
                          <a:spcPts val="0"/>
                        </a:spcAft>
                      </a:pPr>
                      <a:r>
                        <a:rPr lang="zh-CN" sz="1865" kern="0" dirty="0">
                          <a:solidFill>
                            <a:schemeClr val="tx1"/>
                          </a:solidFill>
                          <a:cs typeface="宋体" panose="02010600030101010101" pitchFamily="2" charset="-122"/>
                        </a:rPr>
                        <a:t>无肌张力增加</a:t>
                      </a:r>
                      <a:r>
                        <a:rPr lang="zh-CN" altLang="en-US" sz="1865" kern="0" dirty="0">
                          <a:solidFill>
                            <a:schemeClr val="tx1"/>
                          </a:solidFill>
                          <a:cs typeface="宋体" panose="02010600030101010101" pitchFamily="2" charset="-122"/>
                        </a:rPr>
                        <a:t>，</a:t>
                      </a:r>
                      <a:r>
                        <a:rPr lang="zh-CN" sz="1865" kern="0" dirty="0">
                          <a:solidFill>
                            <a:schemeClr val="tx1"/>
                          </a:solidFill>
                          <a:cs typeface="宋体" panose="02010600030101010101" pitchFamily="2" charset="-122"/>
                        </a:rPr>
                        <a:t>被动活动患侧肢体在整个运动范围内（</a:t>
                      </a:r>
                      <a:r>
                        <a:rPr lang="en-US" sz="1865" kern="0" dirty="0">
                          <a:solidFill>
                            <a:schemeClr val="tx1"/>
                          </a:solidFill>
                          <a:cs typeface="宋体" panose="02010600030101010101" pitchFamily="2" charset="-122"/>
                        </a:rPr>
                        <a:t>ROM</a:t>
                      </a:r>
                      <a:r>
                        <a:rPr lang="zh-CN" sz="1865" kern="0" dirty="0">
                          <a:solidFill>
                            <a:schemeClr val="tx1"/>
                          </a:solidFill>
                          <a:cs typeface="宋体" panose="02010600030101010101" pitchFamily="2" charset="-122"/>
                        </a:rPr>
                        <a:t>）内均无阻力</a:t>
                      </a:r>
                      <a:endParaRPr lang="zh-CN" sz="1865" kern="0" dirty="0">
                        <a:solidFill>
                          <a:schemeClr val="tx1"/>
                        </a:solidFill>
                        <a:cs typeface="宋体" panose="02010600030101010101" pitchFamily="2" charset="-122"/>
                      </a:endParaRPr>
                    </a:p>
                  </a:txBody>
                  <a:tcPr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25145">
                <a:tc>
                  <a:txBody>
                    <a:bodyPr/>
                    <a:lstStyle/>
                    <a:p>
                      <a:pPr algn="l">
                        <a:lnSpc>
                          <a:spcPct val="150000"/>
                        </a:lnSpc>
                        <a:spcAft>
                          <a:spcPts val="0"/>
                        </a:spcAft>
                      </a:pPr>
                      <a:r>
                        <a:rPr lang="en-US" sz="1865" kern="0">
                          <a:solidFill>
                            <a:schemeClr val="tx1"/>
                          </a:solidFill>
                          <a:cs typeface="宋体" panose="02010600030101010101" pitchFamily="2" charset="-122"/>
                        </a:rPr>
                        <a:t>1</a:t>
                      </a:r>
                      <a:r>
                        <a:rPr lang="zh-CN" sz="1865" kern="0">
                          <a:solidFill>
                            <a:schemeClr val="tx1"/>
                          </a:solidFill>
                          <a:cs typeface="宋体" panose="02010600030101010101" pitchFamily="2" charset="-122"/>
                        </a:rPr>
                        <a:t>级</a:t>
                      </a:r>
                      <a:endParaRPr lang="zh-CN" sz="1865" kern="0">
                        <a:solidFill>
                          <a:schemeClr val="tx1"/>
                        </a:solidFill>
                        <a:cs typeface="宋体" panose="02010600030101010101" pitchFamily="2" charset="-122"/>
                      </a:endParaRPr>
                    </a:p>
                  </a:txBody>
                  <a:tcPr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spcAft>
                          <a:spcPts val="0"/>
                        </a:spcAft>
                      </a:pPr>
                      <a:r>
                        <a:rPr lang="zh-CN" sz="1865" kern="0" dirty="0">
                          <a:solidFill>
                            <a:schemeClr val="tx1"/>
                          </a:solidFill>
                          <a:cs typeface="宋体" panose="02010600030101010101" pitchFamily="2" charset="-122"/>
                        </a:rPr>
                        <a:t>肌张力稍增加</a:t>
                      </a:r>
                      <a:r>
                        <a:rPr lang="zh-CN" altLang="en-US" sz="1865" kern="0" dirty="0">
                          <a:solidFill>
                            <a:schemeClr val="tx1"/>
                          </a:solidFill>
                          <a:cs typeface="宋体" panose="02010600030101010101" pitchFamily="2" charset="-122"/>
                        </a:rPr>
                        <a:t>，</a:t>
                      </a:r>
                      <a:r>
                        <a:rPr lang="zh-CN" sz="1865" kern="0" dirty="0">
                          <a:solidFill>
                            <a:schemeClr val="tx1"/>
                          </a:solidFill>
                          <a:cs typeface="宋体" panose="02010600030101010101" pitchFamily="2" charset="-122"/>
                        </a:rPr>
                        <a:t>被动活动患侧肢体到终末端时有轻微的阻力</a:t>
                      </a:r>
                      <a:endParaRPr lang="zh-CN" sz="1865" kern="0" dirty="0">
                        <a:solidFill>
                          <a:schemeClr val="tx1"/>
                        </a:solidFill>
                        <a:cs typeface="宋体" panose="02010600030101010101" pitchFamily="2" charset="-122"/>
                      </a:endParaRPr>
                    </a:p>
                  </a:txBody>
                  <a:tcPr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54710">
                <a:tc>
                  <a:txBody>
                    <a:bodyPr/>
                    <a:lstStyle/>
                    <a:p>
                      <a:pPr algn="l">
                        <a:lnSpc>
                          <a:spcPct val="150000"/>
                        </a:lnSpc>
                        <a:spcAft>
                          <a:spcPts val="0"/>
                        </a:spcAft>
                      </a:pPr>
                      <a:r>
                        <a:rPr lang="en-US" sz="1865" kern="0">
                          <a:solidFill>
                            <a:schemeClr val="tx1"/>
                          </a:solidFill>
                          <a:cs typeface="宋体" panose="02010600030101010101" pitchFamily="2" charset="-122"/>
                        </a:rPr>
                        <a:t>1+</a:t>
                      </a:r>
                      <a:r>
                        <a:rPr lang="zh-CN" sz="1865" kern="0">
                          <a:solidFill>
                            <a:schemeClr val="tx1"/>
                          </a:solidFill>
                          <a:cs typeface="宋体" panose="02010600030101010101" pitchFamily="2" charset="-122"/>
                        </a:rPr>
                        <a:t>级</a:t>
                      </a:r>
                      <a:endParaRPr lang="zh-CN" sz="1865" kern="0">
                        <a:solidFill>
                          <a:schemeClr val="tx1"/>
                        </a:solidFill>
                        <a:cs typeface="宋体" panose="02010600030101010101" pitchFamily="2" charset="-122"/>
                      </a:endParaRPr>
                    </a:p>
                  </a:txBody>
                  <a:tcPr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spcAft>
                          <a:spcPts val="0"/>
                        </a:spcAft>
                      </a:pPr>
                      <a:r>
                        <a:rPr lang="zh-CN" sz="1865" kern="0" dirty="0">
                          <a:solidFill>
                            <a:schemeClr val="tx1"/>
                          </a:solidFill>
                          <a:cs typeface="宋体" panose="02010600030101010101" pitchFamily="2" charset="-122"/>
                        </a:rPr>
                        <a:t>肌张力稍增加</a:t>
                      </a:r>
                      <a:r>
                        <a:rPr lang="zh-CN" altLang="en-US" sz="1865" kern="0" dirty="0">
                          <a:solidFill>
                            <a:schemeClr val="tx1"/>
                          </a:solidFill>
                          <a:cs typeface="宋体" panose="02010600030101010101" pitchFamily="2" charset="-122"/>
                        </a:rPr>
                        <a:t>，</a:t>
                      </a:r>
                      <a:r>
                        <a:rPr lang="zh-CN" sz="1865" kern="0" dirty="0">
                          <a:solidFill>
                            <a:schemeClr val="tx1"/>
                          </a:solidFill>
                          <a:cs typeface="宋体" panose="02010600030101010101" pitchFamily="2" charset="-122"/>
                        </a:rPr>
                        <a:t>被动活动患侧肢体时在前</a:t>
                      </a:r>
                      <a:r>
                        <a:rPr lang="en-US" sz="1865" kern="0" dirty="0">
                          <a:solidFill>
                            <a:schemeClr val="tx1"/>
                          </a:solidFill>
                          <a:cs typeface="宋体" panose="02010600030101010101" pitchFamily="2" charset="-122"/>
                        </a:rPr>
                        <a:t>1/2</a:t>
                      </a:r>
                      <a:r>
                        <a:rPr lang="zh-CN" sz="1865" kern="0" dirty="0">
                          <a:solidFill>
                            <a:schemeClr val="tx1"/>
                          </a:solidFill>
                          <a:cs typeface="宋体" panose="02010600030101010101" pitchFamily="2" charset="-122"/>
                        </a:rPr>
                        <a:t>的</a:t>
                      </a:r>
                      <a:r>
                        <a:rPr lang="en-US" sz="1865" kern="0" dirty="0">
                          <a:solidFill>
                            <a:schemeClr val="tx1"/>
                          </a:solidFill>
                          <a:cs typeface="宋体" panose="02010600030101010101" pitchFamily="2" charset="-122"/>
                        </a:rPr>
                        <a:t>ROM</a:t>
                      </a:r>
                      <a:r>
                        <a:rPr lang="zh-CN" sz="1865" kern="0" dirty="0">
                          <a:solidFill>
                            <a:schemeClr val="tx1"/>
                          </a:solidFill>
                          <a:cs typeface="宋体" panose="02010600030101010101" pitchFamily="2" charset="-122"/>
                        </a:rPr>
                        <a:t>中有轻微的卡住感觉</a:t>
                      </a:r>
                      <a:r>
                        <a:rPr lang="zh-CN" altLang="en-US" sz="1865" kern="0" dirty="0">
                          <a:solidFill>
                            <a:schemeClr val="tx1"/>
                          </a:solidFill>
                          <a:cs typeface="宋体" panose="02010600030101010101" pitchFamily="2" charset="-122"/>
                        </a:rPr>
                        <a:t>，</a:t>
                      </a:r>
                      <a:r>
                        <a:rPr lang="zh-CN" sz="1865" kern="0" dirty="0">
                          <a:solidFill>
                            <a:schemeClr val="tx1"/>
                          </a:solidFill>
                          <a:cs typeface="宋体" panose="02010600030101010101" pitchFamily="2" charset="-122"/>
                        </a:rPr>
                        <a:t>后</a:t>
                      </a:r>
                      <a:r>
                        <a:rPr lang="en-US" sz="1865" kern="0" dirty="0">
                          <a:solidFill>
                            <a:schemeClr val="tx1"/>
                          </a:solidFill>
                          <a:cs typeface="宋体" panose="02010600030101010101" pitchFamily="2" charset="-122"/>
                        </a:rPr>
                        <a:t>1/2</a:t>
                      </a:r>
                      <a:r>
                        <a:rPr lang="zh-CN" sz="1865" kern="0" dirty="0">
                          <a:solidFill>
                            <a:schemeClr val="tx1"/>
                          </a:solidFill>
                          <a:cs typeface="宋体" panose="02010600030101010101" pitchFamily="2" charset="-122"/>
                        </a:rPr>
                        <a:t>的</a:t>
                      </a:r>
                      <a:r>
                        <a:rPr lang="en-US" sz="1865" kern="0" dirty="0">
                          <a:solidFill>
                            <a:schemeClr val="tx1"/>
                          </a:solidFill>
                          <a:cs typeface="宋体" panose="02010600030101010101" pitchFamily="2" charset="-122"/>
                        </a:rPr>
                        <a:t>ROM</a:t>
                      </a:r>
                      <a:r>
                        <a:rPr lang="zh-CN" sz="1865" kern="0" dirty="0">
                          <a:solidFill>
                            <a:schemeClr val="tx1"/>
                          </a:solidFill>
                          <a:cs typeface="宋体" panose="02010600030101010101" pitchFamily="2" charset="-122"/>
                        </a:rPr>
                        <a:t>中有轻微的阻力</a:t>
                      </a:r>
                      <a:endParaRPr lang="zh-CN" sz="1865" kern="0" dirty="0">
                        <a:solidFill>
                          <a:schemeClr val="tx1"/>
                        </a:solidFill>
                        <a:cs typeface="宋体" panose="02010600030101010101" pitchFamily="2" charset="-122"/>
                      </a:endParaRPr>
                    </a:p>
                  </a:txBody>
                  <a:tcPr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25145">
                <a:tc>
                  <a:txBody>
                    <a:bodyPr/>
                    <a:lstStyle/>
                    <a:p>
                      <a:pPr algn="l">
                        <a:lnSpc>
                          <a:spcPct val="150000"/>
                        </a:lnSpc>
                        <a:spcAft>
                          <a:spcPts val="0"/>
                        </a:spcAft>
                      </a:pPr>
                      <a:r>
                        <a:rPr lang="en-US" sz="1865" kern="0">
                          <a:solidFill>
                            <a:schemeClr val="tx1"/>
                          </a:solidFill>
                          <a:cs typeface="宋体" panose="02010600030101010101" pitchFamily="2" charset="-122"/>
                        </a:rPr>
                        <a:t>2</a:t>
                      </a:r>
                      <a:r>
                        <a:rPr lang="zh-CN" sz="1865" kern="0">
                          <a:solidFill>
                            <a:schemeClr val="tx1"/>
                          </a:solidFill>
                          <a:cs typeface="宋体" panose="02010600030101010101" pitchFamily="2" charset="-122"/>
                        </a:rPr>
                        <a:t>级</a:t>
                      </a:r>
                      <a:endParaRPr lang="zh-CN" sz="1865" kern="0">
                        <a:solidFill>
                          <a:schemeClr val="tx1"/>
                        </a:solidFill>
                        <a:cs typeface="宋体" panose="02010600030101010101" pitchFamily="2" charset="-122"/>
                      </a:endParaRPr>
                    </a:p>
                  </a:txBody>
                  <a:tcPr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spcAft>
                          <a:spcPts val="0"/>
                        </a:spcAft>
                      </a:pPr>
                      <a:r>
                        <a:rPr lang="zh-CN" sz="1865" kern="0" dirty="0">
                          <a:solidFill>
                            <a:schemeClr val="tx1"/>
                          </a:solidFill>
                          <a:cs typeface="宋体" panose="02010600030101010101" pitchFamily="2" charset="-122"/>
                        </a:rPr>
                        <a:t>肌张力轻度增加</a:t>
                      </a:r>
                      <a:r>
                        <a:rPr lang="zh-CN" altLang="en-US" sz="1865" kern="0" dirty="0">
                          <a:solidFill>
                            <a:schemeClr val="tx1"/>
                          </a:solidFill>
                          <a:cs typeface="宋体" panose="02010600030101010101" pitchFamily="2" charset="-122"/>
                        </a:rPr>
                        <a:t>，</a:t>
                      </a:r>
                      <a:r>
                        <a:rPr lang="zh-CN" sz="1865" kern="0" dirty="0">
                          <a:solidFill>
                            <a:schemeClr val="tx1"/>
                          </a:solidFill>
                          <a:cs typeface="宋体" panose="02010600030101010101" pitchFamily="2" charset="-122"/>
                        </a:rPr>
                        <a:t>被动活动患侧肢体在大部分</a:t>
                      </a:r>
                      <a:r>
                        <a:rPr lang="en-US" sz="1865" kern="0" dirty="0">
                          <a:solidFill>
                            <a:schemeClr val="tx1"/>
                          </a:solidFill>
                          <a:cs typeface="宋体" panose="02010600030101010101" pitchFamily="2" charset="-122"/>
                        </a:rPr>
                        <a:t>ROM</a:t>
                      </a:r>
                      <a:r>
                        <a:rPr lang="zh-CN" sz="1865" kern="0" dirty="0">
                          <a:solidFill>
                            <a:schemeClr val="tx1"/>
                          </a:solidFill>
                          <a:cs typeface="宋体" panose="02010600030101010101" pitchFamily="2" charset="-122"/>
                        </a:rPr>
                        <a:t>内均有阻力</a:t>
                      </a:r>
                      <a:r>
                        <a:rPr lang="zh-CN" altLang="en-US" sz="1865" kern="0" dirty="0">
                          <a:solidFill>
                            <a:schemeClr val="tx1"/>
                          </a:solidFill>
                          <a:cs typeface="宋体" panose="02010600030101010101" pitchFamily="2" charset="-122"/>
                        </a:rPr>
                        <a:t>，</a:t>
                      </a:r>
                      <a:r>
                        <a:rPr lang="zh-CN" sz="1865" kern="0" dirty="0">
                          <a:solidFill>
                            <a:schemeClr val="tx1"/>
                          </a:solidFill>
                          <a:cs typeface="宋体" panose="02010600030101010101" pitchFamily="2" charset="-122"/>
                        </a:rPr>
                        <a:t>但仍可以活动</a:t>
                      </a:r>
                      <a:endParaRPr lang="zh-CN" sz="1865" kern="0" dirty="0">
                        <a:solidFill>
                          <a:schemeClr val="tx1"/>
                        </a:solidFill>
                        <a:cs typeface="宋体" panose="02010600030101010101" pitchFamily="2" charset="-122"/>
                      </a:endParaRPr>
                    </a:p>
                  </a:txBody>
                  <a:tcPr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25145">
                <a:tc>
                  <a:txBody>
                    <a:bodyPr/>
                    <a:lstStyle/>
                    <a:p>
                      <a:pPr algn="l">
                        <a:lnSpc>
                          <a:spcPct val="150000"/>
                        </a:lnSpc>
                        <a:spcAft>
                          <a:spcPts val="0"/>
                        </a:spcAft>
                      </a:pPr>
                      <a:r>
                        <a:rPr lang="en-US" sz="1865" kern="0">
                          <a:solidFill>
                            <a:schemeClr val="tx1"/>
                          </a:solidFill>
                          <a:cs typeface="宋体" panose="02010600030101010101" pitchFamily="2" charset="-122"/>
                        </a:rPr>
                        <a:t>3</a:t>
                      </a:r>
                      <a:r>
                        <a:rPr lang="zh-CN" sz="1865" kern="0">
                          <a:solidFill>
                            <a:schemeClr val="tx1"/>
                          </a:solidFill>
                          <a:cs typeface="宋体" panose="02010600030101010101" pitchFamily="2" charset="-122"/>
                        </a:rPr>
                        <a:t>级</a:t>
                      </a:r>
                      <a:endParaRPr lang="zh-CN" sz="1865" kern="0">
                        <a:solidFill>
                          <a:schemeClr val="tx1"/>
                        </a:solidFill>
                        <a:cs typeface="宋体" panose="02010600030101010101" pitchFamily="2" charset="-122"/>
                      </a:endParaRPr>
                    </a:p>
                  </a:txBody>
                  <a:tcPr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spcAft>
                          <a:spcPts val="0"/>
                        </a:spcAft>
                      </a:pPr>
                      <a:r>
                        <a:rPr lang="zh-CN" sz="1865" kern="0" dirty="0">
                          <a:solidFill>
                            <a:schemeClr val="tx1"/>
                          </a:solidFill>
                          <a:cs typeface="宋体" panose="02010600030101010101" pitchFamily="2" charset="-122"/>
                        </a:rPr>
                        <a:t>肌张力中度增加</a:t>
                      </a:r>
                      <a:r>
                        <a:rPr lang="zh-CN" altLang="en-US" sz="1865" kern="0" dirty="0">
                          <a:solidFill>
                            <a:schemeClr val="tx1"/>
                          </a:solidFill>
                          <a:cs typeface="宋体" panose="02010600030101010101" pitchFamily="2" charset="-122"/>
                        </a:rPr>
                        <a:t>，</a:t>
                      </a:r>
                      <a:r>
                        <a:rPr lang="zh-CN" sz="1865" kern="0" dirty="0">
                          <a:solidFill>
                            <a:schemeClr val="tx1"/>
                          </a:solidFill>
                          <a:cs typeface="宋体" panose="02010600030101010101" pitchFamily="2" charset="-122"/>
                        </a:rPr>
                        <a:t>被动活动患侧肢体在整个</a:t>
                      </a:r>
                      <a:r>
                        <a:rPr lang="en-US" sz="1865" kern="0" dirty="0">
                          <a:solidFill>
                            <a:schemeClr val="tx1"/>
                          </a:solidFill>
                          <a:cs typeface="宋体" panose="02010600030101010101" pitchFamily="2" charset="-122"/>
                        </a:rPr>
                        <a:t>ROM</a:t>
                      </a:r>
                      <a:r>
                        <a:rPr lang="zh-CN" sz="1865" kern="0" dirty="0">
                          <a:solidFill>
                            <a:schemeClr val="tx1"/>
                          </a:solidFill>
                          <a:cs typeface="宋体" panose="02010600030101010101" pitchFamily="2" charset="-122"/>
                        </a:rPr>
                        <a:t>内均有阻力</a:t>
                      </a:r>
                      <a:r>
                        <a:rPr lang="zh-CN" altLang="en-US" sz="1865" kern="0" dirty="0">
                          <a:solidFill>
                            <a:schemeClr val="tx1"/>
                          </a:solidFill>
                          <a:cs typeface="宋体" panose="02010600030101010101" pitchFamily="2" charset="-122"/>
                        </a:rPr>
                        <a:t>，</a:t>
                      </a:r>
                      <a:r>
                        <a:rPr lang="zh-CN" sz="1865" kern="0" dirty="0">
                          <a:solidFill>
                            <a:schemeClr val="tx1"/>
                          </a:solidFill>
                          <a:cs typeface="宋体" panose="02010600030101010101" pitchFamily="2" charset="-122"/>
                        </a:rPr>
                        <a:t>活动比较困难</a:t>
                      </a:r>
                      <a:endParaRPr lang="zh-CN" sz="1865" kern="0" dirty="0">
                        <a:solidFill>
                          <a:schemeClr val="tx1"/>
                        </a:solidFill>
                        <a:cs typeface="宋体" panose="02010600030101010101" pitchFamily="2" charset="-122"/>
                      </a:endParaRPr>
                    </a:p>
                  </a:txBody>
                  <a:tcPr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25145">
                <a:tc>
                  <a:txBody>
                    <a:bodyPr/>
                    <a:lstStyle/>
                    <a:p>
                      <a:pPr algn="l">
                        <a:lnSpc>
                          <a:spcPct val="150000"/>
                        </a:lnSpc>
                        <a:spcAft>
                          <a:spcPts val="0"/>
                        </a:spcAft>
                      </a:pPr>
                      <a:r>
                        <a:rPr lang="en-US" sz="1865" kern="0">
                          <a:solidFill>
                            <a:schemeClr val="tx1"/>
                          </a:solidFill>
                          <a:cs typeface="宋体" panose="02010600030101010101" pitchFamily="2" charset="-122"/>
                        </a:rPr>
                        <a:t>4</a:t>
                      </a:r>
                      <a:r>
                        <a:rPr lang="zh-CN" sz="1865" kern="0">
                          <a:solidFill>
                            <a:schemeClr val="tx1"/>
                          </a:solidFill>
                          <a:cs typeface="宋体" panose="02010600030101010101" pitchFamily="2" charset="-122"/>
                        </a:rPr>
                        <a:t>级</a:t>
                      </a:r>
                      <a:endParaRPr lang="zh-CN" sz="1865" kern="0">
                        <a:solidFill>
                          <a:schemeClr val="tx1"/>
                        </a:solidFill>
                        <a:cs typeface="宋体" panose="02010600030101010101" pitchFamily="2" charset="-122"/>
                      </a:endParaRPr>
                    </a:p>
                  </a:txBody>
                  <a:tcPr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spcAft>
                          <a:spcPts val="0"/>
                        </a:spcAft>
                      </a:pPr>
                      <a:r>
                        <a:rPr lang="zh-CN" sz="1865" kern="0" dirty="0">
                          <a:solidFill>
                            <a:schemeClr val="tx1"/>
                          </a:solidFill>
                          <a:cs typeface="宋体" panose="02010600030101010101" pitchFamily="2" charset="-122"/>
                        </a:rPr>
                        <a:t>肌张力高度增加</a:t>
                      </a:r>
                      <a:r>
                        <a:rPr lang="zh-CN" altLang="en-US" sz="1865" kern="0" dirty="0">
                          <a:solidFill>
                            <a:schemeClr val="tx1"/>
                          </a:solidFill>
                          <a:cs typeface="宋体" panose="02010600030101010101" pitchFamily="2" charset="-122"/>
                        </a:rPr>
                        <a:t>，</a:t>
                      </a:r>
                      <a:r>
                        <a:rPr lang="zh-CN" sz="1865" kern="0" dirty="0">
                          <a:solidFill>
                            <a:schemeClr val="tx1"/>
                          </a:solidFill>
                          <a:cs typeface="宋体" panose="02010600030101010101" pitchFamily="2" charset="-122"/>
                        </a:rPr>
                        <a:t>患侧肢体僵硬</a:t>
                      </a:r>
                      <a:r>
                        <a:rPr lang="zh-CN" altLang="en-US" sz="1865" kern="0" dirty="0">
                          <a:solidFill>
                            <a:schemeClr val="tx1"/>
                          </a:solidFill>
                          <a:cs typeface="宋体" panose="02010600030101010101" pitchFamily="2" charset="-122"/>
                        </a:rPr>
                        <a:t>，</a:t>
                      </a:r>
                      <a:r>
                        <a:rPr lang="zh-CN" sz="1865" kern="0" dirty="0">
                          <a:solidFill>
                            <a:schemeClr val="tx1"/>
                          </a:solidFill>
                          <a:cs typeface="宋体" panose="02010600030101010101" pitchFamily="2" charset="-122"/>
                        </a:rPr>
                        <a:t>阻力很大</a:t>
                      </a:r>
                      <a:r>
                        <a:rPr lang="zh-CN" altLang="en-US" sz="1865" kern="0" dirty="0">
                          <a:solidFill>
                            <a:schemeClr val="tx1"/>
                          </a:solidFill>
                          <a:cs typeface="宋体" panose="02010600030101010101" pitchFamily="2" charset="-122"/>
                        </a:rPr>
                        <a:t>，</a:t>
                      </a:r>
                      <a:r>
                        <a:rPr lang="zh-CN" sz="1865" kern="0" dirty="0">
                          <a:solidFill>
                            <a:schemeClr val="tx1"/>
                          </a:solidFill>
                          <a:cs typeface="宋体" panose="02010600030101010101" pitchFamily="2" charset="-122"/>
                        </a:rPr>
                        <a:t>被动活动十分困难</a:t>
                      </a:r>
                      <a:endParaRPr lang="zh-CN" sz="1865" kern="0" dirty="0">
                        <a:solidFill>
                          <a:schemeClr val="tx1"/>
                        </a:solidFill>
                        <a:cs typeface="宋体" panose="02010600030101010101" pitchFamily="2" charset="-122"/>
                      </a:endParaRPr>
                    </a:p>
                  </a:txBody>
                  <a:tcPr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4" name="标题 4"/>
          <p:cNvSpPr>
            <a:spLocks noGrp="1"/>
          </p:cNvSpPr>
          <p:nvPr>
            <p:custDataLst>
              <p:tags r:id="rId4"/>
            </p:custDataLst>
          </p:nvPr>
        </p:nvSpPr>
        <p:spPr>
          <a:xfrm>
            <a:off x="975360" y="-11430"/>
            <a:ext cx="3871595" cy="74612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二、肌张力评定</a:t>
            </a:r>
            <a:endParaRPr lang="zh-CN" altLang="en-US" sz="3200">
              <a:sym typeface="+mn-ea"/>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40927" y="1070187"/>
            <a:ext cx="11032490" cy="4404360"/>
            <a:chOff x="-594067" y="-118209"/>
            <a:chExt cx="6138457" cy="4692156"/>
          </a:xfrm>
        </p:grpSpPr>
        <p:sp>
          <p:nvSpPr>
            <p:cNvPr id="7" name="AutoShape 10"/>
            <p:cNvSpPr>
              <a:spLocks noChangeArrowheads="1"/>
            </p:cNvSpPr>
            <p:nvPr>
              <p:custDataLst>
                <p:tags r:id="rId1"/>
              </p:custDataLst>
            </p:nvPr>
          </p:nvSpPr>
          <p:spPr bwMode="auto">
            <a:xfrm>
              <a:off x="-594067" y="-118209"/>
              <a:ext cx="6138457" cy="4692156"/>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660" y="176742"/>
              <a:ext cx="5797863" cy="4238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30000"/>
                </a:lnSpc>
                <a:buNone/>
              </a:pPr>
              <a:r>
                <a:rPr lang="en-US" altLang="en-US"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、定量评定法</a:t>
              </a:r>
              <a:r>
                <a:rPr lang="en-US" altLang="en-US" kern="0" dirty="0">
                  <a:solidFill>
                    <a:schemeClr val="dk1"/>
                  </a:solidFill>
                  <a:latin typeface="+mn-lt"/>
                  <a:sym typeface="Calibri" panose="020F0502020204030204" pitchFamily="34" charset="0"/>
                </a:rPr>
                <a:t>  </a:t>
              </a:r>
              <a:endParaRPr lang="en-US" altLang="en-US" kern="0" dirty="0">
                <a:solidFill>
                  <a:schemeClr val="dk1"/>
                </a:solidFill>
                <a:latin typeface="+mn-lt"/>
                <a:sym typeface="Calibri" panose="020F0502020204030204" pitchFamily="34" charset="0"/>
              </a:endParaRPr>
            </a:p>
            <a:p>
              <a:pPr algn="just">
                <a:lnSpc>
                  <a:spcPct val="130000"/>
                </a:lnSpc>
              </a:pPr>
              <a:r>
                <a:rPr lang="en-US" altLang="en-US" kern="0" dirty="0">
                  <a:solidFill>
                    <a:schemeClr val="dk1"/>
                  </a:solidFill>
                  <a:latin typeface="+mn-lt"/>
                  <a:sym typeface="Calibri" panose="020F0502020204030204" pitchFamily="34" charset="0"/>
                </a:rPr>
                <a:t>  20</a:t>
              </a:r>
              <a:r>
                <a:rPr lang="zh-CN" altLang="en-US" kern="0" dirty="0">
                  <a:solidFill>
                    <a:schemeClr val="dk1"/>
                  </a:solidFill>
                  <a:latin typeface="+mn-lt"/>
                  <a:sym typeface="Calibri" panose="020F0502020204030204" pitchFamily="34" charset="0"/>
                </a:rPr>
                <a:t>世纪末，一种专门用来测量肌张力状况的、无创伤性的检查仪器出现，该仪器操作简便，能够快速测试肌力、肌张力以及痉挛的严重程度。</a:t>
              </a:r>
              <a:endParaRPr lang="en-US" altLang="zh-CN" kern="0" dirty="0">
                <a:solidFill>
                  <a:schemeClr val="dk1"/>
                </a:solidFill>
                <a:latin typeface="+mn-lt"/>
                <a:sym typeface="Calibri" panose="020F0502020204030204" pitchFamily="34" charset="0"/>
              </a:endParaRPr>
            </a:p>
            <a:p>
              <a:pPr algn="just">
                <a:lnSpc>
                  <a:spcPct val="130000"/>
                </a:lnSpc>
              </a:pPr>
              <a:endParaRPr lang="en-US" altLang="zh-CN" kern="0" dirty="0">
                <a:solidFill>
                  <a:schemeClr val="dk1"/>
                </a:solidFill>
                <a:latin typeface="+mn-lt"/>
                <a:sym typeface="Calibri" panose="020F0502020204030204" pitchFamily="34" charset="0"/>
              </a:endParaRPr>
            </a:p>
            <a:p>
              <a:pPr algn="just">
                <a:lnSpc>
                  <a:spcPct val="130000"/>
                </a:lnSpc>
              </a:pPr>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肌张力测定仪是通过一个压力传感器分别垂直压在静息和收缩两种状态的肌肉上，记录肌肉的形变。当肌肉松弛时，肌肉顺应性高，产生形变大；肌肉僵硬时，肌肉顺应性下降，产生形变小。</a:t>
              </a:r>
              <a:endParaRPr lang="zh-CN" altLang="en-US" kern="0" dirty="0">
                <a:solidFill>
                  <a:schemeClr val="dk1"/>
                </a:solidFill>
                <a:latin typeface="+mn-lt"/>
                <a:sym typeface="Calibri" panose="020F0502020204030204" pitchFamily="34" charset="0"/>
              </a:endParaRPr>
            </a:p>
          </p:txBody>
        </p:sp>
      </p:grpSp>
      <p:sp>
        <p:nvSpPr>
          <p:cNvPr id="4" name="标题 4"/>
          <p:cNvSpPr>
            <a:spLocks noGrp="1"/>
          </p:cNvSpPr>
          <p:nvPr>
            <p:custDataLst>
              <p:tags r:id="rId3"/>
            </p:custDataLst>
          </p:nvPr>
        </p:nvSpPr>
        <p:spPr>
          <a:xfrm>
            <a:off x="975360" y="-11430"/>
            <a:ext cx="3871595" cy="74612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二、肌张力评定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79120" y="986155"/>
            <a:ext cx="10974705" cy="5342255"/>
            <a:chOff x="-594067" y="-118209"/>
            <a:chExt cx="6175908" cy="6576234"/>
          </a:xfrm>
        </p:grpSpPr>
        <p:sp>
          <p:nvSpPr>
            <p:cNvPr id="7" name="AutoShape 10"/>
            <p:cNvSpPr>
              <a:spLocks noChangeArrowheads="1"/>
            </p:cNvSpPr>
            <p:nvPr>
              <p:custDataLst>
                <p:tags r:id="rId1"/>
              </p:custDataLst>
            </p:nvPr>
          </p:nvSpPr>
          <p:spPr bwMode="auto">
            <a:xfrm>
              <a:off x="-594067" y="-118209"/>
              <a:ext cx="6175908" cy="6576234"/>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656" y="176715"/>
              <a:ext cx="2984204" cy="566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buNone/>
              </a:pPr>
              <a:r>
                <a:rPr lang="zh-CN" altLang="en-US" kern="0" dirty="0">
                  <a:solidFill>
                    <a:schemeClr val="dk1"/>
                  </a:solidFill>
                  <a:latin typeface="+mn-lt"/>
                  <a:sym typeface="Calibri" panose="020F0502020204030204" pitchFamily="34" charset="0"/>
                </a:rPr>
                <a:t>（五）肌张力减低的评定方法</a:t>
              </a:r>
              <a:endParaRPr lang="zh-CN" altLang="en-US" kern="0" dirty="0">
                <a:solidFill>
                  <a:schemeClr val="dk1"/>
                </a:solidFill>
                <a:latin typeface="+mn-lt"/>
                <a:sym typeface="Calibri" panose="020F0502020204030204" pitchFamily="34" charset="0"/>
              </a:endParaRPr>
            </a:p>
          </p:txBody>
        </p:sp>
      </p:grpSp>
      <p:graphicFrame>
        <p:nvGraphicFramePr>
          <p:cNvPr id="6" name="表格 5"/>
          <p:cNvGraphicFramePr>
            <a:graphicFrameLocks noGrp="1"/>
          </p:cNvGraphicFramePr>
          <p:nvPr>
            <p:custDataLst>
              <p:tags r:id="rId3"/>
            </p:custDataLst>
          </p:nvPr>
        </p:nvGraphicFramePr>
        <p:xfrm>
          <a:off x="982345" y="2132965"/>
          <a:ext cx="9719945" cy="4037965"/>
        </p:xfrm>
        <a:graphic>
          <a:graphicData uri="http://schemas.openxmlformats.org/drawingml/2006/table">
            <a:tbl>
              <a:tblPr/>
              <a:tblGrid>
                <a:gridCol w="1903730"/>
                <a:gridCol w="7816215"/>
              </a:tblGrid>
              <a:tr h="539115">
                <a:tc>
                  <a:txBody>
                    <a:bodyPr/>
                    <a:lstStyle/>
                    <a:p>
                      <a:pPr algn="l">
                        <a:lnSpc>
                          <a:spcPct val="150000"/>
                        </a:lnSpc>
                        <a:spcAft>
                          <a:spcPts val="0"/>
                        </a:spcAft>
                      </a:pPr>
                      <a:r>
                        <a:rPr lang="zh-CN" sz="2135" kern="0" dirty="0">
                          <a:solidFill>
                            <a:schemeClr val="tx1">
                              <a:lumMod val="85000"/>
                              <a:lumOff val="15000"/>
                            </a:schemeClr>
                          </a:solidFill>
                          <a:cs typeface="宋体" panose="02010600030101010101" pitchFamily="2" charset="-122"/>
                        </a:rPr>
                        <a:t>级别</a:t>
                      </a:r>
                      <a:endParaRPr lang="zh-CN" sz="2135" kern="0" dirty="0">
                        <a:solidFill>
                          <a:schemeClr val="tx1">
                            <a:lumMod val="85000"/>
                            <a:lumOff val="15000"/>
                          </a:schemeClr>
                        </a:solidFill>
                        <a:cs typeface="宋体" panose="02010600030101010101" pitchFamily="2" charset="-122"/>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2135" kern="0" dirty="0">
                          <a:solidFill>
                            <a:schemeClr val="tx1">
                              <a:lumMod val="85000"/>
                              <a:lumOff val="15000"/>
                            </a:schemeClr>
                          </a:solidFill>
                          <a:cs typeface="宋体" panose="02010600030101010101" pitchFamily="2" charset="-122"/>
                        </a:rPr>
                        <a:t>评定标准</a:t>
                      </a:r>
                      <a:endParaRPr lang="zh-CN" sz="2135" kern="0" dirty="0">
                        <a:solidFill>
                          <a:schemeClr val="tx1">
                            <a:lumMod val="85000"/>
                            <a:lumOff val="15000"/>
                          </a:schemeClr>
                        </a:solidFill>
                        <a:cs typeface="宋体" panose="02010600030101010101" pitchFamily="2" charset="-122"/>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1617345">
                <a:tc>
                  <a:txBody>
                    <a:bodyPr/>
                    <a:lstStyle/>
                    <a:p>
                      <a:pPr algn="l">
                        <a:lnSpc>
                          <a:spcPct val="150000"/>
                        </a:lnSpc>
                        <a:spcAft>
                          <a:spcPts val="0"/>
                        </a:spcAft>
                      </a:pPr>
                      <a:r>
                        <a:rPr lang="zh-CN" sz="2135" kern="0" dirty="0">
                          <a:solidFill>
                            <a:schemeClr val="tx1">
                              <a:lumMod val="85000"/>
                              <a:lumOff val="15000"/>
                            </a:schemeClr>
                          </a:solidFill>
                          <a:cs typeface="宋体" panose="02010600030101010101" pitchFamily="2" charset="-122"/>
                        </a:rPr>
                        <a:t>轻度</a:t>
                      </a:r>
                      <a:endParaRPr lang="zh-CN" sz="2135" kern="0" dirty="0">
                        <a:solidFill>
                          <a:schemeClr val="tx1">
                            <a:lumMod val="85000"/>
                            <a:lumOff val="15000"/>
                          </a:schemeClr>
                        </a:solidFill>
                        <a:cs typeface="宋体" panose="02010600030101010101" pitchFamily="2" charset="-122"/>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2135" kern="0" dirty="0">
                          <a:solidFill>
                            <a:schemeClr val="tx1">
                              <a:lumMod val="85000"/>
                              <a:lumOff val="15000"/>
                            </a:schemeClr>
                          </a:solidFill>
                          <a:cs typeface="宋体" panose="02010600030101010101" pitchFamily="2" charset="-122"/>
                        </a:rPr>
                        <a:t>肌力下降</a:t>
                      </a:r>
                      <a:r>
                        <a:rPr lang="zh-CN" altLang="en-US" sz="2135" kern="0" dirty="0">
                          <a:solidFill>
                            <a:schemeClr val="tx1">
                              <a:lumMod val="85000"/>
                              <a:lumOff val="15000"/>
                            </a:schemeClr>
                          </a:solidFill>
                          <a:cs typeface="宋体" panose="02010600030101010101" pitchFamily="2" charset="-122"/>
                        </a:rPr>
                        <a:t>，</a:t>
                      </a:r>
                      <a:r>
                        <a:rPr lang="zh-CN" sz="2135" kern="0" dirty="0">
                          <a:solidFill>
                            <a:schemeClr val="tx1">
                              <a:lumMod val="85000"/>
                              <a:lumOff val="15000"/>
                            </a:schemeClr>
                          </a:solidFill>
                          <a:cs typeface="宋体" panose="02010600030101010101" pitchFamily="2" charset="-122"/>
                        </a:rPr>
                        <a:t>将肢体放在可下垂的位置并放下时</a:t>
                      </a:r>
                      <a:r>
                        <a:rPr lang="zh-CN" altLang="en-US" sz="2135" kern="0" dirty="0">
                          <a:solidFill>
                            <a:schemeClr val="tx1">
                              <a:lumMod val="85000"/>
                              <a:lumOff val="15000"/>
                            </a:schemeClr>
                          </a:solidFill>
                          <a:cs typeface="宋体" panose="02010600030101010101" pitchFamily="2" charset="-122"/>
                        </a:rPr>
                        <a:t>，</a:t>
                      </a:r>
                      <a:r>
                        <a:rPr lang="zh-CN" sz="2135" kern="0" dirty="0">
                          <a:solidFill>
                            <a:schemeClr val="tx1">
                              <a:lumMod val="85000"/>
                              <a:lumOff val="15000"/>
                            </a:schemeClr>
                          </a:solidFill>
                          <a:cs typeface="宋体" panose="02010600030101010101" pitchFamily="2" charset="-122"/>
                        </a:rPr>
                        <a:t>肢体仅有短暂抗重力的能力</a:t>
                      </a:r>
                      <a:r>
                        <a:rPr lang="zh-CN" altLang="en-US" sz="2135" kern="0" dirty="0">
                          <a:solidFill>
                            <a:schemeClr val="tx1">
                              <a:lumMod val="85000"/>
                              <a:lumOff val="15000"/>
                            </a:schemeClr>
                          </a:solidFill>
                          <a:cs typeface="宋体" panose="02010600030101010101" pitchFamily="2" charset="-122"/>
                        </a:rPr>
                        <a:t>，</a:t>
                      </a:r>
                      <a:r>
                        <a:rPr lang="zh-CN" sz="2135" kern="0" dirty="0">
                          <a:solidFill>
                            <a:schemeClr val="tx1">
                              <a:lumMod val="85000"/>
                              <a:lumOff val="15000"/>
                            </a:schemeClr>
                          </a:solidFill>
                          <a:cs typeface="宋体" panose="02010600030101010101" pitchFamily="2" charset="-122"/>
                        </a:rPr>
                        <a:t>随即落下。能完成功能性动作。</a:t>
                      </a:r>
                      <a:endParaRPr lang="zh-CN" sz="2135" kern="0" dirty="0">
                        <a:solidFill>
                          <a:schemeClr val="tx1">
                            <a:lumMod val="85000"/>
                            <a:lumOff val="15000"/>
                          </a:schemeClr>
                        </a:solidFill>
                        <a:cs typeface="宋体" panose="02010600030101010101" pitchFamily="2" charset="-122"/>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1881505">
                <a:tc>
                  <a:txBody>
                    <a:bodyPr/>
                    <a:lstStyle/>
                    <a:p>
                      <a:pPr algn="l">
                        <a:lnSpc>
                          <a:spcPct val="150000"/>
                        </a:lnSpc>
                        <a:spcAft>
                          <a:spcPts val="0"/>
                        </a:spcAft>
                      </a:pPr>
                      <a:r>
                        <a:rPr lang="zh-CN" sz="2135" kern="0">
                          <a:solidFill>
                            <a:schemeClr val="tx1">
                              <a:lumMod val="85000"/>
                              <a:lumOff val="15000"/>
                            </a:schemeClr>
                          </a:solidFill>
                          <a:cs typeface="宋体" panose="02010600030101010101" pitchFamily="2" charset="-122"/>
                        </a:rPr>
                        <a:t>中到重度</a:t>
                      </a:r>
                      <a:endParaRPr lang="zh-CN" sz="2135" kern="0">
                        <a:solidFill>
                          <a:schemeClr val="tx1">
                            <a:lumMod val="85000"/>
                            <a:lumOff val="15000"/>
                          </a:schemeClr>
                        </a:solidFill>
                        <a:cs typeface="宋体" panose="02010600030101010101" pitchFamily="2" charset="-122"/>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2135" kern="0" dirty="0">
                          <a:solidFill>
                            <a:schemeClr val="tx1">
                              <a:lumMod val="85000"/>
                              <a:lumOff val="15000"/>
                            </a:schemeClr>
                          </a:solidFill>
                          <a:cs typeface="宋体" panose="02010600030101010101" pitchFamily="2" charset="-122"/>
                        </a:rPr>
                        <a:t>肌力明显下降或消失（</a:t>
                      </a:r>
                      <a:r>
                        <a:rPr lang="en-US" sz="2135" kern="0" dirty="0">
                          <a:solidFill>
                            <a:schemeClr val="tx1">
                              <a:lumMod val="85000"/>
                              <a:lumOff val="15000"/>
                            </a:schemeClr>
                          </a:solidFill>
                          <a:cs typeface="宋体" panose="02010600030101010101" pitchFamily="2" charset="-122"/>
                        </a:rPr>
                        <a:t>0</a:t>
                      </a:r>
                      <a:r>
                        <a:rPr lang="zh-CN" sz="2135" kern="0" dirty="0">
                          <a:solidFill>
                            <a:schemeClr val="tx1">
                              <a:lumMod val="85000"/>
                              <a:lumOff val="15000"/>
                            </a:schemeClr>
                          </a:solidFill>
                          <a:cs typeface="宋体" panose="02010600030101010101" pitchFamily="2" charset="-122"/>
                        </a:rPr>
                        <a:t>级或</a:t>
                      </a:r>
                      <a:r>
                        <a:rPr lang="en-US" sz="2135" kern="0" dirty="0">
                          <a:solidFill>
                            <a:schemeClr val="tx1">
                              <a:lumMod val="85000"/>
                              <a:lumOff val="15000"/>
                            </a:schemeClr>
                          </a:solidFill>
                          <a:cs typeface="宋体" panose="02010600030101010101" pitchFamily="2" charset="-122"/>
                        </a:rPr>
                        <a:t>1</a:t>
                      </a:r>
                      <a:r>
                        <a:rPr lang="zh-CN" sz="2135" kern="0" dirty="0">
                          <a:solidFill>
                            <a:schemeClr val="tx1">
                              <a:lumMod val="85000"/>
                              <a:lumOff val="15000"/>
                            </a:schemeClr>
                          </a:solidFill>
                          <a:cs typeface="宋体" panose="02010600030101010101" pitchFamily="2" charset="-122"/>
                        </a:rPr>
                        <a:t>级）</a:t>
                      </a:r>
                      <a:r>
                        <a:rPr lang="zh-CN" altLang="en-US" sz="2135" kern="0" dirty="0">
                          <a:solidFill>
                            <a:schemeClr val="tx1">
                              <a:lumMod val="85000"/>
                              <a:lumOff val="15000"/>
                            </a:schemeClr>
                          </a:solidFill>
                          <a:cs typeface="宋体" panose="02010600030101010101" pitchFamily="2" charset="-122"/>
                        </a:rPr>
                        <a:t>，</a:t>
                      </a:r>
                      <a:r>
                        <a:rPr lang="zh-CN" sz="2135" kern="0" dirty="0">
                          <a:solidFill>
                            <a:schemeClr val="tx1">
                              <a:lumMod val="85000"/>
                              <a:lumOff val="15000"/>
                            </a:schemeClr>
                          </a:solidFill>
                          <a:cs typeface="宋体" panose="02010600030101010101" pitchFamily="2" charset="-122"/>
                        </a:rPr>
                        <a:t>将肢体放在抗重力肢位时</a:t>
                      </a:r>
                      <a:r>
                        <a:rPr lang="zh-CN" altLang="en-US" sz="2135" kern="0" dirty="0">
                          <a:solidFill>
                            <a:schemeClr val="tx1">
                              <a:lumMod val="85000"/>
                              <a:lumOff val="15000"/>
                            </a:schemeClr>
                          </a:solidFill>
                          <a:cs typeface="宋体" panose="02010600030101010101" pitchFamily="2" charset="-122"/>
                        </a:rPr>
                        <a:t>，</a:t>
                      </a:r>
                      <a:r>
                        <a:rPr lang="zh-CN" sz="2135" kern="0" dirty="0">
                          <a:solidFill>
                            <a:schemeClr val="tx1">
                              <a:lumMod val="85000"/>
                              <a:lumOff val="15000"/>
                            </a:schemeClr>
                          </a:solidFill>
                          <a:cs typeface="宋体" panose="02010600030101010101" pitchFamily="2" charset="-122"/>
                        </a:rPr>
                        <a:t>肢体迅速下落</a:t>
                      </a:r>
                      <a:r>
                        <a:rPr lang="zh-CN" altLang="en-US" sz="2135" kern="0" dirty="0">
                          <a:solidFill>
                            <a:schemeClr val="tx1">
                              <a:lumMod val="85000"/>
                              <a:lumOff val="15000"/>
                            </a:schemeClr>
                          </a:solidFill>
                          <a:cs typeface="宋体" panose="02010600030101010101" pitchFamily="2" charset="-122"/>
                        </a:rPr>
                        <a:t>，</a:t>
                      </a:r>
                      <a:r>
                        <a:rPr lang="zh-CN" sz="2135" kern="0" dirty="0">
                          <a:solidFill>
                            <a:schemeClr val="tx1">
                              <a:lumMod val="85000"/>
                              <a:lumOff val="15000"/>
                            </a:schemeClr>
                          </a:solidFill>
                          <a:cs typeface="宋体" panose="02010600030101010101" pitchFamily="2" charset="-122"/>
                        </a:rPr>
                        <a:t>不能维持规定肢位。不能完成功能性动作。</a:t>
                      </a:r>
                      <a:endParaRPr lang="zh-CN" sz="2135" kern="0" dirty="0">
                        <a:solidFill>
                          <a:schemeClr val="tx1">
                            <a:lumMod val="85000"/>
                            <a:lumOff val="15000"/>
                          </a:schemeClr>
                        </a:solidFill>
                        <a:cs typeface="宋体" panose="02010600030101010101" pitchFamily="2" charset="-122"/>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bl>
          </a:graphicData>
        </a:graphic>
      </p:graphicFrame>
      <p:sp>
        <p:nvSpPr>
          <p:cNvPr id="3" name="标题 4"/>
          <p:cNvSpPr>
            <a:spLocks noGrp="1"/>
          </p:cNvSpPr>
          <p:nvPr>
            <p:custDataLst>
              <p:tags r:id="rId4"/>
            </p:custDataLst>
          </p:nvPr>
        </p:nvSpPr>
        <p:spPr>
          <a:xfrm>
            <a:off x="975360" y="-11430"/>
            <a:ext cx="3871595" cy="74612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二、肌张力评定</a:t>
            </a:r>
            <a:endParaRPr lang="zh-CN" altLang="en-US" sz="3200">
              <a:sym typeface="+mn-ea"/>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30225" y="993140"/>
            <a:ext cx="11284585" cy="5287645"/>
            <a:chOff x="-594067" y="-118209"/>
            <a:chExt cx="6175908" cy="6576234"/>
          </a:xfrm>
        </p:grpSpPr>
        <p:sp>
          <p:nvSpPr>
            <p:cNvPr id="7" name="AutoShape 10"/>
            <p:cNvSpPr>
              <a:spLocks noChangeArrowheads="1"/>
            </p:cNvSpPr>
            <p:nvPr>
              <p:custDataLst>
                <p:tags r:id="rId1"/>
              </p:custDataLst>
            </p:nvPr>
          </p:nvSpPr>
          <p:spPr bwMode="auto">
            <a:xfrm>
              <a:off x="-594067" y="-118209"/>
              <a:ext cx="6175908" cy="6576234"/>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430" y="176367"/>
              <a:ext cx="5956271" cy="5986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buNone/>
              </a:pPr>
              <a:r>
                <a:rPr lang="zh-CN" altLang="en-US" kern="0" dirty="0">
                  <a:solidFill>
                    <a:schemeClr val="dk1"/>
                  </a:solidFill>
                  <a:latin typeface="+mn-lt"/>
                  <a:sym typeface="Calibri" panose="020F0502020204030204" pitchFamily="34" charset="0"/>
                </a:rPr>
                <a:t>（六）肌张力评定的注意事项</a:t>
              </a:r>
              <a:endParaRPr lang="zh-CN" altLang="en-US" kern="0" dirty="0">
                <a:solidFill>
                  <a:schemeClr val="dk1"/>
                </a:solidFill>
                <a:latin typeface="+mn-lt"/>
                <a:sym typeface="Calibri" panose="020F0502020204030204" pitchFamily="34" charset="0"/>
              </a:endParaRPr>
            </a:p>
            <a:p>
              <a:r>
                <a:rPr lang="zh-CN" altLang="en-US" kern="0" dirty="0">
                  <a:solidFill>
                    <a:schemeClr val="dk1"/>
                  </a:solidFill>
                  <a:latin typeface="+mn-lt"/>
                  <a:sym typeface="Calibri" panose="020F0502020204030204" pitchFamily="34" charset="0"/>
                </a:rPr>
                <a:t>由于影响肌张力的因素较多，并且肌张力是在不断变化的，因此评定肌张力时应注意以下内容：</a:t>
              </a:r>
              <a:endParaRPr lang="zh-CN" altLang="en-US" kern="0" dirty="0">
                <a:solidFill>
                  <a:schemeClr val="dk1"/>
                </a:solidFill>
                <a:latin typeface="+mn-lt"/>
                <a:sym typeface="Calibri" panose="020F0502020204030204" pitchFamily="34" charset="0"/>
              </a:endParaRPr>
            </a:p>
            <a:p>
              <a:r>
                <a:rPr lang="en-US" altLang="en-US" kern="0" dirty="0">
                  <a:solidFill>
                    <a:schemeClr val="dk1"/>
                  </a:solidFill>
                  <a:latin typeface="+mn-lt"/>
                  <a:sym typeface="Calibri" panose="020F0502020204030204" pitchFamily="34" charset="0"/>
                </a:rPr>
                <a:t>1</a:t>
              </a:r>
              <a:r>
                <a:rPr lang="zh-CN" altLang="en-US" kern="0" dirty="0">
                  <a:solidFill>
                    <a:schemeClr val="dk1"/>
                  </a:solidFill>
                  <a:latin typeface="+mn-lt"/>
                  <a:sym typeface="Calibri" panose="020F0502020204030204" pitchFamily="34" charset="0"/>
                </a:rPr>
                <a:t>、在痉挛评定时，要确保被动牵伸运动的速度相同，因为被动牵伸的速度不同，痉挛肌肉发生反应的角度也不同，影响痉挛分级的判断。</a:t>
              </a:r>
              <a:endParaRPr lang="zh-CN" altLang="en-US" kern="0" dirty="0">
                <a:solidFill>
                  <a:schemeClr val="dk1"/>
                </a:solidFill>
                <a:latin typeface="+mn-lt"/>
                <a:sym typeface="Calibri" panose="020F0502020204030204" pitchFamily="34" charset="0"/>
              </a:endParaRPr>
            </a:p>
            <a:p>
              <a:r>
                <a:rPr lang="en-US" altLang="en-US"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、在做肌张力评定时，测量体位及肢体位置必须标准化，测试时间和室内温度要保持一致 。减少体位、肢体位置、情绪、室温、测试时间、药物等对肌张力状态的影响。</a:t>
              </a:r>
              <a:endParaRPr lang="zh-CN" altLang="en-US" kern="0" dirty="0">
                <a:solidFill>
                  <a:schemeClr val="dk1"/>
                </a:solidFill>
                <a:latin typeface="+mn-lt"/>
                <a:sym typeface="Calibri" panose="020F0502020204030204" pitchFamily="34" charset="0"/>
              </a:endParaRPr>
            </a:p>
            <a:p>
              <a:r>
                <a:rPr lang="en-US" altLang="en-US" kern="0" dirty="0">
                  <a:solidFill>
                    <a:schemeClr val="dk1"/>
                  </a:solidFill>
                  <a:latin typeface="+mn-lt"/>
                  <a:sym typeface="Calibri" panose="020F0502020204030204" pitchFamily="34" charset="0"/>
                </a:rPr>
                <a:t>3</a:t>
              </a:r>
              <a:r>
                <a:rPr lang="zh-CN" altLang="en-US" kern="0" dirty="0">
                  <a:solidFill>
                    <a:schemeClr val="dk1"/>
                  </a:solidFill>
                  <a:latin typeface="+mn-lt"/>
                  <a:sym typeface="Calibri" panose="020F0502020204030204" pitchFamily="34" charset="0"/>
                </a:rPr>
                <a:t>、肌张力评定应遵循健、患侧对比，先健侧、后患侧的顺序，双侧对比。仪器测量时，要按照先肌肉放松后收缩的顺序测试。</a:t>
              </a:r>
              <a:endParaRPr lang="zh-CN" altLang="en-US" kern="0" dirty="0">
                <a:solidFill>
                  <a:schemeClr val="dk1"/>
                </a:solidFill>
                <a:latin typeface="+mn-lt"/>
                <a:sym typeface="Calibri" panose="020F0502020204030204" pitchFamily="34" charset="0"/>
              </a:endParaRPr>
            </a:p>
          </p:txBody>
        </p:sp>
      </p:grpSp>
      <p:sp>
        <p:nvSpPr>
          <p:cNvPr id="4" name="标题 4"/>
          <p:cNvSpPr>
            <a:spLocks noGrp="1"/>
          </p:cNvSpPr>
          <p:nvPr>
            <p:custDataLst>
              <p:tags r:id="rId3"/>
            </p:custDataLst>
          </p:nvPr>
        </p:nvSpPr>
        <p:spPr>
          <a:xfrm>
            <a:off x="975360" y="-11430"/>
            <a:ext cx="3871595" cy="74612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二、肌张力评定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492760" y="1109345"/>
            <a:ext cx="11138535" cy="5272405"/>
            <a:chOff x="-594067" y="-118209"/>
            <a:chExt cx="6175908" cy="6576234"/>
          </a:xfrm>
        </p:grpSpPr>
        <p:sp>
          <p:nvSpPr>
            <p:cNvPr id="7" name="AutoShape 10"/>
            <p:cNvSpPr>
              <a:spLocks noChangeArrowheads="1"/>
            </p:cNvSpPr>
            <p:nvPr>
              <p:custDataLst>
                <p:tags r:id="rId1"/>
              </p:custDataLst>
            </p:nvPr>
          </p:nvSpPr>
          <p:spPr bwMode="auto">
            <a:xfrm>
              <a:off x="-594067" y="-118209"/>
              <a:ext cx="6175908" cy="6576234"/>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719" y="176427"/>
              <a:ext cx="5776292" cy="5953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buNone/>
              </a:pPr>
              <a:r>
                <a:rPr lang="zh-CN" altLang="en-US" kern="0" dirty="0">
                  <a:solidFill>
                    <a:schemeClr val="dk1"/>
                  </a:solidFill>
                  <a:latin typeface="+mn-lt"/>
                  <a:sym typeface="Calibri" panose="020F0502020204030204" pitchFamily="34" charset="0"/>
                </a:rPr>
                <a:t>（一）定义</a:t>
              </a:r>
              <a:endParaRPr lang="zh-CN" altLang="en-US" kern="0" dirty="0">
                <a:solidFill>
                  <a:schemeClr val="dk1"/>
                </a:solidFill>
                <a:latin typeface="+mn-lt"/>
                <a:sym typeface="Calibri" panose="020F0502020204030204" pitchFamily="34" charset="0"/>
              </a:endParaRPr>
            </a:p>
            <a:p>
              <a:pPr algn="just"/>
              <a:r>
                <a:rPr lang="en-US" altLang="en-US"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关节活动度（</a:t>
              </a:r>
              <a:r>
                <a:rPr lang="en-US" altLang="en-US" kern="0" dirty="0">
                  <a:solidFill>
                    <a:schemeClr val="dk1"/>
                  </a:solidFill>
                  <a:latin typeface="+mn-lt"/>
                  <a:sym typeface="Calibri" panose="020F0502020204030204" pitchFamily="34" charset="0"/>
                </a:rPr>
                <a:t>range of motion</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ROM</a:t>
              </a:r>
              <a:r>
                <a:rPr lang="zh-CN" altLang="en-US" kern="0" dirty="0">
                  <a:solidFill>
                    <a:schemeClr val="dk1"/>
                  </a:solidFill>
                  <a:latin typeface="+mn-lt"/>
                  <a:sym typeface="Calibri" panose="020F0502020204030204" pitchFamily="34" charset="0"/>
                </a:rPr>
                <a:t>），即关节活动范围，是指关节活动时经过的角度。是衡量一个关节运动量的指标。关节活动度可以分为全范围、外侧范围、内侧范围和中间范围。</a:t>
              </a:r>
              <a:endParaRPr lang="en-US" altLang="zh-CN" kern="0" dirty="0">
                <a:solidFill>
                  <a:schemeClr val="dk1"/>
                </a:solidFill>
                <a:latin typeface="+mn-lt"/>
                <a:sym typeface="Calibri" panose="020F0502020204030204" pitchFamily="34" charset="0"/>
              </a:endParaRPr>
            </a:p>
            <a:p>
              <a:pPr algn="just"/>
              <a:endParaRPr lang="zh-CN" altLang="en-US" kern="0" dirty="0">
                <a:solidFill>
                  <a:schemeClr val="dk1"/>
                </a:solidFill>
                <a:latin typeface="+mn-lt"/>
                <a:sym typeface="Calibri" panose="020F0502020204030204" pitchFamily="34" charset="0"/>
              </a:endParaRPr>
            </a:p>
            <a:p>
              <a:pPr algn="just"/>
              <a:r>
                <a:rPr lang="en-US" altLang="en-US" kern="0" dirty="0">
                  <a:solidFill>
                    <a:schemeClr val="dk1"/>
                  </a:solidFill>
                  <a:latin typeface="+mn-lt"/>
                  <a:sym typeface="Calibri" panose="020F0502020204030204" pitchFamily="34" charset="0"/>
                </a:rPr>
                <a:t>1. </a:t>
              </a:r>
              <a:r>
                <a:rPr lang="zh-CN" altLang="en-US" kern="0" dirty="0">
                  <a:solidFill>
                    <a:schemeClr val="dk1"/>
                  </a:solidFill>
                  <a:latin typeface="+mn-lt"/>
                  <a:sym typeface="Calibri" panose="020F0502020204030204" pitchFamily="34" charset="0"/>
                </a:rPr>
                <a:t>全范围：运动的肢体从完全伸展位到完全短缩位的全关节活动范围。</a:t>
              </a:r>
              <a:endParaRPr lang="zh-CN" altLang="en-US" kern="0" dirty="0">
                <a:solidFill>
                  <a:schemeClr val="dk1"/>
                </a:solidFill>
                <a:latin typeface="+mn-lt"/>
                <a:sym typeface="Calibri" panose="020F0502020204030204" pitchFamily="34" charset="0"/>
              </a:endParaRPr>
            </a:p>
            <a:p>
              <a:pPr algn="just"/>
              <a:r>
                <a:rPr lang="en-US" altLang="en-US" kern="0" dirty="0">
                  <a:solidFill>
                    <a:schemeClr val="dk1"/>
                  </a:solidFill>
                  <a:latin typeface="+mn-lt"/>
                  <a:sym typeface="Calibri" panose="020F0502020204030204" pitchFamily="34" charset="0"/>
                </a:rPr>
                <a:t>2. </a:t>
              </a:r>
              <a:r>
                <a:rPr lang="zh-CN" altLang="en-US" kern="0" dirty="0">
                  <a:solidFill>
                    <a:schemeClr val="dk1"/>
                  </a:solidFill>
                  <a:latin typeface="+mn-lt"/>
                  <a:sym typeface="Calibri" panose="020F0502020204030204" pitchFamily="34" charset="0"/>
                </a:rPr>
                <a:t>外侧范围：肌肉（主动肌）从完全伸展位到全范围中点的范围。 </a:t>
              </a:r>
              <a:endParaRPr lang="zh-CN" altLang="en-US" kern="0" dirty="0">
                <a:solidFill>
                  <a:schemeClr val="dk1"/>
                </a:solidFill>
                <a:latin typeface="+mn-lt"/>
                <a:sym typeface="Calibri" panose="020F0502020204030204" pitchFamily="34" charset="0"/>
              </a:endParaRPr>
            </a:p>
            <a:p>
              <a:pPr algn="just"/>
              <a:r>
                <a:rPr lang="en-US" altLang="en-US" kern="0" dirty="0">
                  <a:solidFill>
                    <a:schemeClr val="dk1"/>
                  </a:solidFill>
                  <a:latin typeface="+mn-lt"/>
                  <a:sym typeface="Calibri" panose="020F0502020204030204" pitchFamily="34" charset="0"/>
                </a:rPr>
                <a:t>3. </a:t>
              </a:r>
              <a:r>
                <a:rPr lang="zh-CN" altLang="en-US" kern="0" dirty="0">
                  <a:solidFill>
                    <a:schemeClr val="dk1"/>
                  </a:solidFill>
                  <a:latin typeface="+mn-lt"/>
                  <a:sym typeface="Calibri" panose="020F0502020204030204" pitchFamily="34" charset="0"/>
                </a:rPr>
                <a:t>内测范围：肌肉从全范围中点到完全短缩位的范围。 </a:t>
              </a:r>
              <a:endParaRPr lang="zh-CN" altLang="en-US" kern="0" dirty="0">
                <a:solidFill>
                  <a:schemeClr val="dk1"/>
                </a:solidFill>
                <a:latin typeface="+mn-lt"/>
                <a:sym typeface="Calibri" panose="020F0502020204030204" pitchFamily="34" charset="0"/>
              </a:endParaRPr>
            </a:p>
            <a:p>
              <a:pPr algn="just"/>
              <a:r>
                <a:rPr lang="en-US" altLang="en-US" kern="0" dirty="0">
                  <a:solidFill>
                    <a:schemeClr val="dk1"/>
                  </a:solidFill>
                  <a:latin typeface="+mn-lt"/>
                  <a:sym typeface="Calibri" panose="020F0502020204030204" pitchFamily="34" charset="0"/>
                </a:rPr>
                <a:t>4. </a:t>
              </a:r>
              <a:r>
                <a:rPr lang="zh-CN" altLang="en-US" kern="0" dirty="0">
                  <a:solidFill>
                    <a:schemeClr val="dk1"/>
                  </a:solidFill>
                  <a:latin typeface="+mn-lt"/>
                  <a:sym typeface="Calibri" panose="020F0502020204030204" pitchFamily="34" charset="0"/>
                </a:rPr>
                <a:t>中间范围：运动肢体从外侧范围的中点到内侧范围的中点间的范围。</a:t>
              </a:r>
              <a:endParaRPr lang="zh-CN" altLang="en-US" kern="0" dirty="0">
                <a:solidFill>
                  <a:schemeClr val="dk1"/>
                </a:solidFill>
                <a:latin typeface="+mn-lt"/>
                <a:sym typeface="Calibri" panose="020F0502020204030204" pitchFamily="34" charset="0"/>
              </a:endParaRPr>
            </a:p>
          </p:txBody>
        </p:sp>
      </p:grpSp>
      <p:sp>
        <p:nvSpPr>
          <p:cNvPr id="5" name="标题 4"/>
          <p:cNvSpPr>
            <a:spLocks noGrp="1"/>
          </p:cNvSpPr>
          <p:nvPr>
            <p:ph type="title" idx="4294967295"/>
            <p:custDataLst>
              <p:tags r:id="rId3"/>
            </p:custDataLst>
          </p:nvPr>
        </p:nvSpPr>
        <p:spPr>
          <a:xfrm>
            <a:off x="983615" y="11430"/>
            <a:ext cx="4713605" cy="633095"/>
          </a:xfrm>
        </p:spPr>
        <p:txBody>
          <a:bodyPr vert="horz" lIns="121920" tIns="60960" rIns="121920" bIns="60960" rtlCol="0" anchor="ctr">
            <a:normAutofit fontScale="90000"/>
          </a:bodyPr>
          <a:lstStyle/>
          <a:p>
            <a:pPr lvl="0" algn="l">
              <a:buClrTx/>
              <a:buSzTx/>
              <a:buFontTx/>
            </a:pPr>
            <a:r>
              <a:rPr lang="zh-CN" altLang="en-US">
                <a:sym typeface="+mn-ea"/>
              </a:rPr>
              <a:t>三、关节活动度测量</a:t>
            </a:r>
            <a:endParaRPr lang="zh-CN" altLang="en-US">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79120" y="970280"/>
            <a:ext cx="11088751" cy="5534660"/>
            <a:chOff x="-607648" y="-231253"/>
            <a:chExt cx="6175908" cy="6743337"/>
          </a:xfrm>
        </p:grpSpPr>
        <p:sp>
          <p:nvSpPr>
            <p:cNvPr id="7" name="AutoShape 10"/>
            <p:cNvSpPr>
              <a:spLocks noChangeArrowheads="1"/>
            </p:cNvSpPr>
            <p:nvPr>
              <p:custDataLst>
                <p:tags r:id="rId1"/>
              </p:custDataLst>
            </p:nvPr>
          </p:nvSpPr>
          <p:spPr bwMode="auto">
            <a:xfrm>
              <a:off x="-607648" y="-231253"/>
              <a:ext cx="6175908" cy="6576234"/>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3" y="176473"/>
              <a:ext cx="5832995" cy="6335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buNone/>
              </a:pPr>
              <a:r>
                <a:rPr lang="zh-CN" altLang="en-US" kern="0" dirty="0">
                  <a:solidFill>
                    <a:schemeClr val="dk1"/>
                  </a:solidFill>
                  <a:latin typeface="+mn-lt"/>
                  <a:sym typeface="Calibri" panose="020F0502020204030204" pitchFamily="34" charset="0"/>
                </a:rPr>
                <a:t>（二）关节活动度分类</a:t>
              </a:r>
              <a:endParaRPr lang="zh-CN" altLang="en-US" kern="0" dirty="0">
                <a:solidFill>
                  <a:schemeClr val="dk1"/>
                </a:solidFill>
                <a:latin typeface="+mn-lt"/>
                <a:sym typeface="Calibri" panose="020F0502020204030204" pitchFamily="34" charset="0"/>
              </a:endParaRPr>
            </a:p>
            <a:p>
              <a:pPr algn="just"/>
              <a:r>
                <a:rPr lang="en-US" altLang="en-US" kern="0" dirty="0">
                  <a:solidFill>
                    <a:schemeClr val="dk1"/>
                  </a:solidFill>
                  <a:latin typeface="+mn-lt"/>
                  <a:sym typeface="Calibri" panose="020F0502020204030204" pitchFamily="34" charset="0"/>
                </a:rPr>
                <a:t>1. </a:t>
              </a:r>
              <a:r>
                <a:rPr lang="zh-CN" altLang="en-US" kern="0" dirty="0">
                  <a:solidFill>
                    <a:schemeClr val="dk1"/>
                  </a:solidFill>
                  <a:latin typeface="+mn-lt"/>
                  <a:sym typeface="Calibri" panose="020F0502020204030204" pitchFamily="34" charset="0"/>
                </a:rPr>
                <a:t>主动关节活动度</a:t>
              </a:r>
              <a:r>
                <a:rPr lang="en-US" altLang="en-US" kern="0" dirty="0">
                  <a:solidFill>
                    <a:schemeClr val="dk1"/>
                  </a:solidFill>
                  <a:latin typeface="+mn-lt"/>
                  <a:sym typeface="Calibri" panose="020F0502020204030204" pitchFamily="34" charset="0"/>
                </a:rPr>
                <a:t>(active range of motion</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AROM)  </a:t>
              </a:r>
              <a:endParaRPr lang="en-US" altLang="en-US" kern="0" dirty="0">
                <a:solidFill>
                  <a:schemeClr val="dk1"/>
                </a:solidFill>
                <a:latin typeface="+mn-lt"/>
                <a:sym typeface="Calibri" panose="020F0502020204030204" pitchFamily="34" charset="0"/>
              </a:endParaRPr>
            </a:p>
            <a:p>
              <a:pPr algn="just"/>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指肢体主动运动、无辅助的情况下达到的关节活动范围。</a:t>
              </a:r>
              <a:r>
                <a:rPr lang="en-US" altLang="en-US" kern="0" dirty="0">
                  <a:solidFill>
                    <a:schemeClr val="dk1"/>
                  </a:solidFill>
                  <a:latin typeface="+mn-lt"/>
                  <a:sym typeface="Calibri" panose="020F0502020204030204" pitchFamily="34" charset="0"/>
                </a:rPr>
                <a:t>AROM</a:t>
              </a:r>
              <a:r>
                <a:rPr lang="zh-CN" altLang="en-US" kern="0" dirty="0">
                  <a:solidFill>
                    <a:schemeClr val="dk1"/>
                  </a:solidFill>
                  <a:latin typeface="+mn-lt"/>
                  <a:sym typeface="Calibri" panose="020F0502020204030204" pitchFamily="34" charset="0"/>
                </a:rPr>
                <a:t>可以反映受试者肌肉主动收缩的力量。</a:t>
              </a:r>
              <a:endParaRPr lang="en-US" altLang="zh-CN" kern="0" dirty="0">
                <a:solidFill>
                  <a:schemeClr val="dk1"/>
                </a:solidFill>
                <a:latin typeface="+mn-lt"/>
                <a:sym typeface="Calibri" panose="020F0502020204030204" pitchFamily="34" charset="0"/>
              </a:endParaRPr>
            </a:p>
            <a:p>
              <a:pPr algn="just"/>
              <a:endParaRPr lang="zh-CN" altLang="en-US" kern="0" dirty="0">
                <a:solidFill>
                  <a:schemeClr val="dk1"/>
                </a:solidFill>
                <a:latin typeface="+mn-lt"/>
                <a:sym typeface="Calibri" panose="020F0502020204030204" pitchFamily="34" charset="0"/>
              </a:endParaRPr>
            </a:p>
            <a:p>
              <a:pPr algn="just"/>
              <a:r>
                <a:rPr lang="en-US" altLang="en-US" kern="0" dirty="0">
                  <a:solidFill>
                    <a:schemeClr val="dk1"/>
                  </a:solidFill>
                  <a:latin typeface="+mn-lt"/>
                  <a:sym typeface="Calibri" panose="020F0502020204030204" pitchFamily="34" charset="0"/>
                </a:rPr>
                <a:t>2. </a:t>
              </a:r>
              <a:r>
                <a:rPr lang="zh-CN" altLang="en-US" kern="0" dirty="0">
                  <a:solidFill>
                    <a:schemeClr val="dk1"/>
                  </a:solidFill>
                  <a:latin typeface="+mn-lt"/>
                  <a:sym typeface="Calibri" panose="020F0502020204030204" pitchFamily="34" charset="0"/>
                </a:rPr>
                <a:t>被动关节活动度</a:t>
              </a:r>
              <a:r>
                <a:rPr lang="en-US" altLang="en-US" kern="0" dirty="0">
                  <a:solidFill>
                    <a:schemeClr val="dk1"/>
                  </a:solidFill>
                  <a:latin typeface="+mn-lt"/>
                  <a:sym typeface="Calibri" panose="020F0502020204030204" pitchFamily="34" charset="0"/>
                </a:rPr>
                <a:t>(passive range of motion</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PROM)  </a:t>
              </a:r>
              <a:endParaRPr lang="en-US" altLang="en-US" kern="0" dirty="0">
                <a:solidFill>
                  <a:schemeClr val="dk1"/>
                </a:solidFill>
                <a:latin typeface="+mn-lt"/>
                <a:sym typeface="Calibri" panose="020F0502020204030204" pitchFamily="34" charset="0"/>
              </a:endParaRPr>
            </a:p>
            <a:p>
              <a:pPr algn="just"/>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指肢体被动运动所达到的关节活动范围。通常，</a:t>
              </a:r>
              <a:r>
                <a:rPr lang="en-US" altLang="en-US" kern="0" dirty="0">
                  <a:solidFill>
                    <a:schemeClr val="dk1"/>
                  </a:solidFill>
                  <a:latin typeface="+mn-lt"/>
                  <a:sym typeface="Calibri" panose="020F0502020204030204" pitchFamily="34" charset="0"/>
                </a:rPr>
                <a:t>PROM</a:t>
              </a:r>
              <a:r>
                <a:rPr lang="zh-CN" altLang="en-US" kern="0" dirty="0">
                  <a:solidFill>
                    <a:schemeClr val="dk1"/>
                  </a:solidFill>
                  <a:latin typeface="+mn-lt"/>
                  <a:sym typeface="Calibri" panose="020F0502020204030204" pitchFamily="34" charset="0"/>
                </a:rPr>
                <a:t>略大于</a:t>
              </a:r>
              <a:r>
                <a:rPr lang="en-US" altLang="en-US" kern="0" dirty="0">
                  <a:solidFill>
                    <a:schemeClr val="dk1"/>
                  </a:solidFill>
                  <a:latin typeface="+mn-lt"/>
                  <a:sym typeface="Calibri" panose="020F0502020204030204" pitchFamily="34" charset="0"/>
                </a:rPr>
                <a:t>AROM</a:t>
              </a:r>
              <a:r>
                <a:rPr lang="zh-CN" altLang="en-US" kern="0" dirty="0">
                  <a:solidFill>
                    <a:schemeClr val="dk1"/>
                  </a:solidFill>
                  <a:latin typeface="+mn-lt"/>
                  <a:sym typeface="Calibri" panose="020F0502020204030204" pitchFamily="34" charset="0"/>
                </a:rPr>
                <a:t>。这是由于超过正常</a:t>
              </a:r>
              <a:r>
                <a:rPr lang="en-US" altLang="en-US" kern="0" dirty="0">
                  <a:solidFill>
                    <a:schemeClr val="dk1"/>
                  </a:solidFill>
                  <a:latin typeface="+mn-lt"/>
                  <a:sym typeface="Calibri" panose="020F0502020204030204" pitchFamily="34" charset="0"/>
                </a:rPr>
                <a:t>AROM</a:t>
              </a:r>
              <a:r>
                <a:rPr lang="zh-CN" altLang="en-US" kern="0" dirty="0">
                  <a:solidFill>
                    <a:schemeClr val="dk1"/>
                  </a:solidFill>
                  <a:latin typeface="+mn-lt"/>
                  <a:sym typeface="Calibri" panose="020F0502020204030204" pitchFamily="34" charset="0"/>
                </a:rPr>
                <a:t>的被动关节活动范围是不受随意运动控制的，用以吸收外力、保护关节的范围。</a:t>
              </a:r>
              <a:r>
                <a:rPr lang="en-US" altLang="en-US" kern="0" dirty="0">
                  <a:solidFill>
                    <a:schemeClr val="dk1"/>
                  </a:solidFill>
                  <a:latin typeface="+mn-lt"/>
                  <a:sym typeface="Calibri" panose="020F0502020204030204" pitchFamily="34" charset="0"/>
                </a:rPr>
                <a:t>PROM</a:t>
              </a:r>
              <a:r>
                <a:rPr lang="zh-CN" altLang="en-US" kern="0" dirty="0">
                  <a:solidFill>
                    <a:schemeClr val="dk1"/>
                  </a:solidFill>
                  <a:latin typeface="+mn-lt"/>
                  <a:sym typeface="Calibri" panose="020F0502020204030204" pitchFamily="34" charset="0"/>
                </a:rPr>
                <a:t>不要求受试者主动收缩肌肉，因此不能反映肌力情况，但可以通过</a:t>
              </a:r>
              <a:r>
                <a:rPr lang="en-US" altLang="en-US" kern="0" dirty="0">
                  <a:solidFill>
                    <a:schemeClr val="dk1"/>
                  </a:solidFill>
                  <a:latin typeface="+mn-lt"/>
                  <a:sym typeface="Calibri" panose="020F0502020204030204" pitchFamily="34" charset="0"/>
                </a:rPr>
                <a:t>PROM</a:t>
              </a:r>
              <a:r>
                <a:rPr lang="zh-CN" altLang="en-US" kern="0" dirty="0">
                  <a:solidFill>
                    <a:schemeClr val="dk1"/>
                  </a:solidFill>
                  <a:latin typeface="+mn-lt"/>
                  <a:sym typeface="Calibri" panose="020F0502020204030204" pitchFamily="34" charset="0"/>
                </a:rPr>
                <a:t>检查判断关节运动终末感的性质，从而确定限制关节运动的异常结构变化。</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11225" y="116840"/>
            <a:ext cx="4713605" cy="633095"/>
          </a:xfrm>
          <a:prstGeom prst="rect">
            <a:avLst/>
          </a:prstGeom>
        </p:spPr>
        <p:txBody>
          <a:bodyPr vert="horz" lIns="121920" tIns="60960" rIns="121920" bIns="60960" rtlCol="0" anchor="ctr" anchorCtr="0">
            <a:normAutofit fontScale="90000" lnSpcReduction="2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三、关节活动度测量</a:t>
            </a:r>
            <a:endParaRPr lang="zh-CN" altLang="en-US">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02920" y="1066800"/>
            <a:ext cx="11358880" cy="5593080"/>
            <a:chOff x="-594067" y="-231253"/>
            <a:chExt cx="6175908" cy="6576234"/>
          </a:xfrm>
        </p:grpSpPr>
        <p:sp>
          <p:nvSpPr>
            <p:cNvPr id="7" name="AutoShape 10"/>
            <p:cNvSpPr>
              <a:spLocks noChangeArrowheads="1"/>
            </p:cNvSpPr>
            <p:nvPr>
              <p:custDataLst>
                <p:tags r:id="rId1"/>
              </p:custDataLst>
            </p:nvPr>
          </p:nvSpPr>
          <p:spPr bwMode="auto">
            <a:xfrm>
              <a:off x="-594067" y="-231253"/>
              <a:ext cx="6175908" cy="6576234"/>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9"/>
              <a:ext cx="5956422" cy="2886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buNone/>
              </a:pPr>
              <a:r>
                <a:rPr lang="zh-CN" altLang="en-US" kern="0" dirty="0">
                  <a:solidFill>
                    <a:schemeClr val="dk1"/>
                  </a:solidFill>
                  <a:latin typeface="+mn-lt"/>
                  <a:sym typeface="Calibri" panose="020F0502020204030204" pitchFamily="34" charset="0"/>
                </a:rPr>
                <a:t>（三）测量方法</a:t>
              </a:r>
              <a:endParaRPr lang="zh-CN" altLang="en-US" kern="0" dirty="0">
                <a:solidFill>
                  <a:schemeClr val="dk1"/>
                </a:solidFill>
                <a:latin typeface="+mn-lt"/>
                <a:sym typeface="Calibri" panose="020F0502020204030204" pitchFamily="34" charset="0"/>
              </a:endParaRPr>
            </a:p>
            <a:p>
              <a:pPr algn="just"/>
              <a:r>
                <a:rPr lang="en-US" altLang="en-US" kern="0" dirty="0">
                  <a:solidFill>
                    <a:schemeClr val="dk1"/>
                  </a:solidFill>
                  <a:latin typeface="+mn-lt"/>
                  <a:sym typeface="Calibri" panose="020F0502020204030204" pitchFamily="34" charset="0"/>
                </a:rPr>
                <a:t>1. </a:t>
              </a:r>
              <a:r>
                <a:rPr lang="zh-CN" altLang="en-US" kern="0" dirty="0">
                  <a:solidFill>
                    <a:schemeClr val="dk1"/>
                  </a:solidFill>
                  <a:latin typeface="+mn-lt"/>
                  <a:sym typeface="Calibri" panose="020F0502020204030204" pitchFamily="34" charset="0"/>
                </a:rPr>
                <a:t>测量工具</a:t>
              </a:r>
              <a:r>
                <a:rPr lang="en-US" altLang="en-US"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临床上通常采用量角器（关节角度尺）对关节活动范围进行测量。量角器由一个带有圆形或半圆形角度记的固定臂和标有刻度的移动臂组成，两臂的一端由铆钉固定，称为轴心。移动臂围绕轴心，可以跟随关节远端肢体自由移动，从而在固定臂角度计上读出关节活动度。</a:t>
              </a:r>
              <a:endParaRPr lang="zh-CN" altLang="en-US" kern="0" dirty="0">
                <a:solidFill>
                  <a:schemeClr val="dk1"/>
                </a:solidFill>
                <a:latin typeface="+mn-lt"/>
                <a:sym typeface="Calibri" panose="020F0502020204030204" pitchFamily="34" charset="0"/>
              </a:endParaRPr>
            </a:p>
            <a:p>
              <a:pPr>
                <a:buNone/>
              </a:pPr>
              <a:endParaRPr lang="zh-CN" altLang="en-US" kern="0" dirty="0">
                <a:solidFill>
                  <a:schemeClr val="dk1"/>
                </a:solidFill>
                <a:latin typeface="+mn-lt"/>
                <a:sym typeface="Calibri" panose="020F0502020204030204" pitchFamily="34" charset="0"/>
              </a:endParaRPr>
            </a:p>
          </p:txBody>
        </p:sp>
      </p:grpSp>
      <p:pic>
        <p:nvPicPr>
          <p:cNvPr id="133123" name="Picture 3" descr="Z:\F盘\康复评定科\十三五高职教材编写\图5-4-1.jpg"/>
          <p:cNvPicPr>
            <a:picLocks noChangeAspect="1" noChangeArrowheads="1"/>
          </p:cNvPicPr>
          <p:nvPr>
            <p:custDataLst>
              <p:tags r:id="rId3"/>
            </p:custDataLst>
          </p:nvPr>
        </p:nvPicPr>
        <p:blipFill>
          <a:blip r:embed="rId4" cstate="print"/>
          <a:srcRect/>
          <a:stretch>
            <a:fillRect/>
          </a:stretch>
        </p:blipFill>
        <p:spPr bwMode="auto">
          <a:xfrm>
            <a:off x="1055335" y="3717296"/>
            <a:ext cx="10108235" cy="2880000"/>
          </a:xfrm>
          <a:prstGeom prst="rect">
            <a:avLst/>
          </a:prstGeom>
          <a:noFill/>
        </p:spPr>
      </p:pic>
      <p:sp>
        <p:nvSpPr>
          <p:cNvPr id="3" name="标题 4"/>
          <p:cNvSpPr>
            <a:spLocks noGrp="1"/>
          </p:cNvSpPr>
          <p:nvPr>
            <p:custDataLst>
              <p:tags r:id="rId5"/>
            </p:custDataLst>
          </p:nvPr>
        </p:nvSpPr>
        <p:spPr>
          <a:xfrm>
            <a:off x="911225" y="116840"/>
            <a:ext cx="4713605" cy="633095"/>
          </a:xfrm>
          <a:prstGeom prst="rect">
            <a:avLst/>
          </a:prstGeom>
        </p:spPr>
        <p:txBody>
          <a:bodyPr vert="horz" lIns="121920" tIns="60960" rIns="121920" bIns="60960" rtlCol="0" anchor="ctr" anchorCtr="0">
            <a:normAutofit fontScale="90000" lnSpcReduction="2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三、关节活动度测量</a:t>
            </a:r>
            <a:endParaRPr lang="zh-CN" altLang="en-US">
              <a:sym typeface="+mn-ea"/>
            </a:endParaRPr>
          </a:p>
        </p:txBody>
      </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5"/>
          <p:cNvSpPr txBox="1">
            <a:spLocks noChangeArrowheads="1"/>
          </p:cNvSpPr>
          <p:nvPr>
            <p:custDataLst>
              <p:tags r:id="rId1"/>
            </p:custDataLst>
          </p:nvPr>
        </p:nvSpPr>
        <p:spPr bwMode="auto">
          <a:xfrm>
            <a:off x="983615" y="1052830"/>
            <a:ext cx="5264150" cy="4607560"/>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wrap="square">
            <a:no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indent="504190" algn="just" eaLnBrk="1" fontAlgn="auto" hangingPunct="1">
              <a:lnSpc>
                <a:spcPct val="140000"/>
              </a:lnSpc>
              <a:spcBef>
                <a:spcPct val="0"/>
              </a:spcBef>
              <a:spcAft>
                <a:spcPts val="0"/>
              </a:spcAft>
              <a:buClrTx/>
              <a:buFontTx/>
              <a:buNone/>
              <a:defRPr/>
            </a:pPr>
            <a:endParaRPr lang="en-US" altLang="en-US" sz="2000" kern="0" dirty="0">
              <a:solidFill>
                <a:schemeClr val="dk1"/>
              </a:solidFill>
              <a:latin typeface="+mn-lt"/>
              <a:sym typeface="Calibri" panose="020F0502020204030204" pitchFamily="34" charset="0"/>
            </a:endParaRPr>
          </a:p>
          <a:p>
            <a:pPr indent="504190" algn="just" eaLnBrk="1" fontAlgn="auto" hangingPunct="1">
              <a:lnSpc>
                <a:spcPct val="140000"/>
              </a:lnSpc>
              <a:spcBef>
                <a:spcPct val="0"/>
              </a:spcBef>
              <a:spcAft>
                <a:spcPts val="0"/>
              </a:spcAft>
              <a:buClrTx/>
              <a:buFontTx/>
              <a:buNone/>
              <a:defRPr/>
            </a:pPr>
            <a:r>
              <a:rPr lang="en-US" altLang="en-US" sz="2000" kern="0" dirty="0">
                <a:solidFill>
                  <a:schemeClr val="dk1"/>
                </a:solidFill>
                <a:latin typeface="+mn-lt"/>
                <a:sym typeface="Calibri" panose="020F0502020204030204" pitchFamily="34" charset="0"/>
              </a:rPr>
              <a:t>2001</a:t>
            </a:r>
            <a:r>
              <a:rPr lang="zh-CN" altLang="en-US" sz="2000" kern="0" dirty="0">
                <a:solidFill>
                  <a:schemeClr val="dk1"/>
                </a:solidFill>
                <a:latin typeface="+mn-lt"/>
                <a:sym typeface="Calibri" panose="020F0502020204030204" pitchFamily="34" charset="0"/>
              </a:rPr>
              <a:t>年，</a:t>
            </a:r>
            <a:r>
              <a:rPr lang="en-US" altLang="en-US" sz="2000" kern="0" dirty="0">
                <a:solidFill>
                  <a:schemeClr val="dk1"/>
                </a:solidFill>
                <a:latin typeface="+mn-lt"/>
                <a:sym typeface="Calibri" panose="020F0502020204030204" pitchFamily="34" charset="0"/>
              </a:rPr>
              <a:t>WHO</a:t>
            </a:r>
            <a:r>
              <a:rPr lang="zh-CN" altLang="en-US" sz="2000" kern="0" dirty="0">
                <a:solidFill>
                  <a:schemeClr val="dk1"/>
                </a:solidFill>
                <a:latin typeface="+mn-lt"/>
                <a:sym typeface="Calibri" panose="020F0502020204030204" pitchFamily="34" charset="0"/>
              </a:rPr>
              <a:t>重新修订了残疾分类系统，称为</a:t>
            </a:r>
            <a:r>
              <a:rPr lang="en-US" altLang="zh-CN" sz="2000" kern="0" dirty="0">
                <a:solidFill>
                  <a:schemeClr val="dk1"/>
                </a:solidFill>
                <a:latin typeface="+mn-lt"/>
                <a:sym typeface="Calibri" panose="020F0502020204030204" pitchFamily="34" charset="0"/>
              </a:rPr>
              <a:t>《</a:t>
            </a:r>
            <a:r>
              <a:rPr lang="zh-CN" altLang="en-US" sz="2000" kern="0" dirty="0">
                <a:solidFill>
                  <a:schemeClr val="dk1"/>
                </a:solidFill>
                <a:latin typeface="+mn-lt"/>
                <a:sym typeface="Calibri" panose="020F0502020204030204" pitchFamily="34" charset="0"/>
              </a:rPr>
              <a:t>国际功能、残疾和健康分类</a:t>
            </a:r>
            <a:r>
              <a:rPr lang="en-US" altLang="zh-CN" sz="2000" kern="0" dirty="0">
                <a:solidFill>
                  <a:schemeClr val="dk1"/>
                </a:solidFill>
                <a:latin typeface="+mn-lt"/>
                <a:sym typeface="Calibri" panose="020F0502020204030204" pitchFamily="34" charset="0"/>
              </a:rPr>
              <a:t>》</a:t>
            </a:r>
            <a:r>
              <a:rPr lang="zh-CN" altLang="en-US" sz="2000" kern="0" dirty="0">
                <a:solidFill>
                  <a:schemeClr val="dk1"/>
                </a:solidFill>
                <a:latin typeface="+mn-lt"/>
                <a:sym typeface="Calibri" panose="020F0502020204030204" pitchFamily="34" charset="0"/>
              </a:rPr>
              <a:t>（</a:t>
            </a:r>
            <a:r>
              <a:rPr lang="en-US" altLang="en-US" sz="2000" kern="0" dirty="0">
                <a:solidFill>
                  <a:schemeClr val="dk1"/>
                </a:solidFill>
                <a:latin typeface="+mn-lt"/>
                <a:sym typeface="Calibri" panose="020F0502020204030204" pitchFamily="34" charset="0"/>
              </a:rPr>
              <a:t>International Classification of Functioning</a:t>
            </a:r>
            <a:r>
              <a:rPr lang="zh-CN" altLang="en-US" sz="2000" kern="0" dirty="0">
                <a:solidFill>
                  <a:schemeClr val="dk1"/>
                </a:solidFill>
                <a:latin typeface="+mn-lt"/>
                <a:sym typeface="Calibri" panose="020F0502020204030204" pitchFamily="34" charset="0"/>
              </a:rPr>
              <a:t>，</a:t>
            </a:r>
            <a:r>
              <a:rPr lang="en-US" altLang="en-US" sz="2000" kern="0" dirty="0">
                <a:solidFill>
                  <a:schemeClr val="dk1"/>
                </a:solidFill>
                <a:latin typeface="+mn-lt"/>
                <a:sym typeface="Calibri" panose="020F0502020204030204" pitchFamily="34" charset="0"/>
              </a:rPr>
              <a:t>Disability</a:t>
            </a:r>
            <a:r>
              <a:rPr lang="zh-CN" altLang="en-US" sz="2000" kern="0" dirty="0">
                <a:solidFill>
                  <a:schemeClr val="dk1"/>
                </a:solidFill>
                <a:latin typeface="+mn-lt"/>
                <a:sym typeface="Calibri" panose="020F0502020204030204" pitchFamily="34" charset="0"/>
              </a:rPr>
              <a:t>，</a:t>
            </a:r>
            <a:r>
              <a:rPr lang="en-US" altLang="en-US" sz="2000" kern="0" dirty="0">
                <a:solidFill>
                  <a:schemeClr val="dk1"/>
                </a:solidFill>
                <a:latin typeface="+mn-lt"/>
                <a:sym typeface="Calibri" panose="020F0502020204030204" pitchFamily="34" charset="0"/>
              </a:rPr>
              <a:t>and Health</a:t>
            </a:r>
            <a:r>
              <a:rPr lang="zh-CN" altLang="en-US" sz="2000" kern="0" dirty="0">
                <a:solidFill>
                  <a:schemeClr val="dk1"/>
                </a:solidFill>
                <a:latin typeface="+mn-lt"/>
                <a:sym typeface="Calibri" panose="020F0502020204030204" pitchFamily="34" charset="0"/>
              </a:rPr>
              <a:t>，</a:t>
            </a:r>
            <a:r>
              <a:rPr lang="en-US" altLang="en-US" sz="2000" kern="0" dirty="0">
                <a:solidFill>
                  <a:schemeClr val="dk1"/>
                </a:solidFill>
                <a:latin typeface="+mn-lt"/>
                <a:sym typeface="Calibri" panose="020F0502020204030204" pitchFamily="34" charset="0"/>
              </a:rPr>
              <a:t>ICF</a:t>
            </a:r>
            <a:r>
              <a:rPr lang="zh-CN" altLang="en-US" sz="2000" kern="0" dirty="0">
                <a:solidFill>
                  <a:schemeClr val="dk1"/>
                </a:solidFill>
                <a:latin typeface="+mn-lt"/>
                <a:sym typeface="Calibri" panose="020F0502020204030204" pitchFamily="34" charset="0"/>
              </a:rPr>
              <a:t>）。该分类系统提供了具有统一标准的人体健康有关的功能和残疾的状态分类，其作为一个重要的健康指标，广泛应用于卫生保健、预防、人口调查、保险、社会安全、劳动、教育、经济、社会政策、一般法律的制定等方面。</a:t>
            </a:r>
            <a:endParaRPr lang="zh-CN" altLang="en-US" sz="2000" kern="0" dirty="0">
              <a:solidFill>
                <a:schemeClr val="dk1"/>
              </a:solidFill>
              <a:latin typeface="+mn-lt"/>
              <a:sym typeface="Calibri" panose="020F0502020204030204" pitchFamily="34" charset="0"/>
            </a:endParaRPr>
          </a:p>
        </p:txBody>
      </p:sp>
      <p:pic>
        <p:nvPicPr>
          <p:cNvPr id="7" name="图片 6" descr="图5-1-1ICF模式图"/>
          <p:cNvPicPr>
            <a:picLocks noChangeAspect="1"/>
          </p:cNvPicPr>
          <p:nvPr>
            <p:custDataLst>
              <p:tags r:id="rId2"/>
            </p:custDataLst>
          </p:nvPr>
        </p:nvPicPr>
        <p:blipFill>
          <a:blip r:embed="rId3" cstate="print"/>
          <a:srcRect/>
          <a:stretch>
            <a:fillRect/>
          </a:stretch>
        </p:blipFill>
        <p:spPr bwMode="auto">
          <a:xfrm>
            <a:off x="6311900" y="1715135"/>
            <a:ext cx="5784215" cy="2838450"/>
          </a:xfrm>
          <a:prstGeom prst="rect">
            <a:avLst/>
          </a:prstGeom>
          <a:noFill/>
          <a:ln w="9525">
            <a:noFill/>
            <a:miter lim="800000"/>
            <a:headEnd/>
            <a:tailEnd/>
          </a:ln>
        </p:spPr>
      </p:pic>
      <p:sp>
        <p:nvSpPr>
          <p:cNvPr id="8" name="矩形 7"/>
          <p:cNvSpPr/>
          <p:nvPr>
            <p:custDataLst>
              <p:tags r:id="rId4"/>
            </p:custDataLst>
          </p:nvPr>
        </p:nvSpPr>
        <p:spPr>
          <a:xfrm>
            <a:off x="8529339" y="5637129"/>
            <a:ext cx="266700" cy="106680"/>
          </a:xfrm>
          <a:prstGeom prst="rect">
            <a:avLst/>
          </a:prstGeom>
        </p:spPr>
        <p:txBody>
          <a:bodyPr wrap="none">
            <a:spAutoFit/>
          </a:bodyPr>
          <a:lstStyle/>
          <a:p>
            <a:r>
              <a:rPr lang="en-US" sz="100" b="1" dirty="0">
                <a:solidFill>
                  <a:schemeClr val="accent4"/>
                </a:solidFill>
                <a:latin typeface="+mn-lt"/>
              </a:rPr>
              <a:t>ICF</a:t>
            </a:r>
            <a:r>
              <a:rPr lang="zh-CN" altLang="en-US" sz="100" b="1" dirty="0">
                <a:solidFill>
                  <a:schemeClr val="accent4"/>
                </a:solidFill>
                <a:latin typeface="+mn-lt"/>
              </a:rPr>
              <a:t>概念模式图</a:t>
            </a:r>
            <a:endParaRPr lang="zh-CN" altLang="en-US" sz="100" b="1" dirty="0">
              <a:solidFill>
                <a:schemeClr val="accent4"/>
              </a:solidFill>
              <a:latin typeface="+mn-lt"/>
            </a:endParaRPr>
          </a:p>
        </p:txBody>
      </p:sp>
      <p:sp>
        <p:nvSpPr>
          <p:cNvPr id="4" name="标题 3"/>
          <p:cNvSpPr>
            <a:spLocks noGrp="1"/>
          </p:cNvSpPr>
          <p:nvPr>
            <p:ph type="title" idx="4294967295"/>
            <p:custDataLst>
              <p:tags r:id="rId5"/>
            </p:custDataLst>
          </p:nvPr>
        </p:nvSpPr>
        <p:spPr>
          <a:xfrm>
            <a:off x="983615" y="0"/>
            <a:ext cx="10800080" cy="631825"/>
          </a:xfrm>
        </p:spPr>
        <p:txBody>
          <a:bodyPr vert="horz" lIns="121920" tIns="60960" rIns="121920" bIns="60960" rtlCol="0" anchor="ctr">
            <a:normAutofit fontScale="90000"/>
          </a:bodyPr>
          <a:lstStyle/>
          <a:p>
            <a:pPr lvl="0" algn="l">
              <a:buClrTx/>
              <a:buSzTx/>
              <a:buFontTx/>
            </a:pPr>
            <a:r>
              <a:rPr lang="zh-CN" altLang="en-US" sz="3555">
                <a:sym typeface="+mn-ea"/>
              </a:rPr>
              <a:t>二、康复评定的范畴</a:t>
            </a:r>
            <a:endParaRPr lang="zh-CN" altLang="en-US" sz="3555">
              <a:sym typeface="+mn-ea"/>
            </a:endParaRPr>
          </a:p>
        </p:txBody>
      </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83565" y="1133475"/>
            <a:ext cx="10936605" cy="5139055"/>
            <a:chOff x="-594067" y="-231253"/>
            <a:chExt cx="6175908" cy="6576234"/>
          </a:xfrm>
        </p:grpSpPr>
        <p:sp>
          <p:nvSpPr>
            <p:cNvPr id="7" name="AutoShape 10"/>
            <p:cNvSpPr>
              <a:spLocks noChangeArrowheads="1"/>
            </p:cNvSpPr>
            <p:nvPr>
              <p:custDataLst>
                <p:tags r:id="rId1"/>
              </p:custDataLst>
            </p:nvPr>
          </p:nvSpPr>
          <p:spPr bwMode="auto">
            <a:xfrm>
              <a:off x="-594067" y="-231253"/>
              <a:ext cx="6175908" cy="6576234"/>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613" y="176664"/>
              <a:ext cx="5844217" cy="5477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buNone/>
              </a:pPr>
              <a:r>
                <a:rPr lang="en-US" altLang="en-US" kern="0" dirty="0">
                  <a:solidFill>
                    <a:schemeClr val="dk1"/>
                  </a:solidFill>
                  <a:latin typeface="+mn-lt"/>
                  <a:sym typeface="Calibri" panose="020F0502020204030204" pitchFamily="34" charset="0"/>
                </a:rPr>
                <a:t>2. </a:t>
              </a:r>
              <a:r>
                <a:rPr lang="zh-CN" altLang="en-US" kern="0" dirty="0">
                  <a:solidFill>
                    <a:schemeClr val="dk1"/>
                  </a:solidFill>
                  <a:latin typeface="+mn-lt"/>
                  <a:sym typeface="Calibri" panose="020F0502020204030204" pitchFamily="34" charset="0"/>
                </a:rPr>
                <a:t>测量步骤</a:t>
              </a:r>
              <a:endParaRPr lang="zh-CN" altLang="en-US" kern="0" dirty="0">
                <a:solidFill>
                  <a:schemeClr val="dk1"/>
                </a:solidFill>
                <a:latin typeface="+mn-lt"/>
                <a:sym typeface="Calibri" panose="020F0502020204030204" pitchFamily="34" charset="0"/>
              </a:endParaRPr>
            </a:p>
            <a:p>
              <a:pPr algn="just"/>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1</a:t>
              </a:r>
              <a:r>
                <a:rPr lang="zh-CN" altLang="en-US" kern="0" dirty="0">
                  <a:solidFill>
                    <a:schemeClr val="dk1"/>
                  </a:solidFill>
                  <a:latin typeface="+mn-lt"/>
                  <a:sym typeface="Calibri" panose="020F0502020204030204" pitchFamily="34" charset="0"/>
                </a:rPr>
                <a:t>）准备测量所需的检查床、椅子等和受试者测试体位。 </a:t>
              </a:r>
              <a:endParaRPr lang="zh-CN" altLang="en-US" kern="0" dirty="0">
                <a:solidFill>
                  <a:schemeClr val="dk1"/>
                </a:solidFill>
                <a:latin typeface="+mn-lt"/>
                <a:sym typeface="Calibri" panose="020F0502020204030204" pitchFamily="34" charset="0"/>
              </a:endParaRPr>
            </a:p>
            <a:p>
              <a:pPr algn="just"/>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）向受试者简要说明测量目的和过程，避免紧张情绪。 </a:t>
              </a:r>
              <a:endParaRPr lang="zh-CN" altLang="en-US" kern="0" dirty="0">
                <a:solidFill>
                  <a:schemeClr val="dk1"/>
                </a:solidFill>
                <a:latin typeface="+mn-lt"/>
                <a:sym typeface="Calibri" panose="020F0502020204030204" pitchFamily="34" charset="0"/>
              </a:endParaRPr>
            </a:p>
            <a:p>
              <a:pPr algn="just"/>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3</a:t>
              </a:r>
              <a:r>
                <a:rPr lang="zh-CN" altLang="en-US" kern="0" dirty="0">
                  <a:solidFill>
                    <a:schemeClr val="dk1"/>
                  </a:solidFill>
                  <a:latin typeface="+mn-lt"/>
                  <a:sym typeface="Calibri" panose="020F0502020204030204" pitchFamily="34" charset="0"/>
                </a:rPr>
                <a:t>）暴露被检查关节，量角器轴心对准关节运动轴中心，固定臂与相应关节近端骨长轴平行，移动臂与远端骨长轴平行。 </a:t>
              </a:r>
              <a:endParaRPr lang="en-US" altLang="zh-CN" kern="0" dirty="0">
                <a:solidFill>
                  <a:schemeClr val="dk1"/>
                </a:solidFill>
                <a:latin typeface="+mn-lt"/>
                <a:sym typeface="Calibri" panose="020F0502020204030204" pitchFamily="34" charset="0"/>
              </a:endParaRPr>
            </a:p>
            <a:p>
              <a:pPr algn="just"/>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4</a:t>
              </a:r>
              <a:r>
                <a:rPr lang="zh-CN" altLang="en-US" kern="0" dirty="0">
                  <a:solidFill>
                    <a:schemeClr val="dk1"/>
                  </a:solidFill>
                  <a:latin typeface="+mn-lt"/>
                  <a:sym typeface="Calibri" panose="020F0502020204030204" pitchFamily="34" charset="0"/>
                </a:rPr>
                <a:t>）要求受试者进行主动关节运动，测量并记录</a:t>
              </a:r>
              <a:r>
                <a:rPr lang="en-US" altLang="en-US" kern="0" dirty="0">
                  <a:solidFill>
                    <a:schemeClr val="dk1"/>
                  </a:solidFill>
                  <a:latin typeface="+mn-lt"/>
                  <a:sym typeface="Calibri" panose="020F0502020204030204" pitchFamily="34" charset="0"/>
                </a:rPr>
                <a:t>AROM</a:t>
              </a:r>
              <a:r>
                <a:rPr lang="zh-CN" altLang="en-US" kern="0" dirty="0">
                  <a:solidFill>
                    <a:schemeClr val="dk1"/>
                  </a:solidFill>
                  <a:latin typeface="+mn-lt"/>
                  <a:sym typeface="Calibri" panose="020F0502020204030204" pitchFamily="34" charset="0"/>
                </a:rPr>
                <a:t>。患者可以无痛下完成关节全范围运动，则无需测量</a:t>
              </a:r>
              <a:r>
                <a:rPr lang="en-US" altLang="en-US" kern="0" dirty="0">
                  <a:solidFill>
                    <a:schemeClr val="dk1"/>
                  </a:solidFill>
                  <a:latin typeface="+mn-lt"/>
                  <a:sym typeface="Calibri" panose="020F0502020204030204" pitchFamily="34" charset="0"/>
                </a:rPr>
                <a:t>PROM</a:t>
              </a:r>
              <a:r>
                <a:rPr lang="zh-CN" altLang="en-US" kern="0" dirty="0">
                  <a:solidFill>
                    <a:schemeClr val="dk1"/>
                  </a:solidFill>
                  <a:latin typeface="+mn-lt"/>
                  <a:sym typeface="Calibri" panose="020F0502020204030204" pitchFamily="34" charset="0"/>
                </a:rPr>
                <a:t>。</a:t>
              </a:r>
              <a:endParaRPr lang="zh-CN" altLang="en-US" kern="0" dirty="0">
                <a:solidFill>
                  <a:schemeClr val="dk1"/>
                </a:solidFill>
                <a:latin typeface="+mn-lt"/>
                <a:sym typeface="Calibri" panose="020F0502020204030204" pitchFamily="34" charset="0"/>
              </a:endParaRPr>
            </a:p>
            <a:p>
              <a:pPr algn="just"/>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5</a:t>
              </a:r>
              <a:r>
                <a:rPr lang="zh-CN" altLang="en-US" kern="0" dirty="0">
                  <a:solidFill>
                    <a:schemeClr val="dk1"/>
                  </a:solidFill>
                  <a:latin typeface="+mn-lt"/>
                  <a:sym typeface="Calibri" panose="020F0502020204030204" pitchFamily="34" charset="0"/>
                </a:rPr>
                <a:t>）被动移动被检查关节远端骨，测量并记录</a:t>
              </a:r>
              <a:r>
                <a:rPr lang="en-US" altLang="en-US" kern="0" dirty="0">
                  <a:solidFill>
                    <a:schemeClr val="dk1"/>
                  </a:solidFill>
                  <a:latin typeface="+mn-lt"/>
                  <a:sym typeface="Calibri" panose="020F0502020204030204" pitchFamily="34" charset="0"/>
                </a:rPr>
                <a:t>PROM</a:t>
              </a:r>
              <a:r>
                <a:rPr lang="zh-CN" altLang="en-US" kern="0" dirty="0">
                  <a:solidFill>
                    <a:schemeClr val="dk1"/>
                  </a:solidFill>
                  <a:latin typeface="+mn-lt"/>
                  <a:sym typeface="Calibri" panose="020F0502020204030204" pitchFamily="34" charset="0"/>
                </a:rPr>
                <a:t>。注意体会运动终末感的性质，以便进一步分析关节运动受限的原因。</a:t>
              </a:r>
              <a:endParaRPr lang="zh-CN" altLang="en-US" kern="0" dirty="0">
                <a:solidFill>
                  <a:schemeClr val="dk1"/>
                </a:solidFill>
                <a:latin typeface="+mn-lt"/>
                <a:sym typeface="Calibri" panose="020F0502020204030204" pitchFamily="34" charset="0"/>
              </a:endParaRPr>
            </a:p>
            <a:p>
              <a:pPr algn="just"/>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11225" y="116840"/>
            <a:ext cx="4713605" cy="633095"/>
          </a:xfrm>
          <a:prstGeom prst="rect">
            <a:avLst/>
          </a:prstGeom>
        </p:spPr>
        <p:txBody>
          <a:bodyPr vert="horz" lIns="121920" tIns="60960" rIns="121920" bIns="60960" rtlCol="0" anchor="ctr" anchorCtr="0">
            <a:normAutofit fontScale="90000" lnSpcReduction="2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三、关节活动度测量</a:t>
            </a:r>
            <a:endParaRPr lang="zh-CN" altLang="en-US">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34035" y="1087120"/>
            <a:ext cx="11273790" cy="5030470"/>
            <a:chOff x="-605223" y="-231253"/>
            <a:chExt cx="6187296" cy="7097250"/>
          </a:xfrm>
        </p:grpSpPr>
        <p:sp>
          <p:nvSpPr>
            <p:cNvPr id="7" name="AutoShape 10"/>
            <p:cNvSpPr>
              <a:spLocks noChangeArrowheads="1"/>
            </p:cNvSpPr>
            <p:nvPr>
              <p:custDataLst>
                <p:tags r:id="rId1"/>
              </p:custDataLst>
            </p:nvPr>
          </p:nvSpPr>
          <p:spPr bwMode="auto">
            <a:xfrm>
              <a:off x="-605223" y="-231253"/>
              <a:ext cx="6175908" cy="7097250"/>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15" y="177273"/>
              <a:ext cx="5956588" cy="6486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lnSpcReduction="10000"/>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buNone/>
              </a:pPr>
              <a:r>
                <a:rPr lang="en-US" altLang="en-US" kern="0" dirty="0">
                  <a:solidFill>
                    <a:schemeClr val="dk1"/>
                  </a:solidFill>
                  <a:latin typeface="+mn-lt"/>
                  <a:sym typeface="Calibri" panose="020F0502020204030204" pitchFamily="34" charset="0"/>
                </a:rPr>
                <a:t>3. </a:t>
              </a:r>
              <a:r>
                <a:rPr lang="zh-CN" altLang="en-US" kern="0" dirty="0">
                  <a:solidFill>
                    <a:schemeClr val="dk1"/>
                  </a:solidFill>
                  <a:latin typeface="+mn-lt"/>
                  <a:sym typeface="Calibri" panose="020F0502020204030204" pitchFamily="34" charset="0"/>
                </a:rPr>
                <a:t>测试注意事项</a:t>
              </a:r>
              <a:endParaRPr lang="zh-CN" altLang="en-US" kern="0" dirty="0">
                <a:solidFill>
                  <a:schemeClr val="dk1"/>
                </a:solidFill>
                <a:latin typeface="+mn-lt"/>
                <a:sym typeface="Calibri" panose="020F0502020204030204" pitchFamily="34" charset="0"/>
              </a:endParaRPr>
            </a:p>
            <a:p>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1</a:t>
              </a:r>
              <a:r>
                <a:rPr lang="zh-CN" altLang="en-US" kern="0" dirty="0">
                  <a:solidFill>
                    <a:schemeClr val="dk1"/>
                  </a:solidFill>
                  <a:latin typeface="+mn-lt"/>
                  <a:sym typeface="Calibri" panose="020F0502020204030204" pitchFamily="34" charset="0"/>
                </a:rPr>
                <a:t>）采取正确的测试体位并给予有效的固定，避免代偿运动。</a:t>
              </a:r>
              <a:endParaRPr lang="zh-CN" altLang="en-US" kern="0" dirty="0">
                <a:solidFill>
                  <a:schemeClr val="dk1"/>
                </a:solidFill>
                <a:latin typeface="+mn-lt"/>
                <a:sym typeface="Calibri" panose="020F0502020204030204" pitchFamily="34" charset="0"/>
              </a:endParaRPr>
            </a:p>
            <a:p>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）关节活动度存在个体差异，应进行双侧对比检查。</a:t>
              </a:r>
              <a:endParaRPr lang="zh-CN" altLang="en-US" kern="0" dirty="0">
                <a:solidFill>
                  <a:schemeClr val="dk1"/>
                </a:solidFill>
                <a:latin typeface="+mn-lt"/>
                <a:sym typeface="Calibri" panose="020F0502020204030204" pitchFamily="34" charset="0"/>
              </a:endParaRPr>
            </a:p>
            <a:p>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3</a:t>
              </a:r>
              <a:r>
                <a:rPr lang="zh-CN" altLang="en-US" kern="0" dirty="0">
                  <a:solidFill>
                    <a:schemeClr val="dk1"/>
                  </a:solidFill>
                  <a:latin typeface="+mn-lt"/>
                  <a:sym typeface="Calibri" panose="020F0502020204030204" pitchFamily="34" charset="0"/>
                </a:rPr>
                <a:t>）被动运动关节要轻柔，避免产生疼痛或二次损伤。</a:t>
              </a:r>
              <a:endParaRPr lang="zh-CN" altLang="en-US" kern="0" dirty="0">
                <a:solidFill>
                  <a:schemeClr val="dk1"/>
                </a:solidFill>
                <a:latin typeface="+mn-lt"/>
                <a:sym typeface="Calibri" panose="020F0502020204030204" pitchFamily="34" charset="0"/>
              </a:endParaRPr>
            </a:p>
            <a:p>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4</a:t>
              </a:r>
              <a:r>
                <a:rPr lang="zh-CN" altLang="en-US" kern="0" dirty="0">
                  <a:solidFill>
                    <a:schemeClr val="dk1"/>
                  </a:solidFill>
                  <a:latin typeface="+mn-lt"/>
                  <a:sym typeface="Calibri" panose="020F0502020204030204" pitchFamily="34" charset="0"/>
                </a:rPr>
                <a:t>）读刻度时，视线应与刻度等高。</a:t>
              </a:r>
              <a:endParaRPr lang="zh-CN" altLang="en-US" kern="0" dirty="0">
                <a:solidFill>
                  <a:schemeClr val="dk1"/>
                </a:solidFill>
                <a:latin typeface="+mn-lt"/>
                <a:sym typeface="Calibri" panose="020F0502020204030204" pitchFamily="34" charset="0"/>
              </a:endParaRPr>
            </a:p>
            <a:p>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5</a:t>
              </a:r>
              <a:r>
                <a:rPr lang="zh-CN" altLang="en-US" kern="0" dirty="0">
                  <a:solidFill>
                    <a:schemeClr val="dk1"/>
                  </a:solidFill>
                  <a:latin typeface="+mn-lt"/>
                  <a:sym typeface="Calibri" panose="020F0502020204030204" pitchFamily="34" charset="0"/>
                </a:rPr>
                <a:t>）主被动关节活动度不一致时，需要进一步分析关节活动受限可能的原因。</a:t>
              </a:r>
              <a:endParaRPr lang="zh-CN" altLang="en-US" kern="0" dirty="0">
                <a:solidFill>
                  <a:schemeClr val="dk1"/>
                </a:solidFill>
                <a:latin typeface="+mn-lt"/>
                <a:sym typeface="Calibri" panose="020F0502020204030204" pitchFamily="34" charset="0"/>
              </a:endParaRPr>
            </a:p>
            <a:p>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6</a:t>
              </a:r>
              <a:r>
                <a:rPr lang="zh-CN" altLang="en-US" kern="0" dirty="0">
                  <a:solidFill>
                    <a:schemeClr val="dk1"/>
                  </a:solidFill>
                  <a:latin typeface="+mn-lt"/>
                  <a:sym typeface="Calibri" panose="020F0502020204030204" pitchFamily="34" charset="0"/>
                </a:rPr>
                <a:t>）测量关节活动度时，还需观察和记录有无变形、肿胀、疼痛等情况。</a:t>
              </a:r>
              <a:endParaRPr lang="zh-CN" altLang="en-US" kern="0" dirty="0">
                <a:solidFill>
                  <a:schemeClr val="dk1"/>
                </a:solidFill>
                <a:latin typeface="+mn-lt"/>
                <a:sym typeface="Calibri" panose="020F0502020204030204" pitchFamily="34" charset="0"/>
              </a:endParaRPr>
            </a:p>
            <a:p>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7</a:t>
              </a:r>
              <a:r>
                <a:rPr lang="zh-CN" altLang="en-US" kern="0" dirty="0">
                  <a:solidFill>
                    <a:schemeClr val="dk1"/>
                  </a:solidFill>
                  <a:latin typeface="+mn-lt"/>
                  <a:sym typeface="Calibri" panose="020F0502020204030204" pitchFamily="34" charset="0"/>
                </a:rPr>
                <a:t>）对同一受试者进行关节活动度的前后比较，测量者及测量工具应尽量保持一致。</a:t>
              </a:r>
              <a:endParaRPr lang="zh-CN" altLang="en-US" kern="0" dirty="0">
                <a:solidFill>
                  <a:schemeClr val="dk1"/>
                </a:solidFill>
                <a:latin typeface="+mn-lt"/>
                <a:sym typeface="Calibri" panose="020F0502020204030204" pitchFamily="34" charset="0"/>
              </a:endParaRPr>
            </a:p>
            <a:p>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8</a:t>
              </a:r>
              <a:r>
                <a:rPr lang="zh-CN" altLang="en-US" kern="0" dirty="0">
                  <a:solidFill>
                    <a:schemeClr val="dk1"/>
                  </a:solidFill>
                  <a:latin typeface="+mn-lt"/>
                  <a:sym typeface="Calibri" panose="020F0502020204030204" pitchFamily="34" charset="0"/>
                </a:rPr>
                <a:t>）注意按摩、牵拉、镇痛、肌肉松弛药物对关节活动度的影响。</a:t>
              </a:r>
              <a:endParaRPr lang="zh-CN" altLang="en-US" kern="0" dirty="0">
                <a:solidFill>
                  <a:schemeClr val="dk1"/>
                </a:solidFill>
                <a:latin typeface="+mn-lt"/>
                <a:sym typeface="Calibri" panose="020F0502020204030204" pitchFamily="34" charset="0"/>
              </a:endParaRPr>
            </a:p>
            <a:p>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11225" y="116840"/>
            <a:ext cx="4713605" cy="633095"/>
          </a:xfrm>
          <a:prstGeom prst="rect">
            <a:avLst/>
          </a:prstGeom>
        </p:spPr>
        <p:txBody>
          <a:bodyPr vert="horz" lIns="121920" tIns="60960" rIns="121920" bIns="60960" rtlCol="0" anchor="ctr" anchorCtr="0">
            <a:normAutofit fontScale="90000" lnSpcReduction="2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三、关节活动度测量</a:t>
            </a:r>
            <a:endParaRPr lang="zh-CN" altLang="en-US">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5"/>
          <p:cNvSpPr txBox="1">
            <a:spLocks noChangeArrowheads="1"/>
          </p:cNvSpPr>
          <p:nvPr>
            <p:custDataLst>
              <p:tags r:id="rId1"/>
            </p:custDataLst>
          </p:nvPr>
        </p:nvSpPr>
        <p:spPr bwMode="auto">
          <a:xfrm>
            <a:off x="551565" y="692976"/>
            <a:ext cx="11525288" cy="903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buNone/>
            </a:pPr>
            <a:r>
              <a:rPr lang="zh-CN" altLang="en-US" kern="0" dirty="0">
                <a:solidFill>
                  <a:schemeClr val="dk1"/>
                </a:solidFill>
                <a:latin typeface="+mn-lt"/>
                <a:sym typeface="Calibri" panose="020F0502020204030204" pitchFamily="34" charset="0"/>
              </a:rPr>
              <a:t>（四）常见关节活动度测量概述</a:t>
            </a:r>
            <a:endParaRPr lang="zh-CN" altLang="en-US" kern="0" dirty="0">
              <a:solidFill>
                <a:schemeClr val="dk1"/>
              </a:solidFill>
              <a:latin typeface="+mn-lt"/>
              <a:sym typeface="Calibri" panose="020F0502020204030204" pitchFamily="34" charset="0"/>
            </a:endParaRPr>
          </a:p>
          <a:p>
            <a:r>
              <a:rPr lang="en-US" altLang="en-US"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采用美国骨科学会关节运动委员会推荐的关节活动度测量方法和正常参考值。</a:t>
            </a:r>
            <a:endParaRPr lang="zh-CN" altLang="en-US" kern="0" dirty="0">
              <a:solidFill>
                <a:schemeClr val="dk1"/>
              </a:solidFill>
              <a:latin typeface="+mn-lt"/>
              <a:sym typeface="Calibri" panose="020F0502020204030204" pitchFamily="34" charset="0"/>
            </a:endParaRPr>
          </a:p>
        </p:txBody>
      </p:sp>
      <p:graphicFrame>
        <p:nvGraphicFramePr>
          <p:cNvPr id="6" name="表格 5"/>
          <p:cNvGraphicFramePr>
            <a:graphicFrameLocks noGrp="1"/>
          </p:cNvGraphicFramePr>
          <p:nvPr>
            <p:custDataLst>
              <p:tags r:id="rId2"/>
            </p:custDataLst>
          </p:nvPr>
        </p:nvGraphicFramePr>
        <p:xfrm>
          <a:off x="965200" y="1743075"/>
          <a:ext cx="10851515" cy="4734560"/>
        </p:xfrm>
        <a:graphic>
          <a:graphicData uri="http://schemas.openxmlformats.org/drawingml/2006/table">
            <a:tbl>
              <a:tblPr/>
              <a:tblGrid>
                <a:gridCol w="951865"/>
                <a:gridCol w="951865"/>
                <a:gridCol w="3235960"/>
                <a:gridCol w="2094865"/>
                <a:gridCol w="1809115"/>
                <a:gridCol w="1046480"/>
                <a:gridCol w="761365"/>
              </a:tblGrid>
              <a:tr h="365760">
                <a:tc rowSpan="2" gridSpan="2">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被测关节</a:t>
                      </a:r>
                      <a:endParaRPr lang="zh-CN" sz="1600" kern="0" dirty="0">
                        <a:solidFill>
                          <a:schemeClr val="tx1">
                            <a:lumMod val="85000"/>
                            <a:lumOff val="15000"/>
                          </a:schemeClr>
                        </a:solidFill>
                        <a:cs typeface="宋体" panose="02010600030101010101" pitchFamily="2" charset="-122"/>
                      </a:endParaRPr>
                    </a:p>
                  </a:txBody>
                  <a:tcPr marL="31596" marR="31596"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hMerge="1">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测试体位</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gridSpan="3">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量角器摆放</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hMerge="1">
                  <a:tcPr/>
                </a:tc>
                <a:tc hMerge="1">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参考值</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365760">
                <a:tc vMerge="1" gridSpan="2">
                  <a:tcPr>
                    <a:lnL>
                      <a:noFill/>
                    </a:lnL>
                  </a:tcPr>
                </a:tc>
                <a:tc vMerge="1" hMerge="1">
                  <a:tcPr/>
                </a:tc>
                <a:tc vMerge="1">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固定臂</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移动臂</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轴心</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vMerge="1">
                  <a:tcPr>
                    <a:lnR>
                      <a:noFill/>
                    </a:lnR>
                  </a:tcPr>
                </a:tc>
              </a:tr>
              <a:tr h="521335">
                <a:tc rowSpan="8">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肩关节</a:t>
                      </a:r>
                      <a:endParaRPr lang="zh-CN" sz="1600" kern="0">
                        <a:solidFill>
                          <a:schemeClr val="tx1">
                            <a:lumMod val="85000"/>
                            <a:lumOff val="15000"/>
                          </a:schemeClr>
                        </a:solidFill>
                        <a:cs typeface="宋体" panose="02010600030101010101" pitchFamily="2" charset="-122"/>
                      </a:endParaRPr>
                    </a:p>
                  </a:txBody>
                  <a:tcPr marL="31596" marR="31596"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屈曲</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坐位或立位</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肩关节无外展、内收、旋转</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前臂中立位</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手掌面向躯干</a:t>
                      </a:r>
                      <a:endParaRPr lang="zh-CN" sz="1600" kern="0" dirty="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腋中线</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肱骨长轴</a:t>
                      </a:r>
                      <a:endParaRPr lang="zh-CN" sz="1600" kern="0" dirty="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肩峰</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en-US" sz="1600" kern="0">
                          <a:solidFill>
                            <a:schemeClr val="tx1">
                              <a:lumMod val="85000"/>
                              <a:lumOff val="15000"/>
                            </a:schemeClr>
                          </a:solidFill>
                          <a:cs typeface="宋体" panose="02010600030101010101" pitchFamily="2" charset="-122"/>
                        </a:rPr>
                        <a:t>180</a:t>
                      </a:r>
                      <a:r>
                        <a:rPr lang="zh-CN" sz="1600" kern="0">
                          <a:solidFill>
                            <a:schemeClr val="tx1">
                              <a:lumMod val="85000"/>
                              <a:lumOff val="15000"/>
                            </a:schemeClr>
                          </a:solidFill>
                          <a:cs typeface="宋体" panose="02010600030101010101" pitchFamily="2" charset="-122"/>
                        </a:rPr>
                        <a:t>°</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502920">
                <a:tc vMerge="1">
                  <a:tcPr>
                    <a:lnL>
                      <a:noFill/>
                    </a:lnL>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伸展</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vMerge="1">
                  <a:tcPr/>
                </a:tc>
                <a:tc vMerge="1">
                  <a:tcPr/>
                </a:tc>
                <a:tc vMerge="1">
                  <a:tcPr/>
                </a:tc>
                <a:tc vMerge="1">
                  <a:tcPr/>
                </a:tc>
                <a:tc>
                  <a:txBody>
                    <a:bodyPr/>
                    <a:lstStyle/>
                    <a:p>
                      <a:pPr algn="l">
                        <a:lnSpc>
                          <a:spcPct val="150000"/>
                        </a:lnSpc>
                        <a:spcAft>
                          <a:spcPts val="0"/>
                        </a:spcAft>
                      </a:pPr>
                      <a:r>
                        <a:rPr lang="en-US" sz="1600" kern="0">
                          <a:solidFill>
                            <a:schemeClr val="tx1">
                              <a:lumMod val="85000"/>
                              <a:lumOff val="15000"/>
                            </a:schemeClr>
                          </a:solidFill>
                          <a:cs typeface="宋体" panose="02010600030101010101" pitchFamily="2" charset="-122"/>
                        </a:rPr>
                        <a:t>60</a:t>
                      </a:r>
                      <a:r>
                        <a:rPr lang="zh-CN" sz="1600" kern="0">
                          <a:solidFill>
                            <a:schemeClr val="tx1">
                              <a:lumMod val="85000"/>
                              <a:lumOff val="15000"/>
                            </a:schemeClr>
                          </a:solidFill>
                          <a:cs typeface="宋体" panose="02010600030101010101" pitchFamily="2" charset="-122"/>
                        </a:rPr>
                        <a:t>°</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365760">
                <a:tc vMerge="1">
                  <a:tcPr>
                    <a:lnL>
                      <a:noFill/>
                    </a:lnL>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内收</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坐位</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测量外展</a:t>
                      </a:r>
                      <a:r>
                        <a:rPr lang="en-US" sz="1600" kern="0" dirty="0">
                          <a:solidFill>
                            <a:schemeClr val="tx1">
                              <a:lumMod val="85000"/>
                              <a:lumOff val="15000"/>
                            </a:schemeClr>
                          </a:solidFill>
                          <a:cs typeface="宋体" panose="02010600030101010101" pitchFamily="2" charset="-122"/>
                        </a:rPr>
                        <a:t>ROM</a:t>
                      </a:r>
                      <a:r>
                        <a:rPr lang="zh-CN" sz="1600" kern="0" dirty="0">
                          <a:solidFill>
                            <a:schemeClr val="tx1">
                              <a:lumMod val="85000"/>
                              <a:lumOff val="15000"/>
                            </a:schemeClr>
                          </a:solidFill>
                          <a:cs typeface="宋体" panose="02010600030101010101" pitchFamily="2" charset="-122"/>
                        </a:rPr>
                        <a:t>时肩关节无屈曲、伸展</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前臂旋后</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掌心向前</a:t>
                      </a:r>
                      <a:endParaRPr lang="zh-CN" sz="1600" kern="0" dirty="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躯干纵轴</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肱骨长轴</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肩峰</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en-US" sz="1600" kern="0">
                          <a:solidFill>
                            <a:schemeClr val="tx1">
                              <a:lumMod val="85000"/>
                              <a:lumOff val="15000"/>
                            </a:schemeClr>
                          </a:solidFill>
                          <a:cs typeface="宋体" panose="02010600030101010101" pitchFamily="2" charset="-122"/>
                        </a:rPr>
                        <a:t>45</a:t>
                      </a:r>
                      <a:r>
                        <a:rPr lang="zh-CN" sz="1600" kern="0">
                          <a:solidFill>
                            <a:schemeClr val="tx1">
                              <a:lumMod val="85000"/>
                              <a:lumOff val="15000"/>
                            </a:schemeClr>
                          </a:solidFill>
                          <a:cs typeface="宋体" panose="02010600030101010101" pitchFamily="2" charset="-122"/>
                        </a:rPr>
                        <a:t>°</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683260">
                <a:tc vMerge="1">
                  <a:tcPr>
                    <a:lnL>
                      <a:noFill/>
                    </a:lnL>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外展</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vMerge="1">
                  <a:tcPr/>
                </a:tc>
                <a:tc vMerge="1">
                  <a:tcPr/>
                </a:tc>
                <a:tc vMerge="1">
                  <a:tcPr/>
                </a:tc>
                <a:tc vMerge="1">
                  <a:tcPr/>
                </a:tc>
                <a:tc>
                  <a:txBody>
                    <a:bodyPr/>
                    <a:lstStyle/>
                    <a:p>
                      <a:pPr algn="l">
                        <a:lnSpc>
                          <a:spcPct val="150000"/>
                        </a:lnSpc>
                        <a:spcAft>
                          <a:spcPts val="0"/>
                        </a:spcAft>
                      </a:pPr>
                      <a:r>
                        <a:rPr lang="en-US" sz="1600" kern="0">
                          <a:solidFill>
                            <a:schemeClr val="tx1">
                              <a:lumMod val="85000"/>
                              <a:lumOff val="15000"/>
                            </a:schemeClr>
                          </a:solidFill>
                          <a:cs typeface="宋体" panose="02010600030101010101" pitchFamily="2" charset="-122"/>
                        </a:rPr>
                        <a:t>180</a:t>
                      </a:r>
                      <a:r>
                        <a:rPr lang="zh-CN" sz="1600" kern="0">
                          <a:solidFill>
                            <a:schemeClr val="tx1">
                              <a:lumMod val="85000"/>
                              <a:lumOff val="15000"/>
                            </a:schemeClr>
                          </a:solidFill>
                          <a:cs typeface="宋体" panose="02010600030101010101" pitchFamily="2" charset="-122"/>
                        </a:rPr>
                        <a:t>°</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521335">
                <a:tc vMerge="1">
                  <a:tcPr>
                    <a:lnL>
                      <a:noFill/>
                    </a:lnL>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水平内收</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坐位</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肩关节屈曲</a:t>
                      </a:r>
                      <a:r>
                        <a:rPr lang="en-US" sz="1600" kern="0" dirty="0">
                          <a:solidFill>
                            <a:schemeClr val="tx1">
                              <a:lumMod val="85000"/>
                              <a:lumOff val="15000"/>
                            </a:schemeClr>
                          </a:solidFill>
                          <a:cs typeface="宋体" panose="02010600030101010101" pitchFamily="2" charset="-122"/>
                        </a:rPr>
                        <a:t>90</a:t>
                      </a:r>
                      <a:r>
                        <a:rPr lang="zh-CN" sz="1600" kern="0" dirty="0">
                          <a:solidFill>
                            <a:schemeClr val="tx1">
                              <a:lumMod val="85000"/>
                              <a:lumOff val="15000"/>
                            </a:schemeClr>
                          </a:solidFill>
                          <a:cs typeface="宋体" panose="02010600030101010101" pitchFamily="2" charset="-122"/>
                        </a:rPr>
                        <a:t>°、内旋</a:t>
                      </a:r>
                      <a:endParaRPr lang="zh-CN" sz="1600" kern="0" dirty="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与肱骨长轴平行</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垂直于躯干</a:t>
                      </a:r>
                      <a:endParaRPr lang="zh-CN" sz="1600" kern="0" dirty="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肱骨长轴</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肩峰顶部</a:t>
                      </a:r>
                      <a:endParaRPr lang="zh-CN" sz="1600" kern="0" dirty="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en-US" sz="1600" kern="0">
                          <a:solidFill>
                            <a:schemeClr val="tx1">
                              <a:lumMod val="85000"/>
                              <a:lumOff val="15000"/>
                            </a:schemeClr>
                          </a:solidFill>
                          <a:cs typeface="宋体" panose="02010600030101010101" pitchFamily="2" charset="-122"/>
                        </a:rPr>
                        <a:t>45</a:t>
                      </a:r>
                      <a:r>
                        <a:rPr lang="zh-CN" sz="1600" kern="0">
                          <a:solidFill>
                            <a:schemeClr val="tx1">
                              <a:lumMod val="85000"/>
                              <a:lumOff val="15000"/>
                            </a:schemeClr>
                          </a:solidFill>
                          <a:cs typeface="宋体" panose="02010600030101010101" pitchFamily="2" charset="-122"/>
                        </a:rPr>
                        <a:t>°</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521335">
                <a:tc vMerge="1">
                  <a:tcPr>
                    <a:lnL>
                      <a:noFill/>
                    </a:lnL>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水平外展</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vMerge="1">
                  <a:tcPr/>
                </a:tc>
                <a:tc vMerge="1">
                  <a:tcPr/>
                </a:tc>
                <a:tc vMerge="1">
                  <a:tcPr/>
                </a:tc>
                <a:tc vMerge="1">
                  <a:tcPr/>
                </a:tc>
                <a:tc>
                  <a:txBody>
                    <a:bodyPr/>
                    <a:lstStyle/>
                    <a:p>
                      <a:pPr algn="l">
                        <a:lnSpc>
                          <a:spcPct val="150000"/>
                        </a:lnSpc>
                        <a:spcAft>
                          <a:spcPts val="0"/>
                        </a:spcAft>
                      </a:pPr>
                      <a:r>
                        <a:rPr lang="en-US" sz="1600" kern="0" dirty="0">
                          <a:solidFill>
                            <a:schemeClr val="tx1">
                              <a:lumMod val="85000"/>
                              <a:lumOff val="15000"/>
                            </a:schemeClr>
                          </a:solidFill>
                          <a:cs typeface="宋体" panose="02010600030101010101" pitchFamily="2" charset="-122"/>
                        </a:rPr>
                        <a:t>90</a:t>
                      </a:r>
                      <a:r>
                        <a:rPr lang="zh-CN" sz="1600" kern="0" dirty="0">
                          <a:solidFill>
                            <a:schemeClr val="tx1">
                              <a:lumMod val="85000"/>
                              <a:lumOff val="15000"/>
                            </a:schemeClr>
                          </a:solidFill>
                          <a:cs typeface="宋体" panose="02010600030101010101" pitchFamily="2" charset="-122"/>
                        </a:rPr>
                        <a:t>°</a:t>
                      </a:r>
                      <a:endParaRPr lang="zh-CN" sz="1600" kern="0" dirty="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365760">
                <a:tc vMerge="1">
                  <a:tcPr>
                    <a:lnL>
                      <a:noFill/>
                    </a:lnL>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内旋</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坐位或仰卧位</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肩关节外展</a:t>
                      </a:r>
                      <a:r>
                        <a:rPr lang="en-US" sz="1600" kern="0" dirty="0">
                          <a:solidFill>
                            <a:schemeClr val="tx1">
                              <a:lumMod val="85000"/>
                              <a:lumOff val="15000"/>
                            </a:schemeClr>
                          </a:solidFill>
                          <a:cs typeface="宋体" panose="02010600030101010101" pitchFamily="2" charset="-122"/>
                        </a:rPr>
                        <a:t>90</a:t>
                      </a:r>
                      <a:r>
                        <a:rPr lang="zh-CN" sz="1600" kern="0" dirty="0">
                          <a:solidFill>
                            <a:schemeClr val="tx1">
                              <a:lumMod val="85000"/>
                              <a:lumOff val="15000"/>
                            </a:schemeClr>
                          </a:solidFill>
                          <a:cs typeface="宋体" panose="02010600030101010101" pitchFamily="2" charset="-122"/>
                        </a:rPr>
                        <a:t>°</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肘关节屈曲</a:t>
                      </a:r>
                      <a:r>
                        <a:rPr lang="en-US" sz="1600" kern="0" dirty="0">
                          <a:solidFill>
                            <a:schemeClr val="tx1">
                              <a:lumMod val="85000"/>
                              <a:lumOff val="15000"/>
                            </a:schemeClr>
                          </a:solidFill>
                          <a:cs typeface="宋体" panose="02010600030101010101" pitchFamily="2" charset="-122"/>
                        </a:rPr>
                        <a:t>90</a:t>
                      </a:r>
                      <a:r>
                        <a:rPr lang="zh-CN" sz="1600" kern="0" dirty="0">
                          <a:solidFill>
                            <a:schemeClr val="tx1">
                              <a:lumMod val="85000"/>
                              <a:lumOff val="15000"/>
                            </a:schemeClr>
                          </a:solidFill>
                          <a:cs typeface="宋体" panose="02010600030101010101" pitchFamily="2" charset="-122"/>
                        </a:rPr>
                        <a:t>°</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前臂旋前</a:t>
                      </a:r>
                      <a:endParaRPr lang="zh-CN" sz="1600" kern="0" dirty="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通过肘关节</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与冠状面垂直</a:t>
                      </a:r>
                      <a:endParaRPr lang="zh-CN" sz="1600" kern="0" dirty="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尺骨长轴</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尺骨鹰嘴</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en-US" sz="1600" kern="0">
                          <a:solidFill>
                            <a:schemeClr val="tx1">
                              <a:lumMod val="85000"/>
                              <a:lumOff val="15000"/>
                            </a:schemeClr>
                          </a:solidFill>
                          <a:cs typeface="宋体" panose="02010600030101010101" pitchFamily="2" charset="-122"/>
                        </a:rPr>
                        <a:t>70</a:t>
                      </a:r>
                      <a:r>
                        <a:rPr lang="zh-CN" sz="1600" kern="0">
                          <a:solidFill>
                            <a:schemeClr val="tx1">
                              <a:lumMod val="85000"/>
                              <a:lumOff val="15000"/>
                            </a:schemeClr>
                          </a:solidFill>
                          <a:cs typeface="宋体" panose="02010600030101010101" pitchFamily="2" charset="-122"/>
                        </a:rPr>
                        <a:t>°</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521335">
                <a:tc vMerge="1">
                  <a:tcPr>
                    <a:lnL>
                      <a:noFill/>
                    </a:lnL>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外旋</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vMerge="1">
                  <a:tcPr/>
                </a:tc>
                <a:tc vMerge="1">
                  <a:tcPr/>
                </a:tc>
                <a:tc vMerge="1">
                  <a:tcPr/>
                </a:tc>
                <a:tc vMerge="1">
                  <a:tcPr/>
                </a:tc>
                <a:tc>
                  <a:txBody>
                    <a:bodyPr/>
                    <a:lstStyle/>
                    <a:p>
                      <a:pPr algn="l">
                        <a:lnSpc>
                          <a:spcPct val="150000"/>
                        </a:lnSpc>
                        <a:spcAft>
                          <a:spcPts val="0"/>
                        </a:spcAft>
                      </a:pPr>
                      <a:r>
                        <a:rPr lang="en-US" sz="1600" kern="0" dirty="0">
                          <a:solidFill>
                            <a:schemeClr val="tx1">
                              <a:lumMod val="85000"/>
                              <a:lumOff val="15000"/>
                            </a:schemeClr>
                          </a:solidFill>
                          <a:cs typeface="宋体" panose="02010600030101010101" pitchFamily="2" charset="-122"/>
                        </a:rPr>
                        <a:t>90</a:t>
                      </a:r>
                      <a:r>
                        <a:rPr lang="zh-CN" sz="1600" kern="0" dirty="0">
                          <a:solidFill>
                            <a:schemeClr val="tx1">
                              <a:lumMod val="85000"/>
                              <a:lumOff val="15000"/>
                            </a:schemeClr>
                          </a:solidFill>
                          <a:cs typeface="宋体" panose="02010600030101010101" pitchFamily="2" charset="-122"/>
                        </a:rPr>
                        <a:t>°</a:t>
                      </a:r>
                      <a:endParaRPr lang="zh-CN" sz="1600" kern="0" dirty="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bl>
          </a:graphicData>
        </a:graphic>
      </p:graphicFrame>
      <p:sp>
        <p:nvSpPr>
          <p:cNvPr id="9" name="矩形 8"/>
          <p:cNvSpPr/>
          <p:nvPr>
            <p:custDataLst>
              <p:tags r:id="rId3"/>
            </p:custDataLst>
          </p:nvPr>
        </p:nvSpPr>
        <p:spPr>
          <a:xfrm>
            <a:off x="4251335" y="1189132"/>
            <a:ext cx="3655275" cy="106680"/>
          </a:xfrm>
          <a:prstGeom prst="rect">
            <a:avLst/>
          </a:prstGeom>
        </p:spPr>
        <p:txBody>
          <a:bodyPr wrap="square">
            <a:spAutoFit/>
          </a:bodyPr>
          <a:lstStyle/>
          <a:p>
            <a:r>
              <a:rPr lang="zh-CN" altLang="en-US" sz="100" b="1" dirty="0">
                <a:solidFill>
                  <a:schemeClr val="tx1"/>
                </a:solidFill>
                <a:latin typeface="+mn-lt"/>
              </a:rPr>
              <a:t>上肢常见关节活动度测量</a:t>
            </a:r>
            <a:endParaRPr lang="zh-CN" altLang="en-US" sz="100" b="1" dirty="0">
              <a:solidFill>
                <a:schemeClr val="tx1"/>
              </a:solidFill>
              <a:latin typeface="+mn-lt"/>
            </a:endParaRPr>
          </a:p>
        </p:txBody>
      </p:sp>
      <p:sp>
        <p:nvSpPr>
          <p:cNvPr id="3" name="标题 4"/>
          <p:cNvSpPr>
            <a:spLocks noGrp="1"/>
          </p:cNvSpPr>
          <p:nvPr>
            <p:custDataLst>
              <p:tags r:id="rId4"/>
            </p:custDataLst>
          </p:nvPr>
        </p:nvSpPr>
        <p:spPr>
          <a:xfrm>
            <a:off x="911225" y="116840"/>
            <a:ext cx="4713605" cy="633095"/>
          </a:xfrm>
          <a:prstGeom prst="rect">
            <a:avLst/>
          </a:prstGeom>
        </p:spPr>
        <p:txBody>
          <a:bodyPr vert="horz" lIns="121920" tIns="60960" rIns="121920" bIns="60960" rtlCol="0" anchor="ctr" anchorCtr="0">
            <a:normAutofit fontScale="90000" lnSpcReduction="2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三、关节活动度测量</a:t>
            </a:r>
            <a:endParaRPr lang="zh-CN" altLang="en-US">
              <a:sym typeface="+mn-ea"/>
            </a:endParaRPr>
          </a:p>
        </p:txBody>
      </p:sp>
    </p:spTree>
    <p:custDataLst>
      <p:tags r:id="rId5"/>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custDataLst>
              <p:tags r:id="rId1"/>
            </p:custDataLst>
          </p:nvPr>
        </p:nvGraphicFramePr>
        <p:xfrm>
          <a:off x="666705" y="1619237"/>
          <a:ext cx="10858500" cy="4542790"/>
        </p:xfrm>
        <a:graphic>
          <a:graphicData uri="http://schemas.openxmlformats.org/drawingml/2006/table">
            <a:tbl>
              <a:tblPr/>
              <a:tblGrid>
                <a:gridCol w="952500"/>
                <a:gridCol w="952500"/>
                <a:gridCol w="3238500"/>
                <a:gridCol w="2095500"/>
                <a:gridCol w="1810385"/>
                <a:gridCol w="1047115"/>
                <a:gridCol w="762000"/>
              </a:tblGrid>
              <a:tr h="365760">
                <a:tc rowSpan="2" gridSpan="2">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被测关节</a:t>
                      </a:r>
                      <a:endParaRPr lang="zh-CN" sz="1600" kern="0" dirty="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hMerge="1">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测试体位</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gridSpan="3">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量角器摆放</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hMerge="1">
                  <a:tcPr/>
                </a:tc>
                <a:tc hMerge="1">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参考值</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365760">
                <a:tc vMerge="1" gridSpan="2">
                  <a:tcPr/>
                </a:tc>
                <a:tc vMerge="1" hMerge="1">
                  <a:tcPr/>
                </a:tc>
                <a:tc vMerge="1">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固定臂</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移动臂</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轴心</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vMerge="1">
                  <a:tcPr/>
                </a:tc>
              </a:tr>
              <a:tr h="587375">
                <a:tc rowSpan="2">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肘关节</a:t>
                      </a:r>
                      <a:endParaRPr lang="zh-CN" sz="1600" kern="0" dirty="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屈曲</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坐位</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上臂紧靠躯干</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肘关节伸展</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前臂旋后</a:t>
                      </a:r>
                      <a:endParaRPr lang="zh-CN" sz="1600" kern="0" dirty="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与肱骨纵轴平行</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与桡骨纵轴平行</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肱骨外上髁</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en-US" sz="1600" kern="0">
                          <a:solidFill>
                            <a:schemeClr val="tx1">
                              <a:lumMod val="85000"/>
                              <a:lumOff val="15000"/>
                            </a:schemeClr>
                          </a:solidFill>
                          <a:cs typeface="宋体" panose="02010600030101010101" pitchFamily="2" charset="-122"/>
                        </a:rPr>
                        <a:t>150</a:t>
                      </a:r>
                      <a:r>
                        <a:rPr lang="zh-CN" sz="1600" kern="0">
                          <a:solidFill>
                            <a:schemeClr val="tx1">
                              <a:lumMod val="85000"/>
                              <a:lumOff val="15000"/>
                            </a:schemeClr>
                          </a:solidFill>
                          <a:cs typeface="宋体" panose="02010600030101010101" pitchFamily="2" charset="-122"/>
                        </a:rPr>
                        <a:t>°</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365760">
                <a:tc vMerge="1">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伸展</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vMerge="1">
                  <a:tcPr/>
                </a:tc>
                <a:tc vMerge="1">
                  <a:tcPr/>
                </a:tc>
                <a:tc vMerge="1">
                  <a:tcPr/>
                </a:tc>
                <a:tc vMerge="1">
                  <a:tcPr/>
                </a:tc>
                <a:tc>
                  <a:txBody>
                    <a:bodyPr/>
                    <a:lstStyle/>
                    <a:p>
                      <a:pPr algn="l">
                        <a:lnSpc>
                          <a:spcPct val="150000"/>
                        </a:lnSpc>
                        <a:spcAft>
                          <a:spcPts val="0"/>
                        </a:spcAft>
                      </a:pPr>
                      <a:r>
                        <a:rPr lang="en-US" sz="1600" kern="0">
                          <a:solidFill>
                            <a:schemeClr val="tx1">
                              <a:lumMod val="85000"/>
                              <a:lumOff val="15000"/>
                            </a:schemeClr>
                          </a:solidFill>
                          <a:cs typeface="宋体" panose="02010600030101010101" pitchFamily="2" charset="-122"/>
                        </a:rPr>
                        <a:t>0</a:t>
                      </a:r>
                      <a:r>
                        <a:rPr lang="zh-CN" sz="1600" kern="0">
                          <a:solidFill>
                            <a:schemeClr val="tx1">
                              <a:lumMod val="85000"/>
                              <a:lumOff val="15000"/>
                            </a:schemeClr>
                          </a:solidFill>
                          <a:cs typeface="宋体" panose="02010600030101010101" pitchFamily="2" charset="-122"/>
                        </a:rPr>
                        <a:t>°</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365760">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前臂</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旋前</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坐位</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上臂紧靠躯干</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肘关节屈曲</a:t>
                      </a:r>
                      <a:r>
                        <a:rPr lang="en-US" sz="1600" kern="0" dirty="0">
                          <a:solidFill>
                            <a:schemeClr val="tx1">
                              <a:lumMod val="85000"/>
                              <a:lumOff val="15000"/>
                            </a:schemeClr>
                          </a:solidFill>
                          <a:cs typeface="宋体" panose="02010600030101010101" pitchFamily="2" charset="-122"/>
                        </a:rPr>
                        <a:t>90</a:t>
                      </a:r>
                      <a:r>
                        <a:rPr lang="zh-CN" sz="1600" kern="0" dirty="0">
                          <a:solidFill>
                            <a:schemeClr val="tx1">
                              <a:lumMod val="85000"/>
                              <a:lumOff val="15000"/>
                            </a:schemeClr>
                          </a:solidFill>
                          <a:cs typeface="宋体" panose="02010600030101010101" pitchFamily="2" charset="-122"/>
                        </a:rPr>
                        <a:t>°</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前臂中立位</a:t>
                      </a:r>
                      <a:endParaRPr lang="zh-CN" sz="1600" kern="0" dirty="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垂直于地面</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桡骨茎突和尺骨茎突的连线</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尺骨茎突外侧</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en-US" sz="1600" kern="0">
                          <a:solidFill>
                            <a:schemeClr val="tx1">
                              <a:lumMod val="85000"/>
                              <a:lumOff val="15000"/>
                            </a:schemeClr>
                          </a:solidFill>
                          <a:cs typeface="宋体" panose="02010600030101010101" pitchFamily="2" charset="-122"/>
                        </a:rPr>
                        <a:t>80</a:t>
                      </a:r>
                      <a:r>
                        <a:rPr lang="zh-CN" sz="1600" kern="0">
                          <a:solidFill>
                            <a:schemeClr val="tx1">
                              <a:lumMod val="85000"/>
                              <a:lumOff val="15000"/>
                            </a:schemeClr>
                          </a:solidFill>
                          <a:cs typeface="宋体" panose="02010600030101010101" pitchFamily="2" charset="-122"/>
                        </a:rPr>
                        <a:t>°</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586740">
                <a:tc vMerge="1">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旋后</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vMerge="1">
                  <a:tcPr/>
                </a:tc>
                <a:tc vMerge="1">
                  <a:tcPr/>
                </a:tc>
                <a:tc vMerge="1">
                  <a:tcPr/>
                </a:tc>
                <a:tc vMerge="1">
                  <a:tcPr/>
                </a:tc>
                <a:tc>
                  <a:txBody>
                    <a:bodyPr/>
                    <a:lstStyle/>
                    <a:p>
                      <a:pPr algn="l">
                        <a:lnSpc>
                          <a:spcPct val="150000"/>
                        </a:lnSpc>
                        <a:spcAft>
                          <a:spcPts val="0"/>
                        </a:spcAft>
                      </a:pPr>
                      <a:r>
                        <a:rPr lang="en-US" sz="1600" kern="0">
                          <a:solidFill>
                            <a:schemeClr val="tx1">
                              <a:lumMod val="85000"/>
                              <a:lumOff val="15000"/>
                            </a:schemeClr>
                          </a:solidFill>
                          <a:cs typeface="宋体" panose="02010600030101010101" pitchFamily="2" charset="-122"/>
                        </a:rPr>
                        <a:t>80</a:t>
                      </a:r>
                      <a:r>
                        <a:rPr lang="zh-CN" sz="1600" kern="0">
                          <a:solidFill>
                            <a:schemeClr val="tx1">
                              <a:lumMod val="85000"/>
                              <a:lumOff val="15000"/>
                            </a:schemeClr>
                          </a:solidFill>
                          <a:cs typeface="宋体" panose="02010600030101010101" pitchFamily="2" charset="-122"/>
                        </a:rPr>
                        <a:t>°</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365760">
                <a:tc rowSpan="4">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腕关节</a:t>
                      </a:r>
                      <a:endParaRPr lang="zh-CN" sz="1600" kern="0" dirty="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掌屈</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坐位</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肩关节适度外展</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肘关节屈曲</a:t>
                      </a:r>
                      <a:r>
                        <a:rPr lang="en-US" sz="1600" kern="0" dirty="0">
                          <a:solidFill>
                            <a:schemeClr val="tx1">
                              <a:lumMod val="85000"/>
                              <a:lumOff val="15000"/>
                            </a:schemeClr>
                          </a:solidFill>
                          <a:cs typeface="宋体" panose="02010600030101010101" pitchFamily="2" charset="-122"/>
                        </a:rPr>
                        <a:t>90</a:t>
                      </a:r>
                      <a:r>
                        <a:rPr lang="zh-CN" sz="1600" kern="0" dirty="0">
                          <a:solidFill>
                            <a:schemeClr val="tx1">
                              <a:lumMod val="85000"/>
                              <a:lumOff val="15000"/>
                            </a:schemeClr>
                          </a:solidFill>
                          <a:cs typeface="宋体" panose="02010600030101010101" pitchFamily="2" charset="-122"/>
                        </a:rPr>
                        <a:t>°</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前臂中立位</a:t>
                      </a:r>
                      <a:endParaRPr lang="zh-CN" sz="1600" kern="0" dirty="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与尺骨纵轴平行</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与第五掌骨纵轴平行</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尺骨茎突</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en-US" sz="1600" kern="0">
                          <a:solidFill>
                            <a:schemeClr val="tx1">
                              <a:lumMod val="85000"/>
                              <a:lumOff val="15000"/>
                            </a:schemeClr>
                          </a:solidFill>
                          <a:cs typeface="宋体" panose="02010600030101010101" pitchFamily="2" charset="-122"/>
                        </a:rPr>
                        <a:t>80</a:t>
                      </a:r>
                      <a:r>
                        <a:rPr lang="zh-CN" sz="1600" kern="0">
                          <a:solidFill>
                            <a:schemeClr val="tx1">
                              <a:lumMod val="85000"/>
                              <a:lumOff val="15000"/>
                            </a:schemeClr>
                          </a:solidFill>
                          <a:cs typeface="宋体" panose="02010600030101010101" pitchFamily="2" charset="-122"/>
                        </a:rPr>
                        <a:t>°</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587375">
                <a:tc vMerge="1">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背伸</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vMerge="1">
                  <a:tcPr/>
                </a:tc>
                <a:tc vMerge="1">
                  <a:tcPr/>
                </a:tc>
                <a:tc vMerge="1">
                  <a:tcPr/>
                </a:tc>
                <a:tc vMerge="1">
                  <a:tcPr/>
                </a:tc>
                <a:tc>
                  <a:txBody>
                    <a:bodyPr/>
                    <a:lstStyle/>
                    <a:p>
                      <a:pPr algn="l">
                        <a:lnSpc>
                          <a:spcPct val="150000"/>
                        </a:lnSpc>
                        <a:spcAft>
                          <a:spcPts val="0"/>
                        </a:spcAft>
                      </a:pPr>
                      <a:r>
                        <a:rPr lang="en-US" sz="1600" kern="0">
                          <a:solidFill>
                            <a:schemeClr val="tx1">
                              <a:lumMod val="85000"/>
                              <a:lumOff val="15000"/>
                            </a:schemeClr>
                          </a:solidFill>
                          <a:cs typeface="宋体" panose="02010600030101010101" pitchFamily="2" charset="-122"/>
                        </a:rPr>
                        <a:t>70</a:t>
                      </a:r>
                      <a:r>
                        <a:rPr lang="zh-CN" sz="1600" kern="0">
                          <a:solidFill>
                            <a:schemeClr val="tx1">
                              <a:lumMod val="85000"/>
                              <a:lumOff val="15000"/>
                            </a:schemeClr>
                          </a:solidFill>
                          <a:cs typeface="宋体" panose="02010600030101010101" pitchFamily="2" charset="-122"/>
                        </a:rPr>
                        <a:t>°</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365760">
                <a:tc vMerge="1">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尺偏</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坐位</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肘关节屈曲</a:t>
                      </a:r>
                      <a:r>
                        <a:rPr lang="en-US" sz="1600" kern="0" dirty="0">
                          <a:solidFill>
                            <a:schemeClr val="tx1">
                              <a:lumMod val="85000"/>
                              <a:lumOff val="15000"/>
                            </a:schemeClr>
                          </a:solidFill>
                          <a:cs typeface="宋体" panose="02010600030101010101" pitchFamily="2" charset="-122"/>
                        </a:rPr>
                        <a:t>90</a:t>
                      </a:r>
                      <a:r>
                        <a:rPr lang="zh-CN" sz="1600" kern="0" dirty="0">
                          <a:solidFill>
                            <a:schemeClr val="tx1">
                              <a:lumMod val="85000"/>
                              <a:lumOff val="15000"/>
                            </a:schemeClr>
                          </a:solidFill>
                          <a:cs typeface="宋体" panose="02010600030101010101" pitchFamily="2" charset="-122"/>
                        </a:rPr>
                        <a:t>°</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前臂旋前</a:t>
                      </a:r>
                      <a:endParaRPr lang="zh-CN" sz="1600" kern="0" dirty="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前臂纵轴</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第三掌骨纵轴</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腕关节背侧中点</a:t>
                      </a:r>
                      <a:endParaRPr lang="zh-CN" sz="1600" kern="0" dirty="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en-US" sz="1600" kern="0">
                          <a:solidFill>
                            <a:schemeClr val="tx1">
                              <a:lumMod val="85000"/>
                              <a:lumOff val="15000"/>
                            </a:schemeClr>
                          </a:solidFill>
                          <a:cs typeface="宋体" panose="02010600030101010101" pitchFamily="2" charset="-122"/>
                        </a:rPr>
                        <a:t>30</a:t>
                      </a:r>
                      <a:r>
                        <a:rPr lang="zh-CN" sz="1600" kern="0">
                          <a:solidFill>
                            <a:schemeClr val="tx1">
                              <a:lumMod val="85000"/>
                              <a:lumOff val="15000"/>
                            </a:schemeClr>
                          </a:solidFill>
                          <a:cs typeface="宋体" panose="02010600030101010101" pitchFamily="2" charset="-122"/>
                        </a:rPr>
                        <a:t>°</a:t>
                      </a:r>
                      <a:endParaRPr lang="zh-CN" sz="1600" kern="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586740">
                <a:tc vMerge="1">
                  <a:tcPr/>
                </a:tc>
                <a:tc>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桡偏</a:t>
                      </a:r>
                      <a:endParaRPr lang="zh-CN" sz="1600" kern="0" dirty="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vMerge="1">
                  <a:tcPr/>
                </a:tc>
                <a:tc vMerge="1">
                  <a:tcPr/>
                </a:tc>
                <a:tc vMerge="1">
                  <a:tcPr/>
                </a:tc>
                <a:tc vMerge="1">
                  <a:tcPr/>
                </a:tc>
                <a:tc>
                  <a:txBody>
                    <a:bodyPr/>
                    <a:lstStyle/>
                    <a:p>
                      <a:pPr algn="l">
                        <a:lnSpc>
                          <a:spcPct val="150000"/>
                        </a:lnSpc>
                        <a:spcAft>
                          <a:spcPts val="0"/>
                        </a:spcAft>
                      </a:pPr>
                      <a:r>
                        <a:rPr lang="en-US" sz="1600" kern="0" dirty="0">
                          <a:solidFill>
                            <a:schemeClr val="tx1">
                              <a:lumMod val="85000"/>
                              <a:lumOff val="15000"/>
                            </a:schemeClr>
                          </a:solidFill>
                          <a:cs typeface="宋体" panose="02010600030101010101" pitchFamily="2" charset="-122"/>
                        </a:rPr>
                        <a:t>20</a:t>
                      </a:r>
                      <a:r>
                        <a:rPr lang="zh-CN" sz="1600" kern="0" dirty="0">
                          <a:solidFill>
                            <a:schemeClr val="tx1">
                              <a:lumMod val="85000"/>
                              <a:lumOff val="15000"/>
                            </a:schemeClr>
                          </a:solidFill>
                          <a:cs typeface="宋体" panose="02010600030101010101" pitchFamily="2" charset="-122"/>
                        </a:rPr>
                        <a:t>°</a:t>
                      </a:r>
                      <a:endParaRPr lang="zh-CN" sz="1600" kern="0" dirty="0">
                        <a:solidFill>
                          <a:schemeClr val="tx1">
                            <a:lumMod val="85000"/>
                            <a:lumOff val="15000"/>
                          </a:schemeClr>
                        </a:solidFill>
                        <a:cs typeface="宋体" panose="02010600030101010101" pitchFamily="2" charset="-122"/>
                      </a:endParaRPr>
                    </a:p>
                  </a:txBody>
                  <a:tcPr marL="31596" marR="315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bl>
          </a:graphicData>
        </a:graphic>
      </p:graphicFrame>
      <p:sp>
        <p:nvSpPr>
          <p:cNvPr id="2" name="标题 4"/>
          <p:cNvSpPr>
            <a:spLocks noGrp="1"/>
          </p:cNvSpPr>
          <p:nvPr>
            <p:custDataLst>
              <p:tags r:id="rId2"/>
            </p:custDataLst>
          </p:nvPr>
        </p:nvSpPr>
        <p:spPr>
          <a:xfrm>
            <a:off x="911225" y="116840"/>
            <a:ext cx="4713605" cy="633095"/>
          </a:xfrm>
          <a:prstGeom prst="rect">
            <a:avLst/>
          </a:prstGeom>
        </p:spPr>
        <p:txBody>
          <a:bodyPr vert="horz" lIns="121920" tIns="60960" rIns="121920" bIns="60960" rtlCol="0" anchor="ctr" anchorCtr="0">
            <a:normAutofit fontScale="90000" lnSpcReduction="2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三、关节活动度测量</a:t>
            </a:r>
            <a:endParaRPr lang="zh-CN" altLang="en-US">
              <a:sym typeface="+mn-ea"/>
            </a:endParaRPr>
          </a:p>
        </p:txBody>
      </p:sp>
    </p:spTree>
    <p:custDataLst>
      <p:tags r:id="rId3"/>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custDataLst>
              <p:tags r:id="rId1"/>
            </p:custDataLst>
          </p:nvPr>
        </p:nvGraphicFramePr>
        <p:xfrm>
          <a:off x="0" y="692785"/>
          <a:ext cx="12192000" cy="6170930"/>
        </p:xfrm>
        <a:graphic>
          <a:graphicData uri="http://schemas.openxmlformats.org/drawingml/2006/table">
            <a:tbl>
              <a:tblPr/>
              <a:tblGrid>
                <a:gridCol w="867410"/>
                <a:gridCol w="952500"/>
                <a:gridCol w="4893945"/>
                <a:gridCol w="1522730"/>
                <a:gridCol w="1838325"/>
                <a:gridCol w="1166495"/>
                <a:gridCol w="950595"/>
              </a:tblGrid>
              <a:tr h="365760">
                <a:tc rowSpan="2" gridSpan="2">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被测关节</a:t>
                      </a:r>
                      <a:endParaRPr lang="zh-CN" sz="1600" kern="0" dirty="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hMerge="1">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测试体位</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gridSpan="3">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量角器摆放</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hMerge="1">
                  <a:tcPr/>
                </a:tc>
                <a:tc hMerge="1">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参考值</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365760">
                <a:tc vMerge="1" gridSpan="2">
                  <a:tcPr/>
                </a:tc>
                <a:tc vMerge="1" hMerge="1">
                  <a:tcPr/>
                </a:tc>
                <a:tc vMerge="1">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固定臂</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移动臂</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轴心</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vMerge="1">
                  <a:tcPr/>
                </a:tc>
              </a:tr>
              <a:tr h="454025">
                <a:tc rowSpan="8">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髋关节</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屈曲</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仰卧位</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躯干无侧弯</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髋关节无内收、外展、旋转</a:t>
                      </a:r>
                      <a:endParaRPr lang="zh-CN" sz="1600" kern="0" dirty="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3">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与躯干腋中线平行</a:t>
                      </a:r>
                      <a:endParaRPr lang="zh-CN" sz="1600" kern="0" dirty="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3">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股骨纵轴</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3">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股骨大转子</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en-US" sz="1600" kern="0">
                          <a:solidFill>
                            <a:schemeClr val="tx1">
                              <a:lumMod val="85000"/>
                              <a:lumOff val="15000"/>
                            </a:schemeClr>
                          </a:solidFill>
                          <a:cs typeface="宋体" panose="02010600030101010101" pitchFamily="2" charset="-122"/>
                        </a:rPr>
                        <a:t>120</a:t>
                      </a:r>
                      <a:r>
                        <a:rPr lang="zh-CN" sz="1600" kern="0">
                          <a:solidFill>
                            <a:schemeClr val="tx1">
                              <a:lumMod val="85000"/>
                              <a:lumOff val="15000"/>
                            </a:schemeClr>
                          </a:solidFill>
                          <a:cs typeface="宋体" panose="02010600030101010101" pitchFamily="2" charset="-122"/>
                        </a:rPr>
                        <a:t>°</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0">
                <a:tc vMerge="1">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伸展</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俯卧位</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骨盆紧贴床面</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双足在床缘外</a:t>
                      </a:r>
                      <a:endParaRPr lang="zh-CN" sz="1600" kern="0" dirty="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vMerge="1">
                  <a:tcPr/>
                </a:tc>
                <a:tc vMerge="1">
                  <a:tcPr/>
                </a:tc>
                <a:tc vMerge="1">
                  <a:tcPr/>
                </a:tc>
                <a:tc vMerge="1">
                  <a:tcPr/>
                </a:tc>
              </a:tr>
              <a:tr h="398145">
                <a:tc vMerge="1">
                  <a:tcPr/>
                </a:tc>
                <a:tc vMerge="1">
                  <a:tcPr marL="26390" marR="263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marL="26390" marR="263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c vMerge="1">
                  <a:tcPr/>
                </a:tc>
                <a:tc vMerge="1">
                  <a:tcPr/>
                </a:tc>
                <a:tc>
                  <a:txBody>
                    <a:bodyPr/>
                    <a:lstStyle/>
                    <a:p>
                      <a:pPr algn="l">
                        <a:lnSpc>
                          <a:spcPct val="150000"/>
                        </a:lnSpc>
                        <a:spcAft>
                          <a:spcPts val="0"/>
                        </a:spcAft>
                      </a:pPr>
                      <a:r>
                        <a:rPr lang="en-US" sz="1600" kern="0">
                          <a:solidFill>
                            <a:schemeClr val="tx1">
                              <a:lumMod val="85000"/>
                              <a:lumOff val="15000"/>
                            </a:schemeClr>
                          </a:solidFill>
                          <a:cs typeface="宋体" panose="02010600030101010101" pitchFamily="2" charset="-122"/>
                        </a:rPr>
                        <a:t>30</a:t>
                      </a:r>
                      <a:r>
                        <a:rPr lang="zh-CN" sz="1600" kern="0">
                          <a:solidFill>
                            <a:schemeClr val="tx1">
                              <a:lumMod val="85000"/>
                              <a:lumOff val="15000"/>
                            </a:schemeClr>
                          </a:solidFill>
                          <a:cs typeface="宋体" panose="02010600030101010101" pitchFamily="2" charset="-122"/>
                        </a:rPr>
                        <a:t>°</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731520">
                <a:tc vMerge="1">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内收</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仰卧位</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髋关节无屈曲、伸展、旋转</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膝关节伸展</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对侧下肢外展</a:t>
                      </a:r>
                      <a:endParaRPr lang="zh-CN" sz="1600" kern="0" dirty="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3">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双侧髂前上棘连线</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3">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股骨纵轴</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3">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髂前上棘</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en-US" sz="1600" kern="0">
                          <a:solidFill>
                            <a:schemeClr val="tx1">
                              <a:lumMod val="85000"/>
                              <a:lumOff val="15000"/>
                            </a:schemeClr>
                          </a:solidFill>
                          <a:cs typeface="宋体" panose="02010600030101010101" pitchFamily="2" charset="-122"/>
                        </a:rPr>
                        <a:t>30</a:t>
                      </a:r>
                      <a:r>
                        <a:rPr lang="zh-CN" sz="1600" kern="0">
                          <a:solidFill>
                            <a:schemeClr val="tx1">
                              <a:lumMod val="85000"/>
                              <a:lumOff val="15000"/>
                            </a:schemeClr>
                          </a:solidFill>
                          <a:cs typeface="宋体" panose="02010600030101010101" pitchFamily="2" charset="-122"/>
                        </a:rPr>
                        <a:t>°</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0">
                <a:tc vMerge="1">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外展</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仰卧位</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髋关节无屈曲、伸展、旋转</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膝关节伸展</a:t>
                      </a:r>
                      <a:endParaRPr lang="zh-CN" sz="1600" kern="0" dirty="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vMerge="1">
                  <a:tcPr/>
                </a:tc>
                <a:tc vMerge="1">
                  <a:tcPr/>
                </a:tc>
                <a:tc vMerge="1">
                  <a:tcPr/>
                </a:tc>
                <a:tc vMerge="1">
                  <a:tcPr/>
                </a:tc>
              </a:tr>
              <a:tr h="365760">
                <a:tc vMerge="1">
                  <a:tcPr/>
                </a:tc>
                <a:tc vMerge="1">
                  <a:tcPr marL="26390" marR="263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marL="26390" marR="263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c vMerge="1">
                  <a:tcPr/>
                </a:tc>
                <a:tc vMerge="1">
                  <a:tcPr/>
                </a:tc>
                <a:tc>
                  <a:txBody>
                    <a:bodyPr/>
                    <a:lstStyle/>
                    <a:p>
                      <a:pPr algn="l">
                        <a:lnSpc>
                          <a:spcPct val="150000"/>
                        </a:lnSpc>
                        <a:spcAft>
                          <a:spcPts val="0"/>
                        </a:spcAft>
                      </a:pPr>
                      <a:r>
                        <a:rPr lang="en-US" sz="1600" kern="0">
                          <a:solidFill>
                            <a:schemeClr val="tx1">
                              <a:lumMod val="85000"/>
                              <a:lumOff val="15000"/>
                            </a:schemeClr>
                          </a:solidFill>
                          <a:cs typeface="宋体" panose="02010600030101010101" pitchFamily="2" charset="-122"/>
                        </a:rPr>
                        <a:t>45</a:t>
                      </a:r>
                      <a:r>
                        <a:rPr lang="zh-CN" sz="1600" kern="0">
                          <a:solidFill>
                            <a:schemeClr val="tx1">
                              <a:lumMod val="85000"/>
                              <a:lumOff val="15000"/>
                            </a:schemeClr>
                          </a:solidFill>
                          <a:cs typeface="宋体" panose="02010600030101010101" pitchFamily="2" charset="-122"/>
                        </a:rPr>
                        <a:t>°</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365760">
                <a:tc vMerge="1">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内旋</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坐位．髋关节屈曲</a:t>
                      </a:r>
                      <a:r>
                        <a:rPr lang="en-US" sz="1600" kern="0" dirty="0">
                          <a:solidFill>
                            <a:schemeClr val="tx1">
                              <a:lumMod val="85000"/>
                              <a:lumOff val="15000"/>
                            </a:schemeClr>
                          </a:solidFill>
                          <a:cs typeface="宋体" panose="02010600030101010101" pitchFamily="2" charset="-122"/>
                        </a:rPr>
                        <a:t>90</a:t>
                      </a:r>
                      <a:r>
                        <a:rPr lang="zh-CN" sz="1600" kern="0" dirty="0">
                          <a:solidFill>
                            <a:schemeClr val="tx1">
                              <a:lumMod val="85000"/>
                              <a:lumOff val="15000"/>
                            </a:schemeClr>
                          </a:solidFill>
                          <a:cs typeface="宋体" panose="02010600030101010101" pitchFamily="2" charset="-122"/>
                        </a:rPr>
                        <a:t>°</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膝关节屈曲</a:t>
                      </a:r>
                      <a:r>
                        <a:rPr lang="en-US" sz="1600" kern="0" dirty="0">
                          <a:solidFill>
                            <a:schemeClr val="tx1">
                              <a:lumMod val="85000"/>
                              <a:lumOff val="15000"/>
                            </a:schemeClr>
                          </a:solidFill>
                          <a:cs typeface="宋体" panose="02010600030101010101" pitchFamily="2" charset="-122"/>
                        </a:rPr>
                        <a:t>90</a:t>
                      </a:r>
                      <a:r>
                        <a:rPr lang="zh-CN" sz="1600" kern="0" dirty="0">
                          <a:solidFill>
                            <a:schemeClr val="tx1">
                              <a:lumMod val="85000"/>
                              <a:lumOff val="15000"/>
                            </a:schemeClr>
                          </a:solidFill>
                          <a:cs typeface="宋体" panose="02010600030101010101" pitchFamily="2" charset="-122"/>
                        </a:rPr>
                        <a:t>°</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两小腿垂于床缘外</a:t>
                      </a:r>
                      <a:endParaRPr lang="zh-CN" sz="1600" kern="0" dirty="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通过髌骨中心</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与地面垂直</a:t>
                      </a:r>
                      <a:endParaRPr lang="zh-CN" sz="1600" kern="0" dirty="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胫骨纵轴</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髌骨中心</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en-US" sz="1600" kern="0">
                          <a:solidFill>
                            <a:schemeClr val="tx1">
                              <a:lumMod val="85000"/>
                              <a:lumOff val="15000"/>
                            </a:schemeClr>
                          </a:solidFill>
                          <a:cs typeface="宋体" panose="02010600030101010101" pitchFamily="2" charset="-122"/>
                        </a:rPr>
                        <a:t>45</a:t>
                      </a:r>
                      <a:r>
                        <a:rPr lang="zh-CN" sz="1600" kern="0">
                          <a:solidFill>
                            <a:schemeClr val="tx1">
                              <a:lumMod val="85000"/>
                              <a:lumOff val="15000"/>
                            </a:schemeClr>
                          </a:solidFill>
                          <a:cs typeface="宋体" panose="02010600030101010101" pitchFamily="2" charset="-122"/>
                        </a:rPr>
                        <a:t>°</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399415">
                <a:tc vMerge="1">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外旋</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vMerge="1">
                  <a:tcPr/>
                </a:tc>
                <a:tc vMerge="1">
                  <a:tcPr/>
                </a:tc>
                <a:tc vMerge="1">
                  <a:tcPr/>
                </a:tc>
                <a:tc vMerge="1">
                  <a:tcPr/>
                </a:tc>
                <a:tc>
                  <a:txBody>
                    <a:bodyPr/>
                    <a:lstStyle/>
                    <a:p>
                      <a:pPr algn="l">
                        <a:lnSpc>
                          <a:spcPct val="150000"/>
                        </a:lnSpc>
                        <a:spcAft>
                          <a:spcPts val="0"/>
                        </a:spcAft>
                      </a:pPr>
                      <a:r>
                        <a:rPr lang="en-US" sz="1600" kern="0">
                          <a:solidFill>
                            <a:schemeClr val="tx1">
                              <a:lumMod val="85000"/>
                              <a:lumOff val="15000"/>
                            </a:schemeClr>
                          </a:solidFill>
                          <a:cs typeface="宋体" panose="02010600030101010101" pitchFamily="2" charset="-122"/>
                        </a:rPr>
                        <a:t>45</a:t>
                      </a:r>
                      <a:r>
                        <a:rPr lang="zh-CN" sz="1600" kern="0">
                          <a:solidFill>
                            <a:schemeClr val="tx1">
                              <a:lumMod val="85000"/>
                              <a:lumOff val="15000"/>
                            </a:schemeClr>
                          </a:solidFill>
                          <a:cs typeface="宋体" panose="02010600030101010101" pitchFamily="2" charset="-122"/>
                        </a:rPr>
                        <a:t>°</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365760">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膝关节</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屈曲</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俯卧位</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髋关节</a:t>
                      </a:r>
                      <a:r>
                        <a:rPr lang="en-US" sz="1600" kern="0" dirty="0">
                          <a:solidFill>
                            <a:schemeClr val="tx1">
                              <a:lumMod val="85000"/>
                              <a:lumOff val="15000"/>
                            </a:schemeClr>
                          </a:solidFill>
                          <a:cs typeface="宋体" panose="02010600030101010101" pitchFamily="2" charset="-122"/>
                        </a:rPr>
                        <a:t>0</a:t>
                      </a:r>
                      <a:r>
                        <a:rPr lang="zh-CN" sz="1600" kern="0" dirty="0">
                          <a:solidFill>
                            <a:schemeClr val="tx1">
                              <a:lumMod val="85000"/>
                              <a:lumOff val="15000"/>
                            </a:schemeClr>
                          </a:solidFill>
                          <a:cs typeface="宋体" panose="02010600030101010101" pitchFamily="2" charset="-122"/>
                        </a:rPr>
                        <a:t>°</a:t>
                      </a:r>
                      <a:endParaRPr lang="zh-CN" sz="1600" kern="0" dirty="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股骨纵轴</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腓骨头与外踝连线</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股骨外侧髁</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en-US" sz="1600" kern="0">
                          <a:solidFill>
                            <a:schemeClr val="tx1">
                              <a:lumMod val="85000"/>
                              <a:lumOff val="15000"/>
                            </a:schemeClr>
                          </a:solidFill>
                          <a:cs typeface="宋体" panose="02010600030101010101" pitchFamily="2" charset="-122"/>
                        </a:rPr>
                        <a:t>135</a:t>
                      </a:r>
                      <a:r>
                        <a:rPr lang="zh-CN" sz="1600" kern="0">
                          <a:solidFill>
                            <a:schemeClr val="tx1">
                              <a:lumMod val="85000"/>
                              <a:lumOff val="15000"/>
                            </a:schemeClr>
                          </a:solidFill>
                          <a:cs typeface="宋体" panose="02010600030101010101" pitchFamily="2" charset="-122"/>
                        </a:rPr>
                        <a:t>°</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365760">
                <a:tc vMerge="1">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伸展</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vMerge="1">
                  <a:tcPr/>
                </a:tc>
                <a:tc vMerge="1">
                  <a:tcPr/>
                </a:tc>
                <a:tc vMerge="1">
                  <a:tcPr/>
                </a:tc>
                <a:tc vMerge="1">
                  <a:tcPr/>
                </a:tc>
                <a:tc>
                  <a:txBody>
                    <a:bodyPr/>
                    <a:lstStyle/>
                    <a:p>
                      <a:pPr algn="l">
                        <a:lnSpc>
                          <a:spcPct val="150000"/>
                        </a:lnSpc>
                        <a:spcAft>
                          <a:spcPts val="0"/>
                        </a:spcAft>
                      </a:pPr>
                      <a:r>
                        <a:rPr lang="en-US" sz="1600" kern="0">
                          <a:solidFill>
                            <a:schemeClr val="tx1">
                              <a:lumMod val="85000"/>
                              <a:lumOff val="15000"/>
                            </a:schemeClr>
                          </a:solidFill>
                          <a:cs typeface="宋体" panose="02010600030101010101" pitchFamily="2" charset="-122"/>
                        </a:rPr>
                        <a:t>0</a:t>
                      </a:r>
                      <a:r>
                        <a:rPr lang="zh-CN" sz="1600" kern="0">
                          <a:solidFill>
                            <a:schemeClr val="tx1">
                              <a:lumMod val="85000"/>
                              <a:lumOff val="15000"/>
                            </a:schemeClr>
                          </a:solidFill>
                          <a:cs typeface="宋体" panose="02010600030101010101" pitchFamily="2" charset="-122"/>
                        </a:rPr>
                        <a:t>°</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365760">
                <a:tc rowSpan="5">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踝关节</a:t>
                      </a:r>
                      <a:endParaRPr lang="zh-CN" sz="1600" kern="0" dirty="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背屈</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3">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坐位</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踝关节无内、外翻</a:t>
                      </a:r>
                      <a:endParaRPr lang="zh-CN" sz="1600" kern="0" dirty="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3">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腓骨纵轴</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3">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第五跖骨长轴</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3">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腓骨纵轴与第五跖骨延长线的交点</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en-US" sz="1600" kern="0">
                          <a:solidFill>
                            <a:schemeClr val="tx1">
                              <a:lumMod val="85000"/>
                              <a:lumOff val="15000"/>
                            </a:schemeClr>
                          </a:solidFill>
                          <a:cs typeface="宋体" panose="02010600030101010101" pitchFamily="2" charset="-122"/>
                        </a:rPr>
                        <a:t>20</a:t>
                      </a:r>
                      <a:r>
                        <a:rPr lang="zh-CN" sz="1600" kern="0">
                          <a:solidFill>
                            <a:schemeClr val="tx1">
                              <a:lumMod val="85000"/>
                              <a:lumOff val="15000"/>
                            </a:schemeClr>
                          </a:solidFill>
                          <a:cs typeface="宋体" panose="02010600030101010101" pitchFamily="2" charset="-122"/>
                        </a:rPr>
                        <a:t>°</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0">
                <a:tc vMerge="1">
                  <a:tcPr/>
                </a:tc>
                <a:tc vMerge="1">
                  <a:tcPr marL="26390" marR="263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c vMerge="1">
                  <a:tcPr/>
                </a:tc>
                <a:tc vMerge="1">
                  <a:tcPr/>
                </a:tc>
                <a:tc vMerge="1">
                  <a:tcPr/>
                </a:tc>
                <a:tc rowSpan="2">
                  <a:txBody>
                    <a:bodyPr/>
                    <a:lstStyle/>
                    <a:p>
                      <a:pPr algn="l">
                        <a:lnSpc>
                          <a:spcPct val="150000"/>
                        </a:lnSpc>
                        <a:spcAft>
                          <a:spcPts val="0"/>
                        </a:spcAft>
                      </a:pPr>
                      <a:r>
                        <a:rPr lang="en-US" sz="1600" kern="0">
                          <a:solidFill>
                            <a:schemeClr val="tx1">
                              <a:lumMod val="85000"/>
                              <a:lumOff val="15000"/>
                            </a:schemeClr>
                          </a:solidFill>
                          <a:cs typeface="宋体" panose="02010600030101010101" pitchFamily="2" charset="-122"/>
                        </a:rPr>
                        <a:t>50</a:t>
                      </a:r>
                      <a:r>
                        <a:rPr lang="zh-CN" sz="1600" kern="0">
                          <a:solidFill>
                            <a:schemeClr val="tx1">
                              <a:lumMod val="85000"/>
                              <a:lumOff val="15000"/>
                            </a:schemeClr>
                          </a:solidFill>
                          <a:cs typeface="宋体" panose="02010600030101010101" pitchFamily="2" charset="-122"/>
                        </a:rPr>
                        <a:t>°</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702310">
                <a:tc vMerge="1">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跖屈</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vMerge="1">
                  <a:tcPr/>
                </a:tc>
                <a:tc vMerge="1">
                  <a:tcPr/>
                </a:tc>
                <a:tc vMerge="1">
                  <a:tcPr/>
                </a:tc>
                <a:tc vMerge="1">
                  <a:tcPr/>
                </a:tc>
                <a:tc vMerge="1">
                  <a:tcPr/>
                </a:tc>
              </a:tr>
              <a:tr h="365760">
                <a:tc vMerge="1">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内翻</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坐位</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屈膝</a:t>
                      </a:r>
                      <a:r>
                        <a:rPr lang="en-US" sz="1600" kern="0" dirty="0">
                          <a:solidFill>
                            <a:schemeClr val="tx1">
                              <a:lumMod val="85000"/>
                              <a:lumOff val="15000"/>
                            </a:schemeClr>
                          </a:solidFill>
                          <a:cs typeface="宋体" panose="02010600030101010101" pitchFamily="2" charset="-122"/>
                        </a:rPr>
                        <a:t>90</a:t>
                      </a:r>
                      <a:r>
                        <a:rPr lang="zh-CN" sz="1600" kern="0" dirty="0">
                          <a:solidFill>
                            <a:schemeClr val="tx1">
                              <a:lumMod val="85000"/>
                              <a:lumOff val="15000"/>
                            </a:schemeClr>
                          </a:solidFill>
                          <a:cs typeface="宋体" panose="02010600030101010101" pitchFamily="2" charset="-122"/>
                        </a:rPr>
                        <a:t>°</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髋无内收、外展及旋转</a:t>
                      </a:r>
                      <a:endParaRPr lang="zh-CN" sz="1600" kern="0" dirty="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与小腿纵轴平行</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足底面横轴</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两臂交点</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en-US" sz="1600" kern="0">
                          <a:solidFill>
                            <a:schemeClr val="tx1">
                              <a:lumMod val="85000"/>
                              <a:lumOff val="15000"/>
                            </a:schemeClr>
                          </a:solidFill>
                          <a:cs typeface="宋体" panose="02010600030101010101" pitchFamily="2" charset="-122"/>
                        </a:rPr>
                        <a:t>35</a:t>
                      </a:r>
                      <a:r>
                        <a:rPr lang="zh-CN" sz="1600" kern="0">
                          <a:solidFill>
                            <a:schemeClr val="tx1">
                              <a:lumMod val="85000"/>
                              <a:lumOff val="15000"/>
                            </a:schemeClr>
                          </a:solidFill>
                          <a:cs typeface="宋体" panose="02010600030101010101" pitchFamily="2" charset="-122"/>
                        </a:rPr>
                        <a:t>°</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365760">
                <a:tc vMerge="1">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外翻</a:t>
                      </a:r>
                      <a:endParaRPr lang="zh-CN" sz="1600" kern="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vMerge="1">
                  <a:tcPr/>
                </a:tc>
                <a:tc vMerge="1">
                  <a:tcPr/>
                </a:tc>
                <a:tc vMerge="1">
                  <a:tcPr/>
                </a:tc>
                <a:tc vMerge="1">
                  <a:tcPr/>
                </a:tc>
                <a:tc>
                  <a:txBody>
                    <a:bodyPr/>
                    <a:lstStyle/>
                    <a:p>
                      <a:pPr algn="l">
                        <a:lnSpc>
                          <a:spcPct val="150000"/>
                        </a:lnSpc>
                        <a:spcAft>
                          <a:spcPts val="0"/>
                        </a:spcAft>
                      </a:pPr>
                      <a:r>
                        <a:rPr lang="en-US" sz="1600" kern="0" dirty="0">
                          <a:solidFill>
                            <a:schemeClr val="tx1">
                              <a:lumMod val="85000"/>
                              <a:lumOff val="15000"/>
                            </a:schemeClr>
                          </a:solidFill>
                          <a:cs typeface="宋体" panose="02010600030101010101" pitchFamily="2" charset="-122"/>
                        </a:rPr>
                        <a:t>15</a:t>
                      </a:r>
                      <a:r>
                        <a:rPr lang="zh-CN" sz="1600" kern="0" dirty="0">
                          <a:solidFill>
                            <a:schemeClr val="tx1">
                              <a:lumMod val="85000"/>
                              <a:lumOff val="15000"/>
                            </a:schemeClr>
                          </a:solidFill>
                          <a:cs typeface="宋体" panose="02010600030101010101" pitchFamily="2" charset="-122"/>
                        </a:rPr>
                        <a:t>°</a:t>
                      </a:r>
                      <a:endParaRPr lang="zh-CN" sz="1600" kern="0" dirty="0">
                        <a:solidFill>
                          <a:schemeClr val="tx1">
                            <a:lumMod val="85000"/>
                            <a:lumOff val="15000"/>
                          </a:schemeClr>
                        </a:solidFill>
                        <a:cs typeface="宋体" panose="02010600030101010101" pitchFamily="2" charset="-122"/>
                      </a:endParaRPr>
                    </a:p>
                  </a:txBody>
                  <a:tcPr marL="35186" marR="351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bl>
          </a:graphicData>
        </a:graphic>
      </p:graphicFrame>
      <p:sp>
        <p:nvSpPr>
          <p:cNvPr id="2" name="标题 4"/>
          <p:cNvSpPr>
            <a:spLocks noGrp="1"/>
          </p:cNvSpPr>
          <p:nvPr>
            <p:custDataLst>
              <p:tags r:id="rId2"/>
            </p:custDataLst>
          </p:nvPr>
        </p:nvSpPr>
        <p:spPr>
          <a:xfrm>
            <a:off x="911225" y="116840"/>
            <a:ext cx="4713605" cy="633095"/>
          </a:xfrm>
          <a:prstGeom prst="rect">
            <a:avLst/>
          </a:prstGeom>
        </p:spPr>
        <p:txBody>
          <a:bodyPr vert="horz" lIns="121920" tIns="60960" rIns="121920" bIns="60960" rtlCol="0" anchor="ctr" anchorCtr="0">
            <a:normAutofit fontScale="90000" lnSpcReduction="2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三、关节活动度测量</a:t>
            </a:r>
            <a:endParaRPr lang="zh-CN" altLang="en-US">
              <a:sym typeface="+mn-ea"/>
            </a:endParaRPr>
          </a:p>
        </p:txBody>
      </p:sp>
    </p:spTree>
    <p:custDataLst>
      <p:tags r:id="rId3"/>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custDataLst>
              <p:tags r:id="rId1"/>
            </p:custDataLst>
          </p:nvPr>
        </p:nvGraphicFramePr>
        <p:xfrm>
          <a:off x="181610" y="719455"/>
          <a:ext cx="11517630" cy="5890895"/>
        </p:xfrm>
        <a:graphic>
          <a:graphicData uri="http://schemas.openxmlformats.org/drawingml/2006/table">
            <a:tbl>
              <a:tblPr/>
              <a:tblGrid>
                <a:gridCol w="1019810"/>
                <a:gridCol w="916940"/>
                <a:gridCol w="1936115"/>
                <a:gridCol w="3261995"/>
                <a:gridCol w="1630045"/>
                <a:gridCol w="1631315"/>
                <a:gridCol w="1121410"/>
              </a:tblGrid>
              <a:tr h="365760">
                <a:tc rowSpan="2" gridSpan="2">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被测关节</a:t>
                      </a:r>
                      <a:endParaRPr lang="zh-CN" sz="1600" kern="0" dirty="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hMerge="1">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测试体位</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gridSpan="3">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量角器摆放</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hMerge="1">
                  <a:tcPr/>
                </a:tc>
                <a:tc hMerge="1">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参考值</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365760">
                <a:tc vMerge="1" gridSpan="2">
                  <a:tcPr/>
                </a:tc>
                <a:tc vMerge="1" hMerge="1">
                  <a:tcPr/>
                </a:tc>
                <a:tc vMerge="1">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固定臂</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移动臂</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轴心</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vMerge="1">
                  <a:tcPr/>
                </a:tc>
              </a:tr>
              <a:tr h="365760">
                <a:tc rowSpan="5">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颈部</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屈曲</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5">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坐位</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胸腰椎正直</a:t>
                      </a:r>
                      <a:endParaRPr lang="zh-CN" sz="1600" kern="0" dirty="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与地面垂直</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外耳道与鼻尖连线</a:t>
                      </a:r>
                      <a:endParaRPr lang="zh-CN" sz="1600" kern="0" dirty="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外耳道中点</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en-US" sz="1600" kern="0">
                          <a:solidFill>
                            <a:schemeClr val="tx1">
                              <a:lumMod val="85000"/>
                              <a:lumOff val="15000"/>
                            </a:schemeClr>
                          </a:solidFill>
                          <a:cs typeface="宋体" panose="02010600030101010101" pitchFamily="2" charset="-122"/>
                        </a:rPr>
                        <a:t>45</a:t>
                      </a:r>
                      <a:r>
                        <a:rPr lang="zh-CN" sz="1600" kern="0">
                          <a:solidFill>
                            <a:schemeClr val="tx1">
                              <a:lumMod val="85000"/>
                              <a:lumOff val="15000"/>
                            </a:schemeClr>
                          </a:solidFill>
                          <a:cs typeface="宋体" panose="02010600030101010101" pitchFamily="2" charset="-122"/>
                        </a:rPr>
                        <a:t>°</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365760">
                <a:tc vMerge="1">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伸展</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vMerge="1">
                  <a:tcPr/>
                </a:tc>
                <a:tc vMerge="1">
                  <a:tcPr/>
                </a:tc>
                <a:tc vMerge="1">
                  <a:tcPr/>
                </a:tc>
                <a:tc vMerge="1">
                  <a:tcPr/>
                </a:tc>
                <a:tc>
                  <a:txBody>
                    <a:bodyPr/>
                    <a:lstStyle/>
                    <a:p>
                      <a:pPr algn="l">
                        <a:lnSpc>
                          <a:spcPct val="150000"/>
                        </a:lnSpc>
                        <a:spcAft>
                          <a:spcPts val="0"/>
                        </a:spcAft>
                      </a:pPr>
                      <a:r>
                        <a:rPr lang="en-US" sz="1600" kern="0">
                          <a:solidFill>
                            <a:schemeClr val="tx1">
                              <a:lumMod val="85000"/>
                              <a:lumOff val="15000"/>
                            </a:schemeClr>
                          </a:solidFill>
                          <a:cs typeface="宋体" panose="02010600030101010101" pitchFamily="2" charset="-122"/>
                        </a:rPr>
                        <a:t>45</a:t>
                      </a:r>
                      <a:r>
                        <a:rPr lang="zh-CN" sz="1600" kern="0">
                          <a:solidFill>
                            <a:schemeClr val="tx1">
                              <a:lumMod val="85000"/>
                              <a:lumOff val="15000"/>
                            </a:schemeClr>
                          </a:solidFill>
                          <a:cs typeface="宋体" panose="02010600030101010101" pitchFamily="2" charset="-122"/>
                        </a:rPr>
                        <a:t>°</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208915">
                <a:tc vMerge="1">
                  <a:tcPr/>
                </a:tc>
                <a:tc vMerge="1">
                  <a:tcPr/>
                </a:tc>
                <a:tc vMerge="1">
                  <a:tcPr/>
                </a:tc>
                <a:tc rowSpan="2">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沿胸椎棘突与地面垂直</a:t>
                      </a:r>
                      <a:endParaRPr lang="zh-CN" sz="1600" kern="0" dirty="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以枕骨粗隆为标志点</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与头后部中线一致</a:t>
                      </a:r>
                      <a:endParaRPr lang="zh-CN" sz="1600" kern="0" dirty="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第七颈椎棘突</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2">
                  <a:txBody>
                    <a:bodyPr/>
                    <a:lstStyle/>
                    <a:p>
                      <a:pPr algn="l">
                        <a:lnSpc>
                          <a:spcPct val="150000"/>
                        </a:lnSpc>
                        <a:spcAft>
                          <a:spcPts val="0"/>
                        </a:spcAft>
                      </a:pPr>
                      <a:r>
                        <a:rPr lang="en-US" sz="1600" kern="0">
                          <a:solidFill>
                            <a:schemeClr val="tx1">
                              <a:lumMod val="85000"/>
                              <a:lumOff val="15000"/>
                            </a:schemeClr>
                          </a:solidFill>
                          <a:cs typeface="宋体" panose="02010600030101010101" pitchFamily="2" charset="-122"/>
                        </a:rPr>
                        <a:t>45</a:t>
                      </a:r>
                      <a:r>
                        <a:rPr lang="zh-CN" sz="1600" kern="0">
                          <a:solidFill>
                            <a:schemeClr val="tx1">
                              <a:lumMod val="85000"/>
                              <a:lumOff val="15000"/>
                            </a:schemeClr>
                          </a:solidFill>
                          <a:cs typeface="宋体" panose="02010600030101010101" pitchFamily="2" charset="-122"/>
                        </a:rPr>
                        <a:t>°</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1251585">
                <a:tc vMerge="1">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侧屈</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vMerge="1">
                  <a:tcPr/>
                </a:tc>
                <a:tc vMerge="1">
                  <a:tcPr marL="55293" marR="552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marL="55293" marR="552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marL="55293" marR="552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marL="55293" marR="552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1520">
                <a:tc vMerge="1">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旋转</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vMerge="1">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与两肩峰连线平行</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头顶中点与鼻尖连线</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头顶中心点</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en-US" sz="1600" kern="0">
                          <a:solidFill>
                            <a:schemeClr val="tx1">
                              <a:lumMod val="85000"/>
                              <a:lumOff val="15000"/>
                            </a:schemeClr>
                          </a:solidFill>
                          <a:cs typeface="宋体" panose="02010600030101010101" pitchFamily="2" charset="-122"/>
                        </a:rPr>
                        <a:t>60</a:t>
                      </a:r>
                      <a:r>
                        <a:rPr lang="zh-CN" sz="1600" kern="0">
                          <a:solidFill>
                            <a:schemeClr val="tx1">
                              <a:lumMod val="85000"/>
                              <a:lumOff val="15000"/>
                            </a:schemeClr>
                          </a:solidFill>
                          <a:cs typeface="宋体" panose="02010600030101010101" pitchFamily="2" charset="-122"/>
                        </a:rPr>
                        <a:t>°</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365760">
                <a:tc rowSpan="4">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胸腰部</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屈曲</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3">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立位</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颈、胸、腰椎无屈曲、伸展及旋转</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固定骨盆</a:t>
                      </a:r>
                      <a:endParaRPr lang="zh-CN" sz="1600" kern="0" dirty="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3">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通过第五腰椎棘突的垂直线</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3">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与第七颈椎棘突与第五腰椎棘突的连线平行</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rowSpan="3">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第五腰椎棘突</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en-US" sz="1600" kern="0">
                          <a:solidFill>
                            <a:schemeClr val="tx1">
                              <a:lumMod val="85000"/>
                              <a:lumOff val="15000"/>
                            </a:schemeClr>
                          </a:solidFill>
                          <a:cs typeface="宋体" panose="02010600030101010101" pitchFamily="2" charset="-122"/>
                        </a:rPr>
                        <a:t>80</a:t>
                      </a:r>
                      <a:r>
                        <a:rPr lang="zh-CN" sz="1600" kern="0">
                          <a:solidFill>
                            <a:schemeClr val="tx1">
                              <a:lumMod val="85000"/>
                              <a:lumOff val="15000"/>
                            </a:schemeClr>
                          </a:solidFill>
                          <a:cs typeface="宋体" panose="02010600030101010101" pitchFamily="2" charset="-122"/>
                        </a:rPr>
                        <a:t>°</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365760">
                <a:tc vMerge="1">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伸展</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vMerge="1">
                  <a:tcPr/>
                </a:tc>
                <a:tc vMerge="1">
                  <a:tcPr/>
                </a:tc>
                <a:tc vMerge="1">
                  <a:tcPr/>
                </a:tc>
                <a:tc vMerge="1">
                  <a:tcPr/>
                </a:tc>
                <a:tc>
                  <a:txBody>
                    <a:bodyPr/>
                    <a:lstStyle/>
                    <a:p>
                      <a:pPr algn="l">
                        <a:lnSpc>
                          <a:spcPct val="150000"/>
                        </a:lnSpc>
                        <a:spcAft>
                          <a:spcPts val="0"/>
                        </a:spcAft>
                      </a:pPr>
                      <a:r>
                        <a:rPr lang="en-US" sz="1600" kern="0">
                          <a:solidFill>
                            <a:schemeClr val="tx1">
                              <a:lumMod val="85000"/>
                              <a:lumOff val="15000"/>
                            </a:schemeClr>
                          </a:solidFill>
                          <a:cs typeface="宋体" panose="02010600030101010101" pitchFamily="2" charset="-122"/>
                        </a:rPr>
                        <a:t>30</a:t>
                      </a:r>
                      <a:r>
                        <a:rPr lang="zh-CN" sz="1600" kern="0">
                          <a:solidFill>
                            <a:schemeClr val="tx1">
                              <a:lumMod val="85000"/>
                              <a:lumOff val="15000"/>
                            </a:schemeClr>
                          </a:solidFill>
                          <a:cs typeface="宋体" panose="02010600030101010101" pitchFamily="2" charset="-122"/>
                        </a:rPr>
                        <a:t>°</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772795">
                <a:tc vMerge="1">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侧屈</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vMerge="1">
                  <a:tcPr/>
                </a:tc>
                <a:tc vMerge="1">
                  <a:tcPr/>
                </a:tc>
                <a:tc vMerge="1">
                  <a:tcPr/>
                </a:tc>
                <a:tc vMerge="1">
                  <a:tcPr/>
                </a:tc>
                <a:tc>
                  <a:txBody>
                    <a:bodyPr/>
                    <a:lstStyle/>
                    <a:p>
                      <a:pPr algn="l">
                        <a:lnSpc>
                          <a:spcPct val="150000"/>
                        </a:lnSpc>
                        <a:spcAft>
                          <a:spcPts val="0"/>
                        </a:spcAft>
                      </a:pPr>
                      <a:r>
                        <a:rPr lang="en-US" sz="1600" kern="0">
                          <a:solidFill>
                            <a:schemeClr val="tx1">
                              <a:lumMod val="85000"/>
                              <a:lumOff val="15000"/>
                            </a:schemeClr>
                          </a:solidFill>
                          <a:cs typeface="宋体" panose="02010600030101010101" pitchFamily="2" charset="-122"/>
                        </a:rPr>
                        <a:t>35</a:t>
                      </a:r>
                      <a:r>
                        <a:rPr lang="zh-CN" sz="1600" kern="0">
                          <a:solidFill>
                            <a:schemeClr val="tx1">
                              <a:lumMod val="85000"/>
                              <a:lumOff val="15000"/>
                            </a:schemeClr>
                          </a:solidFill>
                          <a:cs typeface="宋体" panose="02010600030101010101" pitchFamily="2" charset="-122"/>
                        </a:rPr>
                        <a:t>°</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r h="731520">
                <a:tc vMerge="1">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旋转</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600" kern="0" dirty="0">
                          <a:solidFill>
                            <a:schemeClr val="tx1">
                              <a:lumMod val="85000"/>
                              <a:lumOff val="15000"/>
                            </a:schemeClr>
                          </a:solidFill>
                          <a:cs typeface="宋体" panose="02010600030101010101" pitchFamily="2" charset="-122"/>
                        </a:rPr>
                        <a:t>坐位</a:t>
                      </a:r>
                      <a:r>
                        <a:rPr lang="zh-CN" altLang="en-US" sz="1600" kern="0" dirty="0">
                          <a:solidFill>
                            <a:schemeClr val="tx1">
                              <a:lumMod val="85000"/>
                              <a:lumOff val="15000"/>
                            </a:schemeClr>
                          </a:solidFill>
                          <a:cs typeface="宋体" panose="02010600030101010101" pitchFamily="2" charset="-122"/>
                        </a:rPr>
                        <a:t>，</a:t>
                      </a:r>
                      <a:r>
                        <a:rPr lang="zh-CN" sz="1600" kern="0" dirty="0">
                          <a:solidFill>
                            <a:schemeClr val="tx1">
                              <a:lumMod val="85000"/>
                              <a:lumOff val="15000"/>
                            </a:schemeClr>
                          </a:solidFill>
                          <a:cs typeface="宋体" panose="02010600030101010101" pitchFamily="2" charset="-122"/>
                        </a:rPr>
                        <a:t>固定骨盆</a:t>
                      </a:r>
                      <a:endParaRPr lang="zh-CN" sz="1600" kern="0" dirty="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与两髂嵴上缘连线平行</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与两肩峰连线平行</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600" kern="0">
                          <a:solidFill>
                            <a:schemeClr val="tx1">
                              <a:lumMod val="85000"/>
                              <a:lumOff val="15000"/>
                            </a:schemeClr>
                          </a:solidFill>
                          <a:cs typeface="宋体" panose="02010600030101010101" pitchFamily="2" charset="-122"/>
                        </a:rPr>
                        <a:t>头顶中心点</a:t>
                      </a:r>
                      <a:endParaRPr lang="zh-CN" sz="1600" kern="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en-US" sz="1600" kern="0" dirty="0">
                          <a:solidFill>
                            <a:schemeClr val="tx1">
                              <a:lumMod val="85000"/>
                              <a:lumOff val="15000"/>
                            </a:schemeClr>
                          </a:solidFill>
                          <a:cs typeface="宋体" panose="02010600030101010101" pitchFamily="2" charset="-122"/>
                        </a:rPr>
                        <a:t>45</a:t>
                      </a:r>
                      <a:r>
                        <a:rPr lang="zh-CN" sz="1600" kern="0" dirty="0">
                          <a:solidFill>
                            <a:schemeClr val="tx1">
                              <a:lumMod val="85000"/>
                              <a:lumOff val="15000"/>
                            </a:schemeClr>
                          </a:solidFill>
                          <a:cs typeface="宋体" panose="02010600030101010101" pitchFamily="2" charset="-122"/>
                        </a:rPr>
                        <a:t>°</a:t>
                      </a:r>
                      <a:endParaRPr lang="zh-CN" sz="1600" kern="0" dirty="0">
                        <a:solidFill>
                          <a:schemeClr val="tx1">
                            <a:lumMod val="85000"/>
                            <a:lumOff val="15000"/>
                          </a:schemeClr>
                        </a:solidFill>
                        <a:cs typeface="宋体" panose="02010600030101010101" pitchFamily="2" charset="-122"/>
                      </a:endParaRPr>
                    </a:p>
                  </a:txBody>
                  <a:tcPr marL="73724" marR="73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r>
            </a:tbl>
          </a:graphicData>
        </a:graphic>
      </p:graphicFrame>
      <p:sp>
        <p:nvSpPr>
          <p:cNvPr id="9" name="矩形 8"/>
          <p:cNvSpPr/>
          <p:nvPr>
            <p:custDataLst>
              <p:tags r:id="rId2"/>
            </p:custDataLst>
          </p:nvPr>
        </p:nvSpPr>
        <p:spPr>
          <a:xfrm>
            <a:off x="4368175" y="-123633"/>
            <a:ext cx="322580" cy="106680"/>
          </a:xfrm>
          <a:prstGeom prst="rect">
            <a:avLst/>
          </a:prstGeom>
        </p:spPr>
        <p:txBody>
          <a:bodyPr wrap="none">
            <a:spAutoFit/>
          </a:bodyPr>
          <a:lstStyle/>
          <a:p>
            <a:r>
              <a:rPr lang="zh-CN" altLang="en-US" sz="100" b="1" dirty="0">
                <a:solidFill>
                  <a:schemeClr val="tx1"/>
                </a:solidFill>
                <a:latin typeface="+mn-lt"/>
              </a:rPr>
              <a:t>脊柱常见关节活动度测量</a:t>
            </a:r>
            <a:endParaRPr lang="zh-CN" altLang="en-US" sz="100" b="1" dirty="0">
              <a:solidFill>
                <a:schemeClr val="tx1"/>
              </a:solidFill>
              <a:latin typeface="+mn-lt"/>
            </a:endParaRPr>
          </a:p>
        </p:txBody>
      </p:sp>
      <p:sp>
        <p:nvSpPr>
          <p:cNvPr id="2" name="标题 4"/>
          <p:cNvSpPr>
            <a:spLocks noGrp="1"/>
          </p:cNvSpPr>
          <p:nvPr>
            <p:custDataLst>
              <p:tags r:id="rId3"/>
            </p:custDataLst>
          </p:nvPr>
        </p:nvSpPr>
        <p:spPr>
          <a:xfrm>
            <a:off x="911225" y="116840"/>
            <a:ext cx="4713605" cy="633095"/>
          </a:xfrm>
          <a:prstGeom prst="rect">
            <a:avLst/>
          </a:prstGeom>
        </p:spPr>
        <p:txBody>
          <a:bodyPr vert="horz" lIns="121920" tIns="60960" rIns="121920" bIns="60960" rtlCol="0" anchor="ctr" anchorCtr="0">
            <a:normAutofit fontScale="90000" lnSpcReduction="2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三、关节活动度测量</a:t>
            </a:r>
            <a:endParaRPr lang="zh-CN" altLang="en-US">
              <a:sym typeface="+mn-ea"/>
            </a:endParaRPr>
          </a:p>
        </p:txBody>
      </p:sp>
    </p:spTree>
    <p:custDataLst>
      <p:tags r:id="rId4"/>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18067" y="1091353"/>
            <a:ext cx="10965815" cy="5180965"/>
            <a:chOff x="-594067" y="-118209"/>
            <a:chExt cx="6175789" cy="5730792"/>
          </a:xfrm>
          <a:solidFill>
            <a:schemeClr val="bg1"/>
          </a:solidFill>
        </p:grpSpPr>
        <p:sp>
          <p:nvSpPr>
            <p:cNvPr id="7" name="AutoShape 10"/>
            <p:cNvSpPr>
              <a:spLocks noChangeArrowheads="1"/>
            </p:cNvSpPr>
            <p:nvPr>
              <p:custDataLst>
                <p:tags r:id="rId1"/>
              </p:custDataLst>
            </p:nvPr>
          </p:nvSpPr>
          <p:spPr bwMode="auto">
            <a:xfrm>
              <a:off x="-594067" y="-118209"/>
              <a:ext cx="6175789" cy="5730792"/>
            </a:xfrm>
            <a:prstGeom prst="foldedCorner">
              <a:avLst>
                <a:gd name="adj" fmla="val 12500"/>
              </a:avLst>
            </a:prstGeom>
            <a:grp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487" y="176794"/>
              <a:ext cx="5770960" cy="4781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ormAutofit lnSpcReduction="10000"/>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20000"/>
                </a:lnSpc>
                <a:buNone/>
              </a:pPr>
              <a:r>
                <a:rPr lang="zh-CN" altLang="en-US" kern="0" dirty="0">
                  <a:solidFill>
                    <a:schemeClr val="dk1"/>
                  </a:solidFill>
                  <a:latin typeface="+mn-lt"/>
                  <a:sym typeface="Calibri" panose="020F0502020204030204" pitchFamily="34" charset="0"/>
                </a:rPr>
                <a:t>（五）关节活动度测试结果分析</a:t>
              </a:r>
              <a:endParaRPr lang="zh-CN" altLang="en-US" kern="0" dirty="0">
                <a:solidFill>
                  <a:schemeClr val="dk1"/>
                </a:solidFill>
                <a:latin typeface="+mn-lt"/>
                <a:sym typeface="Calibri" panose="020F0502020204030204" pitchFamily="34" charset="0"/>
              </a:endParaRPr>
            </a:p>
            <a:p>
              <a:pPr algn="just">
                <a:lnSpc>
                  <a:spcPct val="120000"/>
                </a:lnSpc>
              </a:pPr>
              <a:r>
                <a:rPr lang="en-US" altLang="en-US" kern="0" dirty="0">
                  <a:solidFill>
                    <a:schemeClr val="dk1"/>
                  </a:solidFill>
                  <a:latin typeface="+mn-lt"/>
                  <a:sym typeface="Calibri" panose="020F0502020204030204" pitchFamily="34" charset="0"/>
                </a:rPr>
                <a:t>1. </a:t>
              </a:r>
              <a:r>
                <a:rPr lang="zh-CN" altLang="en-US" kern="0" dirty="0">
                  <a:solidFill>
                    <a:schemeClr val="dk1"/>
                  </a:solidFill>
                  <a:latin typeface="+mn-lt"/>
                  <a:sym typeface="Calibri" panose="020F0502020204030204" pitchFamily="34" charset="0"/>
                </a:rPr>
                <a:t>运动终末感（</a:t>
              </a:r>
              <a:r>
                <a:rPr lang="en-US" altLang="en-US" kern="0" dirty="0">
                  <a:solidFill>
                    <a:schemeClr val="dk1"/>
                  </a:solidFill>
                  <a:latin typeface="+mn-lt"/>
                  <a:sym typeface="Calibri" panose="020F0502020204030204" pitchFamily="34" charset="0"/>
                </a:rPr>
                <a:t>end feel</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  </a:t>
              </a:r>
              <a:endParaRPr lang="en-US" altLang="en-US" kern="0" dirty="0">
                <a:solidFill>
                  <a:schemeClr val="dk1"/>
                </a:solidFill>
                <a:latin typeface="+mn-lt"/>
                <a:sym typeface="Calibri" panose="020F0502020204030204" pitchFamily="34" charset="0"/>
              </a:endParaRPr>
            </a:p>
            <a:p>
              <a:pPr algn="just">
                <a:lnSpc>
                  <a:spcPct val="120000"/>
                </a:lnSpc>
              </a:pPr>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运动终末感是指关节在被动运动达到运动范围最末端时，测试者用手感受到的抵抗感。</a:t>
              </a:r>
              <a:endParaRPr lang="en-US" altLang="zh-CN" kern="0" dirty="0">
                <a:solidFill>
                  <a:schemeClr val="dk1"/>
                </a:solidFill>
                <a:latin typeface="+mn-lt"/>
                <a:sym typeface="Calibri" panose="020F0502020204030204" pitchFamily="34" charset="0"/>
              </a:endParaRPr>
            </a:p>
            <a:p>
              <a:pPr algn="just">
                <a:lnSpc>
                  <a:spcPct val="120000"/>
                </a:lnSpc>
              </a:pPr>
              <a:endParaRPr lang="en-US" altLang="zh-CN" kern="0" dirty="0">
                <a:solidFill>
                  <a:schemeClr val="dk1"/>
                </a:solidFill>
                <a:latin typeface="+mn-lt"/>
                <a:sym typeface="Calibri" panose="020F0502020204030204" pitchFamily="34" charset="0"/>
              </a:endParaRPr>
            </a:p>
            <a:p>
              <a:pPr algn="just">
                <a:lnSpc>
                  <a:spcPct val="120000"/>
                </a:lnSpc>
              </a:pPr>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检查</a:t>
              </a:r>
              <a:r>
                <a:rPr lang="en-US" altLang="en-US" kern="0" dirty="0">
                  <a:solidFill>
                    <a:schemeClr val="dk1"/>
                  </a:solidFill>
                  <a:latin typeface="+mn-lt"/>
                  <a:sym typeface="Calibri" panose="020F0502020204030204" pitchFamily="34" charset="0"/>
                </a:rPr>
                <a:t>PROM</a:t>
              </a:r>
              <a:r>
                <a:rPr lang="zh-CN" altLang="en-US" kern="0" dirty="0">
                  <a:solidFill>
                    <a:schemeClr val="dk1"/>
                  </a:solidFill>
                  <a:latin typeface="+mn-lt"/>
                  <a:sym typeface="Calibri" panose="020F0502020204030204" pitchFamily="34" charset="0"/>
                </a:rPr>
                <a:t>时，测试者根据不同的运动终末感，判断关节运动情况。当关节功能正常时，应感受到生理性终末感；当关节功能发生障碍，导致关节活动范围增大或减小时，可感受到病理性终末感。通过不同的运动终末感，判断关节功能是否正常，若为异常，则进一步分析其限制原因。</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11225" y="116840"/>
            <a:ext cx="4713605" cy="633095"/>
          </a:xfrm>
          <a:prstGeom prst="rect">
            <a:avLst/>
          </a:prstGeom>
        </p:spPr>
        <p:txBody>
          <a:bodyPr vert="horz" lIns="121920" tIns="60960" rIns="121920" bIns="60960" rtlCol="0" anchor="ctr" anchorCtr="0">
            <a:normAutofit fontScale="90000" lnSpcReduction="2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三、关节活动度测量</a:t>
            </a:r>
            <a:endParaRPr lang="zh-CN" altLang="en-US">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custDataLst>
              <p:tags r:id="rId1"/>
            </p:custDataLst>
          </p:nvPr>
        </p:nvGraphicFramePr>
        <p:xfrm>
          <a:off x="1487593" y="980440"/>
          <a:ext cx="9411335" cy="5553075"/>
        </p:xfrm>
        <a:graphic>
          <a:graphicData uri="http://schemas.openxmlformats.org/drawingml/2006/table">
            <a:tbl>
              <a:tblPr/>
              <a:tblGrid>
                <a:gridCol w="1910715"/>
                <a:gridCol w="1213485"/>
                <a:gridCol w="3145155"/>
                <a:gridCol w="3141980"/>
              </a:tblGrid>
              <a:tr h="532765">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性质 </a:t>
                      </a:r>
                      <a:endParaRPr lang="zh-CN" sz="1865" kern="0" dirty="0">
                        <a:solidFill>
                          <a:schemeClr val="tx1">
                            <a:lumMod val="85000"/>
                            <a:lumOff val="15000"/>
                          </a:schemeClr>
                        </a:solidFill>
                        <a:cs typeface="宋体" panose="02010600030101010101" pitchFamily="2" charset="-122"/>
                      </a:endParaRPr>
                    </a:p>
                  </a:txBody>
                  <a:tcPr marL="105825" marR="105825" marT="52913" marB="529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手感 </a:t>
                      </a:r>
                      <a:endParaRPr lang="zh-CN" sz="1865" kern="0">
                        <a:solidFill>
                          <a:schemeClr val="tx1">
                            <a:lumMod val="85000"/>
                            <a:lumOff val="15000"/>
                          </a:schemeClr>
                        </a:solidFill>
                        <a:cs typeface="宋体" panose="02010600030101010101" pitchFamily="2" charset="-122"/>
                      </a:endParaRPr>
                    </a:p>
                  </a:txBody>
                  <a:tcPr marL="105825" marR="105825" marT="52913" marB="529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原因 </a:t>
                      </a:r>
                      <a:endParaRPr lang="zh-CN" sz="1865" kern="0">
                        <a:solidFill>
                          <a:schemeClr val="tx1">
                            <a:lumMod val="85000"/>
                            <a:lumOff val="15000"/>
                          </a:schemeClr>
                        </a:solidFill>
                        <a:cs typeface="宋体" panose="02010600030101010101" pitchFamily="2" charset="-122"/>
                      </a:endParaRPr>
                    </a:p>
                  </a:txBody>
                  <a:tcPr marL="105825" marR="105825" marT="52913" marB="529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举例 </a:t>
                      </a:r>
                      <a:endParaRPr lang="zh-CN" sz="1865" kern="0">
                        <a:solidFill>
                          <a:schemeClr val="tx1">
                            <a:lumMod val="85000"/>
                            <a:lumOff val="15000"/>
                          </a:schemeClr>
                        </a:solidFill>
                        <a:cs typeface="宋体" panose="02010600030101010101" pitchFamily="2" charset="-122"/>
                      </a:endParaRPr>
                    </a:p>
                  </a:txBody>
                  <a:tcPr marL="105825" marR="105825" marT="52913" marB="529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1333500">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软组织抵抗 </a:t>
                      </a:r>
                      <a:endParaRPr lang="zh-CN" sz="1865" kern="0">
                        <a:solidFill>
                          <a:schemeClr val="tx1">
                            <a:lumMod val="85000"/>
                            <a:lumOff val="15000"/>
                          </a:schemeClr>
                        </a:solidFill>
                        <a:cs typeface="宋体" panose="02010600030101010101" pitchFamily="2" charset="-122"/>
                      </a:endParaRPr>
                    </a:p>
                  </a:txBody>
                  <a:tcPr marL="105825" marR="105825" marT="52913" marB="529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软组织被挤压感 </a:t>
                      </a:r>
                      <a:endParaRPr lang="zh-CN" sz="1865" kern="0">
                        <a:solidFill>
                          <a:schemeClr val="tx1">
                            <a:lumMod val="85000"/>
                            <a:lumOff val="15000"/>
                          </a:schemeClr>
                        </a:solidFill>
                        <a:cs typeface="宋体" panose="02010600030101010101" pitchFamily="2" charset="-122"/>
                      </a:endParaRPr>
                    </a:p>
                  </a:txBody>
                  <a:tcPr marL="105825" marR="105825" marT="52913" marB="529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身体表面相接触 </a:t>
                      </a:r>
                      <a:endParaRPr lang="zh-CN" sz="1865" kern="0">
                        <a:solidFill>
                          <a:schemeClr val="tx1">
                            <a:lumMod val="85000"/>
                            <a:lumOff val="15000"/>
                          </a:schemeClr>
                        </a:solidFill>
                        <a:cs typeface="宋体" panose="02010600030101010101" pitchFamily="2" charset="-122"/>
                      </a:endParaRPr>
                    </a:p>
                  </a:txBody>
                  <a:tcPr marL="105825" marR="105825" marT="52913" marB="529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屈膝时大腿与小腿后部肌肉接触 </a:t>
                      </a:r>
                      <a:endParaRPr lang="zh-CN" sz="1865" kern="0">
                        <a:solidFill>
                          <a:schemeClr val="tx1">
                            <a:lumMod val="85000"/>
                            <a:lumOff val="15000"/>
                          </a:schemeClr>
                        </a:solidFill>
                        <a:cs typeface="宋体" panose="02010600030101010101" pitchFamily="2" charset="-122"/>
                      </a:endParaRPr>
                    </a:p>
                  </a:txBody>
                  <a:tcPr marL="105825" marR="105825" marT="52913" marB="529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1019810">
                <a:tc rowSpan="2">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结缔组织抵抗 </a:t>
                      </a:r>
                      <a:endParaRPr lang="zh-CN" sz="1865" kern="0">
                        <a:solidFill>
                          <a:schemeClr val="tx1">
                            <a:lumMod val="85000"/>
                            <a:lumOff val="15000"/>
                          </a:schemeClr>
                        </a:solidFill>
                        <a:cs typeface="宋体" panose="02010600030101010101" pitchFamily="2" charset="-122"/>
                      </a:endParaRPr>
                    </a:p>
                  </a:txBody>
                  <a:tcPr marL="105825" marR="105825" marT="52913" marB="5291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硬</a:t>
                      </a:r>
                      <a:r>
                        <a:rPr lang="zh-CN" altLang="en-US" sz="1865" kern="0" dirty="0">
                          <a:solidFill>
                            <a:schemeClr val="tx1">
                              <a:lumMod val="85000"/>
                              <a:lumOff val="15000"/>
                            </a:schemeClr>
                          </a:solidFill>
                          <a:cs typeface="宋体" panose="02010600030101010101" pitchFamily="2" charset="-122"/>
                        </a:rPr>
                        <a:t>，</a:t>
                      </a:r>
                      <a:r>
                        <a:rPr lang="zh-CN" sz="1865" kern="0" dirty="0">
                          <a:solidFill>
                            <a:schemeClr val="tx1">
                              <a:lumMod val="85000"/>
                              <a:lumOff val="15000"/>
                            </a:schemeClr>
                          </a:solidFill>
                          <a:cs typeface="宋体" panose="02010600030101010101" pitchFamily="2" charset="-122"/>
                        </a:rPr>
                        <a:t>有弹性感 </a:t>
                      </a:r>
                      <a:endParaRPr lang="zh-CN" sz="1865" kern="0" dirty="0">
                        <a:solidFill>
                          <a:schemeClr val="tx1">
                            <a:lumMod val="85000"/>
                            <a:lumOff val="15000"/>
                          </a:schemeClr>
                        </a:solidFill>
                        <a:cs typeface="宋体" panose="02010600030101010101" pitchFamily="2" charset="-122"/>
                      </a:endParaRPr>
                    </a:p>
                  </a:txBody>
                  <a:tcPr marL="105825" marR="105825" marT="52913" marB="529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肌肉被牵伸 </a:t>
                      </a:r>
                      <a:endParaRPr lang="zh-CN" sz="1865" kern="0">
                        <a:solidFill>
                          <a:schemeClr val="tx1">
                            <a:lumMod val="85000"/>
                            <a:lumOff val="15000"/>
                          </a:schemeClr>
                        </a:solidFill>
                        <a:cs typeface="宋体" panose="02010600030101010101" pitchFamily="2" charset="-122"/>
                      </a:endParaRPr>
                    </a:p>
                  </a:txBody>
                  <a:tcPr marL="105825" marR="105825" marT="52913" marB="529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伸膝位下被动背屈踝关节时腓肠肌的紧张 </a:t>
                      </a:r>
                      <a:endParaRPr lang="zh-CN" sz="1865" kern="0" dirty="0">
                        <a:solidFill>
                          <a:schemeClr val="tx1">
                            <a:lumMod val="85000"/>
                            <a:lumOff val="15000"/>
                          </a:schemeClr>
                        </a:solidFill>
                        <a:cs typeface="宋体" panose="02010600030101010101" pitchFamily="2" charset="-122"/>
                      </a:endParaRPr>
                    </a:p>
                  </a:txBody>
                  <a:tcPr marL="105825" marR="105825" marT="52913" marB="529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1333500">
                <a:tc vMerge="1">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坚硬但有少许弹性 </a:t>
                      </a:r>
                      <a:endParaRPr lang="zh-CN" sz="1865" kern="0">
                        <a:solidFill>
                          <a:schemeClr val="tx1">
                            <a:lumMod val="85000"/>
                            <a:lumOff val="15000"/>
                          </a:schemeClr>
                        </a:solidFill>
                        <a:cs typeface="宋体" panose="02010600030101010101" pitchFamily="2" charset="-122"/>
                      </a:endParaRPr>
                    </a:p>
                  </a:txBody>
                  <a:tcPr marL="105825" marR="105825" marT="52913" marB="529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关节囊被牵伸 </a:t>
                      </a:r>
                      <a:endParaRPr lang="zh-CN" sz="1865" kern="0">
                        <a:solidFill>
                          <a:schemeClr val="tx1">
                            <a:lumMod val="85000"/>
                            <a:lumOff val="15000"/>
                          </a:schemeClr>
                        </a:solidFill>
                        <a:cs typeface="宋体" panose="02010600030101010101" pitchFamily="2" charset="-122"/>
                      </a:endParaRPr>
                    </a:p>
                  </a:txBody>
                  <a:tcPr marL="105825" marR="105825" marT="52913" marB="529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被动伸展掌指关节时关节囊前部的紧张 </a:t>
                      </a:r>
                      <a:endParaRPr lang="zh-CN" sz="1865" kern="0" dirty="0">
                        <a:solidFill>
                          <a:schemeClr val="tx1">
                            <a:lumMod val="85000"/>
                            <a:lumOff val="15000"/>
                          </a:schemeClr>
                        </a:solidFill>
                        <a:cs typeface="宋体" panose="02010600030101010101" pitchFamily="2" charset="-122"/>
                      </a:endParaRPr>
                    </a:p>
                  </a:txBody>
                  <a:tcPr marL="105825" marR="105825" marT="52913" marB="529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1333500">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骨抵抗 </a:t>
                      </a:r>
                      <a:endParaRPr lang="zh-CN" sz="1865" kern="0">
                        <a:solidFill>
                          <a:schemeClr val="tx1">
                            <a:lumMod val="85000"/>
                            <a:lumOff val="15000"/>
                          </a:schemeClr>
                        </a:solidFill>
                        <a:cs typeface="宋体" panose="02010600030101010101" pitchFamily="2" charset="-122"/>
                      </a:endParaRPr>
                    </a:p>
                  </a:txBody>
                  <a:tcPr marL="105825" marR="105825" marT="52913" marB="529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突然卡住</a:t>
                      </a:r>
                      <a:r>
                        <a:rPr lang="zh-CN" altLang="en-US" sz="1865" kern="0" dirty="0">
                          <a:solidFill>
                            <a:schemeClr val="tx1">
                              <a:lumMod val="85000"/>
                              <a:lumOff val="15000"/>
                            </a:schemeClr>
                          </a:solidFill>
                          <a:cs typeface="宋体" panose="02010600030101010101" pitchFamily="2" charset="-122"/>
                        </a:rPr>
                        <a:t>，</a:t>
                      </a:r>
                      <a:r>
                        <a:rPr lang="zh-CN" sz="1865" kern="0" dirty="0">
                          <a:solidFill>
                            <a:schemeClr val="tx1">
                              <a:lumMod val="85000"/>
                              <a:lumOff val="15000"/>
                            </a:schemeClr>
                          </a:solidFill>
                          <a:cs typeface="宋体" panose="02010600030101010101" pitchFamily="2" charset="-122"/>
                        </a:rPr>
                        <a:t>坚硬感 </a:t>
                      </a:r>
                      <a:endParaRPr lang="zh-CN" sz="1865" kern="0" dirty="0">
                        <a:solidFill>
                          <a:schemeClr val="tx1">
                            <a:lumMod val="85000"/>
                            <a:lumOff val="15000"/>
                          </a:schemeClr>
                        </a:solidFill>
                        <a:cs typeface="宋体" panose="02010600030101010101" pitchFamily="2" charset="-122"/>
                      </a:endParaRPr>
                    </a:p>
                  </a:txBody>
                  <a:tcPr marL="105825" marR="105825" marT="52913" marB="529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骨与骨的接触 </a:t>
                      </a:r>
                      <a:endParaRPr lang="zh-CN" sz="1865" kern="0">
                        <a:solidFill>
                          <a:schemeClr val="tx1">
                            <a:lumMod val="85000"/>
                            <a:lumOff val="15000"/>
                          </a:schemeClr>
                        </a:solidFill>
                        <a:cs typeface="宋体" panose="02010600030101010101" pitchFamily="2" charset="-122"/>
                      </a:endParaRPr>
                    </a:p>
                  </a:txBody>
                  <a:tcPr marL="105825" marR="105825" marT="52913" marB="529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被动伸肘时尺骨鹰嘴与肱骨鹰嘴窝的接触 </a:t>
                      </a:r>
                      <a:endParaRPr lang="zh-CN" sz="1865" kern="0" dirty="0">
                        <a:solidFill>
                          <a:schemeClr val="tx1">
                            <a:lumMod val="85000"/>
                            <a:lumOff val="15000"/>
                          </a:schemeClr>
                        </a:solidFill>
                        <a:cs typeface="宋体" panose="02010600030101010101" pitchFamily="2" charset="-122"/>
                      </a:endParaRPr>
                    </a:p>
                  </a:txBody>
                  <a:tcPr marL="105825" marR="105825" marT="52913" marB="5291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bl>
          </a:graphicData>
        </a:graphic>
      </p:graphicFrame>
      <p:sp>
        <p:nvSpPr>
          <p:cNvPr id="4" name="标题 4"/>
          <p:cNvSpPr>
            <a:spLocks noGrp="1"/>
          </p:cNvSpPr>
          <p:nvPr>
            <p:custDataLst>
              <p:tags r:id="rId2"/>
            </p:custDataLst>
          </p:nvPr>
        </p:nvSpPr>
        <p:spPr>
          <a:xfrm>
            <a:off x="911225" y="116840"/>
            <a:ext cx="4713605" cy="633095"/>
          </a:xfrm>
          <a:prstGeom prst="rect">
            <a:avLst/>
          </a:prstGeom>
        </p:spPr>
        <p:txBody>
          <a:bodyPr vert="horz" lIns="121920" tIns="60960" rIns="121920" bIns="60960" rtlCol="0" anchor="ctr" anchorCtr="0">
            <a:normAutofit fontScale="90000" lnSpcReduction="2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三、关节活动度测量</a:t>
            </a:r>
            <a:endParaRPr lang="zh-CN" altLang="en-US">
              <a:sym typeface="+mn-ea"/>
            </a:endParaRPr>
          </a:p>
        </p:txBody>
      </p:sp>
    </p:spTree>
    <p:custDataLst>
      <p:tags r:id="rId3"/>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custDataLst>
              <p:tags r:id="rId1"/>
            </p:custDataLst>
          </p:nvPr>
        </p:nvGraphicFramePr>
        <p:xfrm>
          <a:off x="965200" y="836930"/>
          <a:ext cx="10908665" cy="5686425"/>
        </p:xfrm>
        <a:graphic>
          <a:graphicData uri="http://schemas.openxmlformats.org/drawingml/2006/table">
            <a:tbl>
              <a:tblPr/>
              <a:tblGrid>
                <a:gridCol w="1925955"/>
                <a:gridCol w="3949065"/>
                <a:gridCol w="5033645"/>
              </a:tblGrid>
              <a:tr h="549275">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性质 </a:t>
                      </a:r>
                      <a:endParaRPr lang="zh-CN" sz="1865" kern="0" dirty="0">
                        <a:solidFill>
                          <a:schemeClr val="tx1">
                            <a:lumMod val="85000"/>
                            <a:lumOff val="15000"/>
                          </a:schemeClr>
                        </a:solidFill>
                        <a:cs typeface="宋体" panose="02010600030101010101" pitchFamily="2" charset="-122"/>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手感 </a:t>
                      </a:r>
                      <a:endParaRPr lang="zh-CN" sz="1865" kern="0" dirty="0">
                        <a:solidFill>
                          <a:schemeClr val="tx1">
                            <a:lumMod val="85000"/>
                            <a:lumOff val="15000"/>
                          </a:schemeClr>
                        </a:solidFill>
                        <a:cs typeface="宋体" panose="02010600030101010101" pitchFamily="2" charset="-122"/>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原因 </a:t>
                      </a:r>
                      <a:endParaRPr lang="zh-CN" sz="1865" kern="0">
                        <a:solidFill>
                          <a:schemeClr val="tx1">
                            <a:lumMod val="85000"/>
                            <a:lumOff val="15000"/>
                          </a:schemeClr>
                        </a:solidFill>
                        <a:cs typeface="宋体" panose="02010600030101010101" pitchFamily="2" charset="-122"/>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680085">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软组织抵抗 </a:t>
                      </a:r>
                      <a:endParaRPr lang="zh-CN" sz="1865" kern="0">
                        <a:solidFill>
                          <a:schemeClr val="tx1">
                            <a:lumMod val="85000"/>
                            <a:lumOff val="15000"/>
                          </a:schemeClr>
                        </a:solidFill>
                        <a:cs typeface="宋体" panose="02010600030101010101" pitchFamily="2" charset="-122"/>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软</a:t>
                      </a:r>
                      <a:endParaRPr lang="zh-CN" sz="1865" kern="0">
                        <a:solidFill>
                          <a:schemeClr val="tx1">
                            <a:lumMod val="85000"/>
                            <a:lumOff val="15000"/>
                          </a:schemeClr>
                        </a:solidFill>
                        <a:cs typeface="宋体" panose="02010600030101010101" pitchFamily="2" charset="-122"/>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软组织肿胀、滑膜炎 </a:t>
                      </a:r>
                      <a:endParaRPr lang="zh-CN" sz="1865" kern="0">
                        <a:solidFill>
                          <a:schemeClr val="tx1">
                            <a:lumMod val="85000"/>
                            <a:lumOff val="15000"/>
                          </a:schemeClr>
                        </a:solidFill>
                        <a:cs typeface="宋体" panose="02010600030101010101" pitchFamily="2" charset="-122"/>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976630">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结缔组织抵抗</a:t>
                      </a:r>
                      <a:endParaRPr lang="zh-CN" sz="1865" kern="0">
                        <a:solidFill>
                          <a:schemeClr val="tx1">
                            <a:lumMod val="85000"/>
                            <a:lumOff val="15000"/>
                          </a:schemeClr>
                        </a:solidFill>
                        <a:cs typeface="宋体" panose="02010600030101010101" pitchFamily="2" charset="-122"/>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硬、有弹性感</a:t>
                      </a:r>
                      <a:r>
                        <a:rPr lang="zh-CN" altLang="en-US" sz="1865" kern="0" dirty="0">
                          <a:solidFill>
                            <a:schemeClr val="tx1">
                              <a:lumMod val="85000"/>
                              <a:lumOff val="15000"/>
                            </a:schemeClr>
                          </a:solidFill>
                          <a:cs typeface="宋体" panose="02010600030101010101" pitchFamily="2" charset="-122"/>
                        </a:rPr>
                        <a:t>，</a:t>
                      </a:r>
                      <a:r>
                        <a:rPr lang="zh-CN" sz="1865" kern="0" dirty="0">
                          <a:solidFill>
                            <a:schemeClr val="tx1">
                              <a:lumMod val="85000"/>
                              <a:lumOff val="15000"/>
                            </a:schemeClr>
                          </a:solidFill>
                          <a:cs typeface="宋体" panose="02010600030101010101" pitchFamily="2" charset="-122"/>
                        </a:rPr>
                        <a:t>或坚硬但有少许弹性 </a:t>
                      </a:r>
                      <a:endParaRPr lang="zh-CN" sz="1865" kern="0" dirty="0">
                        <a:solidFill>
                          <a:schemeClr val="tx1">
                            <a:lumMod val="85000"/>
                            <a:lumOff val="15000"/>
                          </a:schemeClr>
                        </a:solidFill>
                        <a:cs typeface="宋体" panose="02010600030101010101" pitchFamily="2" charset="-122"/>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肌紧张增加</a:t>
                      </a:r>
                      <a:r>
                        <a:rPr lang="zh-CN" altLang="en-US" sz="1865" kern="0" dirty="0">
                          <a:solidFill>
                            <a:schemeClr val="tx1">
                              <a:lumMod val="85000"/>
                              <a:lumOff val="15000"/>
                            </a:schemeClr>
                          </a:solidFill>
                          <a:cs typeface="宋体" panose="02010600030101010101" pitchFamily="2" charset="-122"/>
                        </a:rPr>
                        <a:t>，</a:t>
                      </a:r>
                      <a:r>
                        <a:rPr lang="zh-CN" sz="1865" kern="0" dirty="0">
                          <a:solidFill>
                            <a:schemeClr val="tx1">
                              <a:lumMod val="85000"/>
                              <a:lumOff val="15000"/>
                            </a:schemeClr>
                          </a:solidFill>
                          <a:cs typeface="宋体" panose="02010600030101010101" pitchFamily="2" charset="-122"/>
                        </a:rPr>
                        <a:t>肌肉、关节囊、韧带短缩 </a:t>
                      </a:r>
                      <a:endParaRPr lang="zh-CN" sz="1865" kern="0" dirty="0">
                        <a:solidFill>
                          <a:schemeClr val="tx1">
                            <a:lumMod val="85000"/>
                            <a:lumOff val="15000"/>
                          </a:schemeClr>
                        </a:solidFill>
                        <a:cs typeface="宋体" panose="02010600030101010101" pitchFamily="2" charset="-122"/>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976630">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骨抵抗 </a:t>
                      </a:r>
                      <a:endParaRPr lang="zh-CN" sz="1865" kern="0" dirty="0">
                        <a:solidFill>
                          <a:schemeClr val="tx1">
                            <a:lumMod val="85000"/>
                            <a:lumOff val="15000"/>
                          </a:schemeClr>
                        </a:solidFill>
                        <a:cs typeface="宋体" panose="02010600030101010101" pitchFamily="2" charset="-122"/>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坚硬</a:t>
                      </a:r>
                      <a:r>
                        <a:rPr lang="zh-CN" altLang="en-US" sz="1865" kern="0" dirty="0">
                          <a:solidFill>
                            <a:schemeClr val="tx1">
                              <a:lumMod val="85000"/>
                              <a:lumOff val="15000"/>
                            </a:schemeClr>
                          </a:solidFill>
                          <a:cs typeface="宋体" panose="02010600030101010101" pitchFamily="2" charset="-122"/>
                        </a:rPr>
                        <a:t>，</a:t>
                      </a:r>
                      <a:r>
                        <a:rPr lang="zh-CN" sz="1865" kern="0" dirty="0">
                          <a:solidFill>
                            <a:schemeClr val="tx1">
                              <a:lumMod val="85000"/>
                              <a:lumOff val="15000"/>
                            </a:schemeClr>
                          </a:solidFill>
                          <a:cs typeface="宋体" panose="02010600030101010101" pitchFamily="2" charset="-122"/>
                        </a:rPr>
                        <a:t>运动终止时突然的坚硬感</a:t>
                      </a:r>
                      <a:r>
                        <a:rPr lang="zh-CN" altLang="en-US" sz="1865" kern="0" dirty="0">
                          <a:solidFill>
                            <a:schemeClr val="tx1">
                              <a:lumMod val="85000"/>
                              <a:lumOff val="15000"/>
                            </a:schemeClr>
                          </a:solidFill>
                          <a:cs typeface="宋体" panose="02010600030101010101" pitchFamily="2" charset="-122"/>
                        </a:rPr>
                        <a:t>，</a:t>
                      </a:r>
                      <a:r>
                        <a:rPr lang="zh-CN" sz="1865" kern="0" dirty="0">
                          <a:solidFill>
                            <a:schemeClr val="tx1">
                              <a:lumMod val="85000"/>
                              <a:lumOff val="15000"/>
                            </a:schemeClr>
                          </a:solidFill>
                          <a:cs typeface="宋体" panose="02010600030101010101" pitchFamily="2" charset="-122"/>
                        </a:rPr>
                        <a:t>或骨摩擦感 </a:t>
                      </a:r>
                      <a:endParaRPr lang="zh-CN" sz="1865" kern="0" dirty="0">
                        <a:solidFill>
                          <a:schemeClr val="tx1">
                            <a:lumMod val="85000"/>
                            <a:lumOff val="15000"/>
                          </a:schemeClr>
                        </a:solidFill>
                        <a:cs typeface="宋体" panose="02010600030101010101" pitchFamily="2" charset="-122"/>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退行性关节疾病、骨性关节炎、骨折 </a:t>
                      </a:r>
                      <a:endParaRPr lang="zh-CN" sz="1865" kern="0">
                        <a:solidFill>
                          <a:schemeClr val="tx1">
                            <a:lumMod val="85000"/>
                            <a:lumOff val="15000"/>
                          </a:schemeClr>
                        </a:solidFill>
                        <a:cs typeface="宋体" panose="02010600030101010101" pitchFamily="2" charset="-122"/>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977265">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虚性抵抗 </a:t>
                      </a:r>
                      <a:endParaRPr lang="zh-CN" sz="1865" kern="0">
                        <a:solidFill>
                          <a:schemeClr val="tx1">
                            <a:lumMod val="85000"/>
                            <a:lumOff val="15000"/>
                          </a:schemeClr>
                        </a:solidFill>
                        <a:cs typeface="宋体" panose="02010600030101010101" pitchFamily="2" charset="-122"/>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因疼痛在运动终末之前停止</a:t>
                      </a:r>
                      <a:r>
                        <a:rPr lang="zh-CN" altLang="en-US" sz="1865" kern="0" dirty="0">
                          <a:solidFill>
                            <a:schemeClr val="tx1">
                              <a:lumMod val="85000"/>
                              <a:lumOff val="15000"/>
                            </a:schemeClr>
                          </a:solidFill>
                          <a:cs typeface="宋体" panose="02010600030101010101" pitchFamily="2" charset="-122"/>
                        </a:rPr>
                        <a:t>，</a:t>
                      </a:r>
                      <a:r>
                        <a:rPr lang="zh-CN" sz="1865" kern="0" dirty="0">
                          <a:solidFill>
                            <a:schemeClr val="tx1">
                              <a:lumMod val="85000"/>
                              <a:lumOff val="15000"/>
                            </a:schemeClr>
                          </a:solidFill>
                          <a:cs typeface="宋体" panose="02010600030101010101" pitchFamily="2" charset="-122"/>
                        </a:rPr>
                        <a:t>未产生运动终末抵抗感 </a:t>
                      </a:r>
                      <a:endParaRPr lang="zh-CN" sz="1865" kern="0" dirty="0">
                        <a:solidFill>
                          <a:schemeClr val="tx1">
                            <a:lumMod val="85000"/>
                            <a:lumOff val="15000"/>
                          </a:schemeClr>
                        </a:solidFill>
                        <a:cs typeface="宋体" panose="02010600030101010101" pitchFamily="2" charset="-122"/>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急性关节炎、滑囊炎 </a:t>
                      </a:r>
                      <a:endParaRPr lang="zh-CN" sz="1865" kern="0">
                        <a:solidFill>
                          <a:schemeClr val="tx1">
                            <a:lumMod val="85000"/>
                            <a:lumOff val="15000"/>
                          </a:schemeClr>
                        </a:solidFill>
                        <a:cs typeface="宋体" panose="02010600030101010101" pitchFamily="2" charset="-122"/>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549275">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弹性抵抗 </a:t>
                      </a:r>
                      <a:endParaRPr lang="zh-CN" sz="1865" kern="0">
                        <a:solidFill>
                          <a:schemeClr val="tx1">
                            <a:lumMod val="85000"/>
                            <a:lumOff val="15000"/>
                          </a:schemeClr>
                        </a:solidFill>
                        <a:cs typeface="宋体" panose="02010600030101010101" pitchFamily="2" charset="-122"/>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反跳感 </a:t>
                      </a:r>
                      <a:endParaRPr lang="zh-CN" sz="1865" kern="0">
                        <a:solidFill>
                          <a:schemeClr val="tx1">
                            <a:lumMod val="85000"/>
                            <a:lumOff val="15000"/>
                          </a:schemeClr>
                        </a:solidFill>
                        <a:cs typeface="宋体" panose="02010600030101010101" pitchFamily="2" charset="-122"/>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半月板撕裂 </a:t>
                      </a:r>
                      <a:endParaRPr lang="zh-CN" sz="1865" kern="0">
                        <a:solidFill>
                          <a:schemeClr val="tx1">
                            <a:lumMod val="85000"/>
                            <a:lumOff val="15000"/>
                          </a:schemeClr>
                        </a:solidFill>
                        <a:cs typeface="宋体" panose="02010600030101010101" pitchFamily="2" charset="-122"/>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977265">
                <a:tc>
                  <a:txBody>
                    <a:bodyPr/>
                    <a:lstStyle/>
                    <a:p>
                      <a:pPr algn="l">
                        <a:lnSpc>
                          <a:spcPct val="150000"/>
                        </a:lnSpc>
                        <a:spcAft>
                          <a:spcPts val="0"/>
                        </a:spcAft>
                      </a:pPr>
                      <a:r>
                        <a:rPr lang="zh-CN" sz="1865" kern="0">
                          <a:solidFill>
                            <a:schemeClr val="tx1">
                              <a:lumMod val="85000"/>
                              <a:lumOff val="15000"/>
                            </a:schemeClr>
                          </a:solidFill>
                          <a:cs typeface="宋体" panose="02010600030101010101" pitchFamily="2" charset="-122"/>
                        </a:rPr>
                        <a:t>痉挛抵抗 </a:t>
                      </a:r>
                      <a:endParaRPr lang="zh-CN" sz="1865" kern="0">
                        <a:solidFill>
                          <a:schemeClr val="tx1">
                            <a:lumMod val="85000"/>
                            <a:lumOff val="15000"/>
                          </a:schemeClr>
                        </a:solidFill>
                        <a:cs typeface="宋体" panose="02010600030101010101" pitchFamily="2" charset="-122"/>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运动突然中止且坚硬感</a:t>
                      </a:r>
                      <a:r>
                        <a:rPr lang="zh-CN" altLang="en-US" sz="1865" kern="0" dirty="0">
                          <a:solidFill>
                            <a:schemeClr val="tx1">
                              <a:lumMod val="85000"/>
                              <a:lumOff val="15000"/>
                            </a:schemeClr>
                          </a:solidFill>
                          <a:cs typeface="宋体" panose="02010600030101010101" pitchFamily="2" charset="-122"/>
                        </a:rPr>
                        <a:t>，</a:t>
                      </a:r>
                      <a:r>
                        <a:rPr lang="zh-CN" sz="1865" kern="0" dirty="0">
                          <a:solidFill>
                            <a:schemeClr val="tx1">
                              <a:lumMod val="85000"/>
                              <a:lumOff val="15000"/>
                            </a:schemeClr>
                          </a:solidFill>
                          <a:cs typeface="宋体" panose="02010600030101010101" pitchFamily="2" charset="-122"/>
                        </a:rPr>
                        <a:t>常有疼痛 </a:t>
                      </a:r>
                      <a:endParaRPr lang="zh-CN" sz="1865" kern="0" dirty="0">
                        <a:solidFill>
                          <a:schemeClr val="tx1">
                            <a:lumMod val="85000"/>
                            <a:lumOff val="15000"/>
                          </a:schemeClr>
                        </a:solidFill>
                        <a:cs typeface="宋体" panose="02010600030101010101" pitchFamily="2" charset="-122"/>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l">
                        <a:lnSpc>
                          <a:spcPct val="150000"/>
                        </a:lnSpc>
                        <a:spcAft>
                          <a:spcPts val="0"/>
                        </a:spcAft>
                      </a:pPr>
                      <a:r>
                        <a:rPr lang="zh-CN" sz="1865" kern="0" dirty="0">
                          <a:solidFill>
                            <a:schemeClr val="tx1">
                              <a:lumMod val="85000"/>
                              <a:lumOff val="15000"/>
                            </a:schemeClr>
                          </a:solidFill>
                          <a:cs typeface="宋体" panose="02010600030101010101" pitchFamily="2" charset="-122"/>
                        </a:rPr>
                        <a:t>严重的活动性损伤或骨折</a:t>
                      </a:r>
                      <a:r>
                        <a:rPr lang="zh-CN" altLang="en-US" sz="1865" kern="0" dirty="0">
                          <a:solidFill>
                            <a:schemeClr val="tx1">
                              <a:lumMod val="85000"/>
                              <a:lumOff val="15000"/>
                            </a:schemeClr>
                          </a:solidFill>
                          <a:cs typeface="宋体" panose="02010600030101010101" pitchFamily="2" charset="-122"/>
                        </a:rPr>
                        <a:t>，</a:t>
                      </a:r>
                      <a:r>
                        <a:rPr lang="zh-CN" sz="1865" kern="0" dirty="0">
                          <a:solidFill>
                            <a:schemeClr val="tx1">
                              <a:lumMod val="85000"/>
                              <a:lumOff val="15000"/>
                            </a:schemeClr>
                          </a:solidFill>
                          <a:cs typeface="宋体" panose="02010600030101010101" pitchFamily="2" charset="-122"/>
                        </a:rPr>
                        <a:t>无疼痛的痉挛抵抗提示肌张力增高 </a:t>
                      </a:r>
                      <a:endParaRPr lang="zh-CN" sz="1865" kern="0" dirty="0">
                        <a:solidFill>
                          <a:schemeClr val="tx1">
                            <a:lumMod val="85000"/>
                            <a:lumOff val="15000"/>
                          </a:schemeClr>
                        </a:solidFill>
                        <a:cs typeface="宋体" panose="02010600030101010101" pitchFamily="2" charset="-122"/>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bl>
          </a:graphicData>
        </a:graphic>
      </p:graphicFrame>
      <p:sp>
        <p:nvSpPr>
          <p:cNvPr id="5" name="标题 4"/>
          <p:cNvSpPr>
            <a:spLocks noGrp="1"/>
          </p:cNvSpPr>
          <p:nvPr>
            <p:custDataLst>
              <p:tags r:id="rId2"/>
            </p:custDataLst>
          </p:nvPr>
        </p:nvSpPr>
        <p:spPr>
          <a:xfrm>
            <a:off x="911225" y="116840"/>
            <a:ext cx="4713605" cy="633095"/>
          </a:xfrm>
          <a:prstGeom prst="rect">
            <a:avLst/>
          </a:prstGeom>
        </p:spPr>
        <p:txBody>
          <a:bodyPr vert="horz" lIns="121920" tIns="60960" rIns="121920" bIns="60960" rtlCol="0" anchor="ctr" anchorCtr="0">
            <a:normAutofit fontScale="90000" lnSpcReduction="2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三、关节活动度测量</a:t>
            </a:r>
            <a:endParaRPr lang="zh-CN" altLang="en-US">
              <a:sym typeface="+mn-ea"/>
            </a:endParaRPr>
          </a:p>
        </p:txBody>
      </p:sp>
    </p:spTree>
    <p:custDataLst>
      <p:tags r:id="rId3"/>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09600" y="1018540"/>
            <a:ext cx="10993755" cy="5658095"/>
            <a:chOff x="-582911" y="-231253"/>
            <a:chExt cx="6175789" cy="6266589"/>
          </a:xfrm>
        </p:grpSpPr>
        <p:sp>
          <p:nvSpPr>
            <p:cNvPr id="7" name="AutoShape 10"/>
            <p:cNvSpPr>
              <a:spLocks noChangeArrowheads="1"/>
            </p:cNvSpPr>
            <p:nvPr>
              <p:custDataLst>
                <p:tags r:id="rId1"/>
              </p:custDataLst>
            </p:nvPr>
          </p:nvSpPr>
          <p:spPr bwMode="auto">
            <a:xfrm>
              <a:off x="-582911" y="-231253"/>
              <a:ext cx="6175789" cy="6184736"/>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9"/>
              <a:ext cx="5956422" cy="5858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20000"/>
                </a:lnSpc>
                <a:buNone/>
              </a:pPr>
              <a:r>
                <a:rPr lang="en-US" altLang="en-US" kern="0" dirty="0">
                  <a:solidFill>
                    <a:schemeClr val="dk1"/>
                  </a:solidFill>
                  <a:latin typeface="+mn-lt"/>
                  <a:sym typeface="Calibri" panose="020F0502020204030204" pitchFamily="34" charset="0"/>
                </a:rPr>
                <a:t>2. </a:t>
              </a:r>
              <a:r>
                <a:rPr lang="zh-CN" altLang="en-US" kern="0" dirty="0">
                  <a:solidFill>
                    <a:schemeClr val="dk1"/>
                  </a:solidFill>
                  <a:latin typeface="+mn-lt"/>
                  <a:sym typeface="Calibri" panose="020F0502020204030204" pitchFamily="34" charset="0"/>
                </a:rPr>
                <a:t>关节活动度异常的原因</a:t>
              </a:r>
              <a:r>
                <a:rPr lang="en-US" altLang="en-US" kern="0" dirty="0">
                  <a:solidFill>
                    <a:schemeClr val="dk1"/>
                  </a:solidFill>
                  <a:latin typeface="+mn-lt"/>
                  <a:sym typeface="Calibri" panose="020F0502020204030204" pitchFamily="34" charset="0"/>
                </a:rPr>
                <a:t>  </a:t>
              </a:r>
              <a:endParaRPr lang="en-US" altLang="en-US" kern="0" dirty="0">
                <a:solidFill>
                  <a:schemeClr val="dk1"/>
                </a:solidFill>
                <a:latin typeface="+mn-lt"/>
                <a:sym typeface="Calibri" panose="020F0502020204030204" pitchFamily="34" charset="0"/>
              </a:endParaRPr>
            </a:p>
            <a:p>
              <a:pPr algn="just">
                <a:lnSpc>
                  <a:spcPct val="120000"/>
                </a:lnSpc>
              </a:pPr>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关节活动范围异常可表现为减小或增大，临床以关节活动度减小（即受限）最为常见。</a:t>
              </a:r>
              <a:endParaRPr lang="en-US" altLang="zh-CN" kern="0" dirty="0">
                <a:solidFill>
                  <a:schemeClr val="dk1"/>
                </a:solidFill>
                <a:latin typeface="+mn-lt"/>
                <a:sym typeface="Calibri" panose="020F0502020204030204" pitchFamily="34" charset="0"/>
              </a:endParaRPr>
            </a:p>
            <a:p>
              <a:pPr algn="just">
                <a:lnSpc>
                  <a:spcPct val="120000"/>
                </a:lnSpc>
              </a:pPr>
              <a:endParaRPr lang="en-US" altLang="zh-CN" kern="0" dirty="0">
                <a:solidFill>
                  <a:schemeClr val="dk1"/>
                </a:solidFill>
                <a:latin typeface="+mn-lt"/>
                <a:sym typeface="Calibri" panose="020F0502020204030204" pitchFamily="34" charset="0"/>
              </a:endParaRPr>
            </a:p>
            <a:p>
              <a:pPr algn="just">
                <a:lnSpc>
                  <a:spcPct val="120000"/>
                </a:lnSpc>
              </a:pPr>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老龄化所致的退行性病变、疼痛、关节骨性结构异常、关节周围软组织病变、主动肌无力、拮抗肌张力过高等因素均可导致关节活动度减小。</a:t>
              </a:r>
              <a:endParaRPr lang="en-US" altLang="zh-CN" kern="0" dirty="0">
                <a:solidFill>
                  <a:schemeClr val="dk1"/>
                </a:solidFill>
                <a:latin typeface="+mn-lt"/>
                <a:sym typeface="Calibri" panose="020F0502020204030204" pitchFamily="34" charset="0"/>
              </a:endParaRPr>
            </a:p>
            <a:p>
              <a:pPr algn="just">
                <a:lnSpc>
                  <a:spcPct val="120000"/>
                </a:lnSpc>
              </a:pPr>
              <a:endParaRPr lang="zh-CN" altLang="en-US" kern="0" dirty="0">
                <a:solidFill>
                  <a:schemeClr val="dk1"/>
                </a:solidFill>
                <a:latin typeface="+mn-lt"/>
                <a:sym typeface="Calibri" panose="020F0502020204030204" pitchFamily="34" charset="0"/>
              </a:endParaRPr>
            </a:p>
            <a:p>
              <a:pPr algn="just">
                <a:lnSpc>
                  <a:spcPct val="120000"/>
                </a:lnSpc>
              </a:pP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1</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AROM</a:t>
              </a:r>
              <a:r>
                <a:rPr lang="zh-CN" altLang="en-US" kern="0" dirty="0">
                  <a:solidFill>
                    <a:schemeClr val="dk1"/>
                  </a:solidFill>
                  <a:latin typeface="+mn-lt"/>
                  <a:sym typeface="Calibri" panose="020F0502020204030204" pitchFamily="34" charset="0"/>
                </a:rPr>
                <a:t>减小、</a:t>
              </a:r>
              <a:r>
                <a:rPr lang="en-US" altLang="en-US" kern="0" dirty="0">
                  <a:solidFill>
                    <a:schemeClr val="dk1"/>
                  </a:solidFill>
                  <a:latin typeface="+mn-lt"/>
                  <a:sym typeface="Calibri" panose="020F0502020204030204" pitchFamily="34" charset="0"/>
                </a:rPr>
                <a:t>PROM</a:t>
              </a:r>
              <a:r>
                <a:rPr lang="zh-CN" altLang="en-US" kern="0" dirty="0">
                  <a:solidFill>
                    <a:schemeClr val="dk1"/>
                  </a:solidFill>
                  <a:latin typeface="+mn-lt"/>
                  <a:sym typeface="Calibri" panose="020F0502020204030204" pitchFamily="34" charset="0"/>
                </a:rPr>
                <a:t>正常：提示主动肌肌力下降，另外，受试者缺乏主观活动意愿、运动协调性障碍、意识水平降低也可导致</a:t>
              </a:r>
              <a:r>
                <a:rPr lang="en-US" altLang="en-US" kern="0" dirty="0">
                  <a:solidFill>
                    <a:schemeClr val="dk1"/>
                  </a:solidFill>
                  <a:latin typeface="+mn-lt"/>
                  <a:sym typeface="Calibri" panose="020F0502020204030204" pitchFamily="34" charset="0"/>
                </a:rPr>
                <a:t>AROM</a:t>
              </a:r>
              <a:r>
                <a:rPr lang="zh-CN" altLang="en-US" kern="0" dirty="0">
                  <a:solidFill>
                    <a:schemeClr val="dk1"/>
                  </a:solidFill>
                  <a:latin typeface="+mn-lt"/>
                  <a:sym typeface="Calibri" panose="020F0502020204030204" pitchFamily="34" charset="0"/>
                </a:rPr>
                <a:t>减小。</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11225" y="116840"/>
            <a:ext cx="4713605" cy="633095"/>
          </a:xfrm>
          <a:prstGeom prst="rect">
            <a:avLst/>
          </a:prstGeom>
        </p:spPr>
        <p:txBody>
          <a:bodyPr vert="horz" lIns="121920" tIns="60960" rIns="121920" bIns="60960" rtlCol="0" anchor="ctr" anchorCtr="0">
            <a:normAutofit fontScale="90000" lnSpcReduction="2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三、关节活动度测量</a:t>
            </a:r>
            <a:endParaRPr lang="zh-CN" altLang="en-US">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983615" y="0"/>
            <a:ext cx="10800080" cy="631825"/>
          </a:xfrm>
        </p:spPr>
        <p:txBody>
          <a:bodyPr vert="horz" lIns="121920" tIns="60960" rIns="121920" bIns="60960" rtlCol="0" anchor="ctr">
            <a:normAutofit fontScale="90000"/>
          </a:bodyPr>
          <a:p>
            <a:pPr lvl="0" algn="l">
              <a:buClrTx/>
              <a:buSzTx/>
              <a:buFontTx/>
            </a:pPr>
            <a:r>
              <a:rPr lang="zh-CN" altLang="en-US" sz="3555">
                <a:sym typeface="+mn-ea"/>
              </a:rPr>
              <a:t>二、康复评定的范畴</a:t>
            </a:r>
            <a:endParaRPr lang="zh-CN" altLang="en-US" sz="3555">
              <a:sym typeface="+mn-ea"/>
            </a:endParaRPr>
          </a:p>
        </p:txBody>
      </p:sp>
      <p:sp>
        <p:nvSpPr>
          <p:cNvPr id="3" name="文本框 2"/>
          <p:cNvSpPr txBox="1"/>
          <p:nvPr/>
        </p:nvSpPr>
        <p:spPr>
          <a:xfrm>
            <a:off x="983615" y="1268730"/>
            <a:ext cx="9476105" cy="4523105"/>
          </a:xfrm>
          <a:prstGeom prst="rect">
            <a:avLst/>
          </a:prstGeom>
          <a:noFill/>
          <a:ln>
            <a:solidFill>
              <a:schemeClr val="accent1"/>
            </a:solidFill>
          </a:ln>
        </p:spPr>
        <p:txBody>
          <a:bodyPr wrap="square" rtlCol="0" anchor="t">
            <a:spAutoFit/>
          </a:bodyPr>
          <a:p>
            <a:pPr indent="504190" algn="just" eaLnBrk="1" fontAlgn="auto" hangingPunct="1">
              <a:lnSpc>
                <a:spcPct val="150000"/>
              </a:lnSpc>
              <a:spcBef>
                <a:spcPct val="0"/>
              </a:spcBef>
              <a:spcAft>
                <a:spcPts val="0"/>
              </a:spcAft>
              <a:buClrTx/>
              <a:buFontTx/>
              <a:buNone/>
              <a:defRPr/>
            </a:pPr>
            <a:r>
              <a:rPr lang="en-US" altLang="en-US" sz="2400" kern="0" dirty="0">
                <a:solidFill>
                  <a:schemeClr val="dk1"/>
                </a:solidFill>
                <a:latin typeface="+mn-lt"/>
                <a:sym typeface="Calibri" panose="020F0502020204030204" pitchFamily="34" charset="0"/>
              </a:rPr>
              <a:t>ICF</a:t>
            </a:r>
            <a:r>
              <a:rPr lang="zh-CN" altLang="en-US" sz="2400" kern="0" dirty="0">
                <a:solidFill>
                  <a:schemeClr val="dk1"/>
                </a:solidFill>
                <a:latin typeface="+mn-lt"/>
                <a:sym typeface="Calibri" panose="020F0502020204030204" pitchFamily="34" charset="0"/>
              </a:rPr>
              <a:t>由两大部分组成，第一部分是功能和残疾，包括身体功能（以字母“</a:t>
            </a:r>
            <a:r>
              <a:rPr lang="en-US" altLang="en-US" sz="2400" kern="0" dirty="0">
                <a:solidFill>
                  <a:schemeClr val="dk1"/>
                </a:solidFill>
                <a:latin typeface="+mn-lt"/>
                <a:sym typeface="Calibri" panose="020F0502020204030204" pitchFamily="34" charset="0"/>
              </a:rPr>
              <a:t>b</a:t>
            </a:r>
            <a:r>
              <a:rPr lang="zh-CN" altLang="en-US" sz="2400" kern="0" dirty="0">
                <a:solidFill>
                  <a:schemeClr val="dk1"/>
                </a:solidFill>
                <a:latin typeface="+mn-lt"/>
                <a:sym typeface="Calibri" panose="020F0502020204030204" pitchFamily="34" charset="0"/>
              </a:rPr>
              <a:t>”表示）和身体结构（以字母“</a:t>
            </a:r>
            <a:r>
              <a:rPr lang="en-US" altLang="en-US" sz="2400" kern="0" dirty="0">
                <a:solidFill>
                  <a:schemeClr val="dk1"/>
                </a:solidFill>
                <a:latin typeface="+mn-lt"/>
                <a:sym typeface="Calibri" panose="020F0502020204030204" pitchFamily="34" charset="0"/>
              </a:rPr>
              <a:t>s</a:t>
            </a:r>
            <a:r>
              <a:rPr lang="zh-CN" altLang="en-US" sz="2400" kern="0" dirty="0">
                <a:solidFill>
                  <a:schemeClr val="dk1"/>
                </a:solidFill>
                <a:latin typeface="+mn-lt"/>
                <a:sym typeface="Calibri" panose="020F0502020204030204" pitchFamily="34" charset="0"/>
              </a:rPr>
              <a:t>”表示）、活动和参与（以字母“</a:t>
            </a:r>
            <a:r>
              <a:rPr lang="en-US" altLang="en-US" sz="2400" kern="0" dirty="0">
                <a:solidFill>
                  <a:schemeClr val="dk1"/>
                </a:solidFill>
                <a:latin typeface="+mn-lt"/>
                <a:sym typeface="Calibri" panose="020F0502020204030204" pitchFamily="34" charset="0"/>
              </a:rPr>
              <a:t>d</a:t>
            </a:r>
            <a:r>
              <a:rPr lang="zh-CN" altLang="en-US" sz="2400" kern="0" dirty="0">
                <a:solidFill>
                  <a:schemeClr val="dk1"/>
                </a:solidFill>
                <a:latin typeface="+mn-lt"/>
                <a:sym typeface="Calibri" panose="020F0502020204030204" pitchFamily="34" charset="0"/>
              </a:rPr>
              <a:t>”表示）；第二部分是背景性因素，主要指环境因素（以字母“</a:t>
            </a:r>
            <a:r>
              <a:rPr lang="en-US" altLang="en-US" sz="2400" kern="0" dirty="0">
                <a:solidFill>
                  <a:schemeClr val="dk1"/>
                </a:solidFill>
                <a:latin typeface="+mn-lt"/>
                <a:sym typeface="Calibri" panose="020F0502020204030204" pitchFamily="34" charset="0"/>
              </a:rPr>
              <a:t>e</a:t>
            </a:r>
            <a:r>
              <a:rPr lang="zh-CN" altLang="en-US" sz="2400" kern="0" dirty="0">
                <a:solidFill>
                  <a:schemeClr val="dk1"/>
                </a:solidFill>
                <a:latin typeface="+mn-lt"/>
                <a:sym typeface="Calibri" panose="020F0502020204030204" pitchFamily="34" charset="0"/>
              </a:rPr>
              <a:t>”表示）。</a:t>
            </a:r>
            <a:endParaRPr lang="en-US" altLang="zh-CN" sz="2400" kern="0" dirty="0">
              <a:solidFill>
                <a:schemeClr val="dk1"/>
              </a:solidFill>
              <a:latin typeface="+mn-lt"/>
              <a:sym typeface="Calibri" panose="020F0502020204030204" pitchFamily="34" charset="0"/>
            </a:endParaRPr>
          </a:p>
          <a:p>
            <a:pPr indent="504190" eaLnBrk="1" fontAlgn="auto" hangingPunct="1">
              <a:lnSpc>
                <a:spcPct val="150000"/>
              </a:lnSpc>
              <a:spcBef>
                <a:spcPct val="0"/>
              </a:spcBef>
              <a:spcAft>
                <a:spcPts val="0"/>
              </a:spcAft>
              <a:buClrTx/>
              <a:buFontTx/>
              <a:buNone/>
              <a:defRPr/>
            </a:pPr>
            <a:endParaRPr lang="en-US" altLang="zh-CN" sz="2400" kern="0" dirty="0">
              <a:solidFill>
                <a:schemeClr val="dk1"/>
              </a:solidFill>
              <a:latin typeface="+mn-lt"/>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lang="zh-CN" altLang="en-US" sz="2400" kern="0" dirty="0">
                <a:solidFill>
                  <a:schemeClr val="dk1"/>
                </a:solidFill>
                <a:latin typeface="+mn-lt"/>
                <a:sym typeface="Calibri" panose="020F0502020204030204" pitchFamily="34" charset="0"/>
              </a:rPr>
              <a:t>在</a:t>
            </a:r>
            <a:r>
              <a:rPr lang="en-US" altLang="en-US" sz="2400" kern="0" dirty="0">
                <a:solidFill>
                  <a:schemeClr val="dk1"/>
                </a:solidFill>
                <a:latin typeface="+mn-lt"/>
                <a:sym typeface="Calibri" panose="020F0502020204030204" pitchFamily="34" charset="0"/>
              </a:rPr>
              <a:t>ICF</a:t>
            </a:r>
            <a:r>
              <a:rPr lang="zh-CN" altLang="en-US" sz="2400" kern="0" dirty="0">
                <a:solidFill>
                  <a:schemeClr val="dk1"/>
                </a:solidFill>
                <a:latin typeface="+mn-lt"/>
                <a:sym typeface="Calibri" panose="020F0502020204030204" pitchFamily="34" charset="0"/>
              </a:rPr>
              <a:t>分类中，“功能”（</a:t>
            </a:r>
            <a:r>
              <a:rPr lang="en-US" altLang="en-US" sz="2400" kern="0" dirty="0">
                <a:solidFill>
                  <a:schemeClr val="dk1"/>
                </a:solidFill>
                <a:latin typeface="+mn-lt"/>
                <a:sym typeface="Calibri" panose="020F0502020204030204" pitchFamily="34" charset="0"/>
              </a:rPr>
              <a:t>function</a:t>
            </a:r>
            <a:r>
              <a:rPr lang="zh-CN" altLang="en-US" sz="2400" kern="0" dirty="0">
                <a:solidFill>
                  <a:schemeClr val="dk1"/>
                </a:solidFill>
                <a:latin typeface="+mn-lt"/>
                <a:sym typeface="Calibri" panose="020F0502020204030204" pitchFamily="34" charset="0"/>
              </a:rPr>
              <a:t>）一词是躯体功能和结构、活动、参与的概括性术语，它表示个体与所处的背景因素（环境和个体因素）之间相互作用的积极方面。</a:t>
            </a:r>
            <a:endParaRPr lang="zh-CN" altLang="en-US" sz="2400" kern="0" dirty="0">
              <a:solidFill>
                <a:schemeClr val="dk1"/>
              </a:solidFill>
              <a:latin typeface="+mn-lt"/>
              <a:sym typeface="Calibri" panose="020F0502020204030204" pitchFamily="34" charset="0"/>
            </a:endParaRPr>
          </a:p>
        </p:txBody>
      </p:sp>
    </p:spTree>
    <p:custDataLst>
      <p:tags r:id="rId2"/>
    </p:custData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23147" y="1052830"/>
            <a:ext cx="11021060" cy="4530090"/>
            <a:chOff x="-607648" y="-204777"/>
            <a:chExt cx="6189489" cy="4970496"/>
          </a:xfrm>
        </p:grpSpPr>
        <p:sp>
          <p:nvSpPr>
            <p:cNvPr id="7" name="AutoShape 10"/>
            <p:cNvSpPr>
              <a:spLocks noChangeArrowheads="1"/>
            </p:cNvSpPr>
            <p:nvPr>
              <p:custDataLst>
                <p:tags r:id="rId1"/>
              </p:custDataLst>
            </p:nvPr>
          </p:nvSpPr>
          <p:spPr bwMode="auto">
            <a:xfrm>
              <a:off x="-607648" y="-204777"/>
              <a:ext cx="6175937" cy="4970496"/>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9"/>
              <a:ext cx="5956422" cy="4238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20000"/>
                </a:lnSpc>
                <a:buNone/>
              </a:pP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2. </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关节活动度异常的原因</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a:t>
              </a:r>
              <a:endPar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lnSpc>
                  <a:spcPct val="120000"/>
                </a:lnSpc>
              </a:pP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2</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AROM</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PROM</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均减小：各种关节疾病（如关节内积液或积血、类风湿关节炎、骨关节炎等）和关节周围软组织粘连、肌肉痉挛、皮肤瘢痕挛缩、骨折等可导致</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AROM</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和</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PROM</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均减小。</a:t>
              </a:r>
              <a:endPar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lnSpc>
                  <a:spcPct val="120000"/>
                </a:lnSpc>
              </a:pP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lnSpc>
                  <a:spcPct val="120000"/>
                </a:lnSpc>
              </a:pP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3</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）关节活动度增大：婴幼儿、周围神经损伤所致的弛缓性瘫痪、中枢神经损伤早期（脊髓休克期）、关节囊或支持韧带松弛等常见关节活动度增大。</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grpSp>
      <p:sp>
        <p:nvSpPr>
          <p:cNvPr id="3" name="标题 4"/>
          <p:cNvSpPr>
            <a:spLocks noGrp="1"/>
          </p:cNvSpPr>
          <p:nvPr>
            <p:custDataLst>
              <p:tags r:id="rId3"/>
            </p:custDataLst>
          </p:nvPr>
        </p:nvSpPr>
        <p:spPr>
          <a:xfrm>
            <a:off x="911225" y="116840"/>
            <a:ext cx="4713605" cy="633095"/>
          </a:xfrm>
          <a:prstGeom prst="rect">
            <a:avLst/>
          </a:prstGeom>
        </p:spPr>
        <p:txBody>
          <a:bodyPr vert="horz" lIns="121920" tIns="60960" rIns="121920" bIns="60960" rtlCol="0" anchor="ctr" anchorCtr="0">
            <a:normAutofit fontScale="90000" lnSpcReduction="2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a:sym typeface="+mn-ea"/>
              </a:rPr>
              <a:t>三、关节活动度测量</a:t>
            </a:r>
            <a:endParaRPr lang="zh-CN" altLang="en-US">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51180" y="1018540"/>
            <a:ext cx="11052175" cy="4851400"/>
            <a:chOff x="-594067" y="-231253"/>
            <a:chExt cx="6175790" cy="5418726"/>
          </a:xfrm>
        </p:grpSpPr>
        <p:sp>
          <p:nvSpPr>
            <p:cNvPr id="7" name="AutoShape 10"/>
            <p:cNvSpPr>
              <a:spLocks noChangeArrowheads="1"/>
            </p:cNvSpPr>
            <p:nvPr>
              <p:custDataLst>
                <p:tags r:id="rId1"/>
              </p:custDataLst>
            </p:nvPr>
          </p:nvSpPr>
          <p:spPr bwMode="auto">
            <a:xfrm>
              <a:off x="-594067" y="-231253"/>
              <a:ext cx="6175790" cy="5418726"/>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428" y="176570"/>
              <a:ext cx="5767382" cy="4334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lnSpcReduction="10000"/>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20000"/>
                </a:lnSpc>
              </a:pPr>
              <a:r>
                <a:rPr lang="zh-CN" altLang="en-US" kern="0" dirty="0">
                  <a:solidFill>
                    <a:schemeClr val="dk1"/>
                  </a:solidFill>
                  <a:latin typeface="+mn-lt"/>
                  <a:sym typeface="Calibri" panose="020F0502020204030204" pitchFamily="34" charset="0"/>
                </a:rPr>
                <a:t> 平衡功能的评定是运动功能评定的重要组成部分。</a:t>
              </a:r>
              <a:endParaRPr lang="en-US" altLang="zh-CN" kern="0" dirty="0">
                <a:solidFill>
                  <a:schemeClr val="dk1"/>
                </a:solidFill>
                <a:latin typeface="+mn-lt"/>
                <a:sym typeface="Calibri" panose="020F0502020204030204" pitchFamily="34" charset="0"/>
              </a:endParaRPr>
            </a:p>
            <a:p>
              <a:pPr algn="just">
                <a:lnSpc>
                  <a:spcPct val="120000"/>
                </a:lnSpc>
              </a:pPr>
              <a:endParaRPr lang="en-US" altLang="zh-CN" kern="0" dirty="0">
                <a:solidFill>
                  <a:schemeClr val="dk1"/>
                </a:solidFill>
                <a:latin typeface="+mn-lt"/>
                <a:sym typeface="Calibri" panose="020F0502020204030204" pitchFamily="34" charset="0"/>
              </a:endParaRPr>
            </a:p>
            <a:p>
              <a:pPr algn="just">
                <a:lnSpc>
                  <a:spcPct val="120000"/>
                </a:lnSpc>
              </a:pPr>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正常的平衡功能和运动协调性是日常生活和运动的基础和保证，这种平衡功能和运动协调性不是一出生就存在的，是神经系统成熟和运动发育的结果。</a:t>
              </a:r>
              <a:endParaRPr lang="en-US" altLang="zh-CN" kern="0" dirty="0">
                <a:solidFill>
                  <a:schemeClr val="dk1"/>
                </a:solidFill>
                <a:latin typeface="+mn-lt"/>
                <a:sym typeface="Calibri" panose="020F0502020204030204" pitchFamily="34" charset="0"/>
              </a:endParaRPr>
            </a:p>
            <a:p>
              <a:pPr algn="just">
                <a:lnSpc>
                  <a:spcPct val="120000"/>
                </a:lnSpc>
              </a:pPr>
              <a:endParaRPr lang="en-US" altLang="zh-CN" kern="0" dirty="0">
                <a:solidFill>
                  <a:schemeClr val="dk1"/>
                </a:solidFill>
                <a:latin typeface="+mn-lt"/>
                <a:sym typeface="Calibri" panose="020F0502020204030204" pitchFamily="34" charset="0"/>
              </a:endParaRPr>
            </a:p>
            <a:p>
              <a:pPr algn="just">
                <a:lnSpc>
                  <a:spcPct val="120000"/>
                </a:lnSpc>
              </a:pPr>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爬行、坐立、站立、行走、穿衣、做饭、滑冰、打球等活动都必须依赖良好的平衡功能和运动协调性。 </a:t>
              </a:r>
              <a:endParaRPr lang="zh-CN" altLang="en-US" kern="0" dirty="0">
                <a:solidFill>
                  <a:schemeClr val="dk1"/>
                </a:solidFill>
                <a:latin typeface="+mn-lt"/>
                <a:sym typeface="Calibri" panose="020F0502020204030204" pitchFamily="34" charset="0"/>
              </a:endParaRPr>
            </a:p>
          </p:txBody>
        </p:sp>
      </p:grpSp>
      <p:sp>
        <p:nvSpPr>
          <p:cNvPr id="5" name="标题 4"/>
          <p:cNvSpPr>
            <a:spLocks noGrp="1"/>
          </p:cNvSpPr>
          <p:nvPr>
            <p:ph type="title" idx="4294967295"/>
            <p:custDataLst>
              <p:tags r:id="rId3"/>
            </p:custDataLst>
          </p:nvPr>
        </p:nvSpPr>
        <p:spPr>
          <a:xfrm>
            <a:off x="944245" y="-3175"/>
            <a:ext cx="4892040" cy="791845"/>
          </a:xfrm>
        </p:spPr>
        <p:txBody>
          <a:bodyPr vert="horz" lIns="121920" tIns="60960" rIns="121920" bIns="60960" rtlCol="0" anchor="ctr">
            <a:normAutofit/>
          </a:bodyPr>
          <a:lstStyle/>
          <a:p>
            <a:pPr lvl="0" algn="l">
              <a:buClrTx/>
              <a:buSzTx/>
              <a:buFontTx/>
            </a:pPr>
            <a:r>
              <a:rPr lang="zh-CN" altLang="en-US" sz="3200">
                <a:sym typeface="+mn-ea"/>
              </a:rPr>
              <a:t>四、平衡功能评定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35847" y="988907"/>
            <a:ext cx="11064240" cy="5187951"/>
            <a:chOff x="-594067" y="-254845"/>
            <a:chExt cx="6175908" cy="5630275"/>
          </a:xfrm>
        </p:grpSpPr>
        <p:sp>
          <p:nvSpPr>
            <p:cNvPr id="7" name="AutoShape 10"/>
            <p:cNvSpPr>
              <a:spLocks noChangeArrowheads="1"/>
            </p:cNvSpPr>
            <p:nvPr>
              <p:custDataLst>
                <p:tags r:id="rId1"/>
              </p:custDataLst>
            </p:nvPr>
          </p:nvSpPr>
          <p:spPr bwMode="auto">
            <a:xfrm>
              <a:off x="-594067" y="-254845"/>
              <a:ext cx="6175908" cy="5615113"/>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663" y="176557"/>
              <a:ext cx="5956504" cy="5198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10000"/>
                </a:lnSpc>
                <a:buNone/>
              </a:pP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（一）概念</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lnSpc>
                  <a:spcPct val="110000"/>
                </a:lnSpc>
              </a:pP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1</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、平衡（</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balance</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是指在不同的环境和情况下维持身体直立姿势的能力。一个人的平衡功能正常时，能够维持姿势、在随意运动中调节姿势、安全有效地对外来干扰作出反应。这种反应能力与个体的神经反射发育水平、参与平衡控制的感觉系统和运动系统、以及中枢神经系统的协调整合作用密切相关。</a:t>
              </a:r>
              <a:endPar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lnSpc>
                  <a:spcPct val="110000"/>
                </a:lnSpc>
              </a:pP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lnSpc>
                  <a:spcPct val="110000"/>
                </a:lnSpc>
              </a:pP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2</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、支持面（</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support surface</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指人体在各种体位下（站立、坐、卧、行走）所依靠的表面。站立时的支持面是包括两足底在内的两足间的面积。支持面的大小和质地均影响身体平衡功能。支持面不稳定或小于足底面积、质地柔软或表面不规则等情况时，双足与地面的接触面减小时，身体的稳定性下降。</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grpSp>
      <p:sp>
        <p:nvSpPr>
          <p:cNvPr id="3" name="标题 4"/>
          <p:cNvSpPr>
            <a:spLocks noGrp="1"/>
          </p:cNvSpPr>
          <p:nvPr>
            <p:custDataLst>
              <p:tags r:id="rId3"/>
            </p:custDataLst>
          </p:nvPr>
        </p:nvSpPr>
        <p:spPr>
          <a:xfrm>
            <a:off x="944245" y="-3175"/>
            <a:ext cx="4892040" cy="79184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四、平衡功能评定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68960" y="1066800"/>
            <a:ext cx="11171555" cy="5045710"/>
            <a:chOff x="-594067" y="-231253"/>
            <a:chExt cx="6175908" cy="6576234"/>
          </a:xfrm>
        </p:grpSpPr>
        <p:sp>
          <p:nvSpPr>
            <p:cNvPr id="7" name="AutoShape 10"/>
            <p:cNvSpPr>
              <a:spLocks noChangeArrowheads="1"/>
            </p:cNvSpPr>
            <p:nvPr>
              <p:custDataLst>
                <p:tags r:id="rId1"/>
              </p:custDataLst>
            </p:nvPr>
          </p:nvSpPr>
          <p:spPr bwMode="auto">
            <a:xfrm>
              <a:off x="-594067" y="-231253"/>
              <a:ext cx="6175908" cy="6576234"/>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665" y="176762"/>
              <a:ext cx="5755709" cy="562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lnSpcReduction="10000"/>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20000"/>
                </a:lnSpc>
                <a:buNone/>
              </a:pP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（一）概念</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lnSpc>
                  <a:spcPct val="120000"/>
                </a:lnSpc>
              </a:pP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3</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、稳定极限（</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limit of stability</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LOS</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指正常人站立时身体倾斜的最大角度，是判断平衡能力重要指标之一。</a:t>
              </a:r>
              <a:endPar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lnSpc>
                  <a:spcPct val="120000"/>
                </a:lnSpc>
              </a:pPr>
              <a:endPar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lnSpc>
                  <a:spcPct val="120000"/>
                </a:lnSpc>
              </a:pP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LOS</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的大小与支持面的大小和性质有关。</a:t>
              </a:r>
              <a:endPar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lnSpc>
                  <a:spcPct val="120000"/>
                </a:lnSpc>
              </a:pPr>
              <a:endPar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lnSpc>
                  <a:spcPct val="120000"/>
                </a:lnSpc>
              </a:pP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正常人双足自然分开站在平整坚实的地面上时，</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LOS</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前后方向的最大摆动角度约为</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12.5 </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，左右方向为</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16 </a:t>
              </a:r>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grpSp>
      <p:sp>
        <p:nvSpPr>
          <p:cNvPr id="3" name="标题 4"/>
          <p:cNvSpPr>
            <a:spLocks noGrp="1"/>
          </p:cNvSpPr>
          <p:nvPr>
            <p:custDataLst>
              <p:tags r:id="rId3"/>
            </p:custDataLst>
          </p:nvPr>
        </p:nvSpPr>
        <p:spPr>
          <a:xfrm>
            <a:off x="944245" y="-3175"/>
            <a:ext cx="4892040" cy="79184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四、平衡功能评定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52027" y="1095587"/>
            <a:ext cx="11079480" cy="5107297"/>
            <a:chOff x="-594067" y="-118209"/>
            <a:chExt cx="6175908" cy="5676792"/>
          </a:xfrm>
        </p:grpSpPr>
        <p:sp>
          <p:nvSpPr>
            <p:cNvPr id="7" name="AutoShape 10"/>
            <p:cNvSpPr>
              <a:spLocks noChangeArrowheads="1"/>
            </p:cNvSpPr>
            <p:nvPr>
              <p:custDataLst>
                <p:tags r:id="rId1"/>
              </p:custDataLst>
            </p:nvPr>
          </p:nvSpPr>
          <p:spPr bwMode="auto">
            <a:xfrm>
              <a:off x="-594067" y="-118209"/>
              <a:ext cx="6175908" cy="5676096"/>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9"/>
              <a:ext cx="5956422" cy="5381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just">
                <a:lnSpc>
                  <a:spcPct val="120000"/>
                </a:lnSpc>
                <a:buNone/>
              </a:pPr>
              <a:r>
                <a:rPr lang="zh-CN" altLang="en-US" kern="0" dirty="0">
                  <a:solidFill>
                    <a:schemeClr val="dk1"/>
                  </a:solidFill>
                  <a:latin typeface="+mn-lt"/>
                  <a:sym typeface="Calibri" panose="020F0502020204030204" pitchFamily="34" charset="0"/>
                </a:rPr>
                <a:t>（二）分类</a:t>
              </a:r>
              <a:endParaRPr lang="zh-CN" altLang="en-US" kern="0" dirty="0">
                <a:solidFill>
                  <a:schemeClr val="dk1"/>
                </a:solidFill>
                <a:latin typeface="+mn-lt"/>
                <a:sym typeface="Calibri" panose="020F0502020204030204" pitchFamily="34" charset="0"/>
              </a:endParaRPr>
            </a:p>
            <a:p>
              <a:pPr algn="just">
                <a:lnSpc>
                  <a:spcPct val="120000"/>
                </a:lnSpc>
              </a:pPr>
              <a:r>
                <a:rPr lang="en-US" altLang="en-US" kern="0" dirty="0">
                  <a:solidFill>
                    <a:schemeClr val="dk1"/>
                  </a:solidFill>
                  <a:latin typeface="+mn-lt"/>
                  <a:sym typeface="Calibri" panose="020F0502020204030204" pitchFamily="34" charset="0"/>
                </a:rPr>
                <a:t>1</a:t>
              </a:r>
              <a:r>
                <a:rPr lang="zh-CN" altLang="en-US" kern="0" dirty="0">
                  <a:solidFill>
                    <a:schemeClr val="dk1"/>
                  </a:solidFill>
                  <a:latin typeface="+mn-lt"/>
                  <a:sym typeface="Calibri" panose="020F0502020204030204" pitchFamily="34" charset="0"/>
                </a:rPr>
                <a:t>、静态平衡（</a:t>
              </a:r>
              <a:r>
                <a:rPr lang="en-US" altLang="en-US" kern="0" dirty="0">
                  <a:solidFill>
                    <a:schemeClr val="dk1"/>
                  </a:solidFill>
                  <a:latin typeface="+mn-lt"/>
                  <a:sym typeface="Calibri" panose="020F0502020204030204" pitchFamily="34" charset="0"/>
                </a:rPr>
                <a:t>static balance</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人体处于某种特定的姿势时保持稳定的状态，如站或坐。</a:t>
              </a:r>
              <a:endParaRPr lang="en-US" altLang="zh-CN" kern="0" dirty="0">
                <a:solidFill>
                  <a:schemeClr val="dk1"/>
                </a:solidFill>
                <a:latin typeface="+mn-lt"/>
                <a:sym typeface="Calibri" panose="020F0502020204030204" pitchFamily="34" charset="0"/>
              </a:endParaRPr>
            </a:p>
            <a:p>
              <a:pPr algn="just">
                <a:lnSpc>
                  <a:spcPct val="120000"/>
                </a:lnSpc>
              </a:pPr>
              <a:endParaRPr lang="zh-CN" altLang="en-US" kern="0" dirty="0">
                <a:solidFill>
                  <a:schemeClr val="dk1"/>
                </a:solidFill>
                <a:latin typeface="+mn-lt"/>
                <a:sym typeface="Calibri" panose="020F0502020204030204" pitchFamily="34" charset="0"/>
              </a:endParaRPr>
            </a:p>
            <a:p>
              <a:pPr algn="just">
                <a:lnSpc>
                  <a:spcPct val="120000"/>
                </a:lnSpc>
              </a:pPr>
              <a:r>
                <a:rPr lang="en-US" altLang="en-US" kern="0" dirty="0">
                  <a:solidFill>
                    <a:schemeClr val="dk1"/>
                  </a:solidFill>
                  <a:latin typeface="+mn-lt"/>
                  <a:sym typeface="Calibri" panose="020F0502020204030204" pitchFamily="34" charset="0"/>
                </a:rPr>
                <a:t>2</a:t>
              </a:r>
              <a:r>
                <a:rPr lang="zh-CN" altLang="en-US" kern="0" dirty="0">
                  <a:solidFill>
                    <a:schemeClr val="dk1"/>
                  </a:solidFill>
                  <a:latin typeface="+mn-lt"/>
                  <a:sym typeface="Calibri" panose="020F0502020204030204" pitchFamily="34" charset="0"/>
                </a:rPr>
                <a:t>、动态平衡（</a:t>
              </a:r>
              <a:r>
                <a:rPr lang="en-US" altLang="en-US" kern="0" dirty="0">
                  <a:solidFill>
                    <a:schemeClr val="dk1"/>
                  </a:solidFill>
                  <a:latin typeface="+mn-lt"/>
                  <a:sym typeface="Calibri" panose="020F0502020204030204" pitchFamily="34" charset="0"/>
                </a:rPr>
                <a:t>active balance</a:t>
              </a: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动态平衡分为自动态平衡和他动态平衡。</a:t>
              </a:r>
              <a:endParaRPr lang="zh-CN" altLang="en-US" kern="0" dirty="0">
                <a:solidFill>
                  <a:schemeClr val="dk1"/>
                </a:solidFill>
                <a:latin typeface="+mn-lt"/>
                <a:sym typeface="Calibri" panose="020F0502020204030204" pitchFamily="34" charset="0"/>
              </a:endParaRPr>
            </a:p>
            <a:p>
              <a:pPr algn="just">
                <a:lnSpc>
                  <a:spcPct val="120000"/>
                </a:lnSpc>
              </a:pPr>
              <a:r>
                <a:rPr lang="zh-CN" altLang="en-US" kern="0" dirty="0">
                  <a:solidFill>
                    <a:schemeClr val="dk1"/>
                  </a:solidFill>
                  <a:latin typeface="+mn-lt"/>
                  <a:sym typeface="Calibri" panose="020F0502020204030204" pitchFamily="34" charset="0"/>
                </a:rPr>
                <a:t>①自动态平衡：是指人体在进行各种自主运动时能重新获得稳定状态的能力，如坐位，伸手，身体前倾够取东西之后又重新回到坐</a:t>
              </a:r>
              <a:endParaRPr lang="en-US" altLang="zh-CN" kern="0" dirty="0">
                <a:solidFill>
                  <a:schemeClr val="dk1"/>
                </a:solidFill>
                <a:latin typeface="+mn-lt"/>
                <a:sym typeface="Calibri" panose="020F0502020204030204" pitchFamily="34" charset="0"/>
              </a:endParaRPr>
            </a:p>
            <a:p>
              <a:pPr algn="just">
                <a:lnSpc>
                  <a:spcPct val="120000"/>
                </a:lnSpc>
              </a:pPr>
              <a:r>
                <a:rPr lang="zh-CN" altLang="en-US" kern="0" dirty="0">
                  <a:solidFill>
                    <a:schemeClr val="dk1"/>
                  </a:solidFill>
                  <a:latin typeface="+mn-lt"/>
                  <a:sym typeface="Calibri" panose="020F0502020204030204" pitchFamily="34" charset="0"/>
                </a:rPr>
                <a:t>②他动态平衡：是指人体对外界干扰（如推、拉）产生反应、恢复稳定状态的能力。</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44245" y="-3175"/>
            <a:ext cx="4892040" cy="79184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四、平衡功能评定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95960" y="1303020"/>
            <a:ext cx="10892155" cy="5155565"/>
            <a:chOff x="-594067" y="-118209"/>
            <a:chExt cx="6175788" cy="5850387"/>
          </a:xfrm>
        </p:grpSpPr>
        <p:sp>
          <p:nvSpPr>
            <p:cNvPr id="7" name="AutoShape 10"/>
            <p:cNvSpPr>
              <a:spLocks noChangeArrowheads="1"/>
            </p:cNvSpPr>
            <p:nvPr>
              <p:custDataLst>
                <p:tags r:id="rId1"/>
              </p:custDataLst>
            </p:nvPr>
          </p:nvSpPr>
          <p:spPr bwMode="auto">
            <a:xfrm>
              <a:off x="-594067" y="-118209"/>
              <a:ext cx="6175788" cy="5850387"/>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453291" y="-74974"/>
              <a:ext cx="5956523" cy="5619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lvl="0" algn="just">
                <a:buNone/>
              </a:pP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（一）维持平衡的生理机制 </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人体正常的平衡功能有赖于感觉系统、运动系统的参与，以及中枢神经系统的整合。</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lvl="0" algn="just"/>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1</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、感觉系统</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a:t>
              </a:r>
              <a:r>
                <a:rPr lang="en-US"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1</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）躯体感觉系统：躯体感觉系统是通过躯体外周感受器感觉身体的位置和运动，以及身体各部位的相对位置和运动。</a:t>
              </a:r>
              <a:endPar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endPar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just"/>
              <a:r>
                <a:rPr lang="en-US" altLang="zh-CN"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  </a:t>
              </a:r>
              <a:r>
                <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平衡的躯体感觉输入包括来自于皮肤内的皮肤感受器，感受疼痛觉、温度觉、身体位置觉；骨骼肌肌腹内的肌梭感觉感受器，感受肌肉的肌长度；位于肌肉肌腱交接处的高尔基腱器，对肌腱的变化很敏感，起到抑制自身肌肉和兴奋拮抗肌的作用；分布在关节囊的关节感受器，能感知到自身在空间的位置。</a:t>
              </a:r>
              <a:endParaRPr lang="zh-CN" altLang="en-US" kern="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p:txBody>
        </p:sp>
      </p:grpSp>
      <p:sp>
        <p:nvSpPr>
          <p:cNvPr id="3" name="标题 4"/>
          <p:cNvSpPr>
            <a:spLocks noGrp="1"/>
          </p:cNvSpPr>
          <p:nvPr>
            <p:custDataLst>
              <p:tags r:id="rId3"/>
            </p:custDataLst>
          </p:nvPr>
        </p:nvSpPr>
        <p:spPr>
          <a:xfrm>
            <a:off x="944245" y="-3175"/>
            <a:ext cx="4892040" cy="79184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四、平衡功能评定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23147" y="1028277"/>
            <a:ext cx="11170920" cy="4345305"/>
            <a:chOff x="-649363" y="-342331"/>
            <a:chExt cx="6399758" cy="5044972"/>
          </a:xfrm>
        </p:grpSpPr>
        <p:sp>
          <p:nvSpPr>
            <p:cNvPr id="7" name="AutoShape 10"/>
            <p:cNvSpPr>
              <a:spLocks noChangeArrowheads="1"/>
            </p:cNvSpPr>
            <p:nvPr>
              <p:custDataLst>
                <p:tags r:id="rId1"/>
              </p:custDataLst>
            </p:nvPr>
          </p:nvSpPr>
          <p:spPr bwMode="auto">
            <a:xfrm>
              <a:off x="-649363" y="-342331"/>
              <a:ext cx="6399758" cy="5044972"/>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703" y="-62178"/>
              <a:ext cx="5956301" cy="371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lnSpcReduction="10000"/>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lvl="0" indent="0" algn="just">
                <a:lnSpc>
                  <a:spcPct val="150000"/>
                </a:lnSpc>
                <a:buNone/>
              </a:pPr>
              <a:endParaRPr lang="en-US" altLang="zh-CN" sz="2665" kern="0" dirty="0">
                <a:solidFill>
                  <a:schemeClr val="dk1"/>
                </a:solidFill>
                <a:latin typeface="+mn-lt"/>
                <a:sym typeface="Calibri" panose="020F0502020204030204" pitchFamily="34" charset="0"/>
              </a:endParaRPr>
            </a:p>
            <a:p>
              <a:pPr lvl="0" algn="just">
                <a:lnSpc>
                  <a:spcPct val="150000"/>
                </a:lnSpc>
              </a:pPr>
              <a:r>
                <a:rPr lang="zh-CN" altLang="en-US" sz="2665" kern="0" dirty="0">
                  <a:solidFill>
                    <a:schemeClr val="dk1"/>
                  </a:solidFill>
                  <a:latin typeface="+mn-lt"/>
                  <a:sym typeface="Calibri" panose="020F0502020204030204" pitchFamily="34" charset="0"/>
                </a:rPr>
                <a:t>在维持平衡和姿势的过程中与支持面相关的皮肤感受器向大脑皮质传递有关体重分布和身体重心的位置；肌梭感受器、关节感受器、高尔基腱器等本体感觉感受器向大脑皮质输入随支持面变化，而出现的有关身体各部位的空间定位和运动方向的信息。</a:t>
              </a:r>
              <a:endParaRPr lang="zh-CN" altLang="en-US" sz="2665" kern="0" dirty="0">
                <a:solidFill>
                  <a:schemeClr val="dk1"/>
                </a:solidFill>
                <a:latin typeface="+mn-lt"/>
                <a:sym typeface="Calibri" panose="020F0502020204030204" pitchFamily="34" charset="0"/>
              </a:endParaRPr>
            </a:p>
            <a:p>
              <a:pPr lvl="0" algn="just">
                <a:lnSpc>
                  <a:spcPct val="150000"/>
                </a:lnSpc>
              </a:pPr>
              <a:endParaRPr lang="zh-CN" altLang="en-US" sz="2665"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44245" y="-3175"/>
            <a:ext cx="4892040" cy="79184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四、平衡功能评定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32553" y="1030393"/>
            <a:ext cx="11099165" cy="4704375"/>
            <a:chOff x="-594067" y="-231253"/>
            <a:chExt cx="6176026" cy="5123366"/>
          </a:xfrm>
        </p:grpSpPr>
        <p:sp>
          <p:nvSpPr>
            <p:cNvPr id="7" name="AutoShape 10"/>
            <p:cNvSpPr>
              <a:spLocks noChangeArrowheads="1"/>
            </p:cNvSpPr>
            <p:nvPr>
              <p:custDataLst>
                <p:tags r:id="rId1"/>
              </p:custDataLst>
            </p:nvPr>
          </p:nvSpPr>
          <p:spPr bwMode="auto">
            <a:xfrm>
              <a:off x="-594067" y="-231253"/>
              <a:ext cx="6176026" cy="4955688"/>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9"/>
              <a:ext cx="5956422" cy="4715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buNone/>
              </a:pPr>
              <a:r>
                <a:rPr lang="zh-CN" altLang="en-US" sz="2665" kern="0" dirty="0">
                  <a:solidFill>
                    <a:schemeClr val="dk1"/>
                  </a:solidFill>
                  <a:latin typeface="+mn-lt"/>
                  <a:sym typeface="Calibri" panose="020F0502020204030204" pitchFamily="34" charset="0"/>
                </a:rPr>
                <a:t>（</a:t>
              </a:r>
              <a:r>
                <a:rPr lang="en-US" altLang="en-US" sz="2665" kern="0" dirty="0">
                  <a:solidFill>
                    <a:schemeClr val="dk1"/>
                  </a:solidFill>
                  <a:latin typeface="+mn-lt"/>
                  <a:sym typeface="Calibri" panose="020F0502020204030204" pitchFamily="34" charset="0"/>
                </a:rPr>
                <a:t>2</a:t>
              </a:r>
              <a:r>
                <a:rPr lang="zh-CN" altLang="en-US" sz="2665" kern="0" dirty="0">
                  <a:solidFill>
                    <a:schemeClr val="dk1"/>
                  </a:solidFill>
                  <a:latin typeface="+mn-lt"/>
                  <a:sym typeface="Calibri" panose="020F0502020204030204" pitchFamily="34" charset="0"/>
                </a:rPr>
                <a:t>）视觉系统：</a:t>
              </a:r>
              <a:endParaRPr lang="en-US" altLang="zh-CN" sz="2665" kern="0" dirty="0">
                <a:solidFill>
                  <a:schemeClr val="dk1"/>
                </a:solidFill>
                <a:latin typeface="+mn-lt"/>
                <a:sym typeface="Calibri" panose="020F0502020204030204" pitchFamily="34" charset="0"/>
              </a:endParaRPr>
            </a:p>
            <a:p>
              <a:r>
                <a:rPr lang="en-US" altLang="zh-CN" sz="2665" kern="0" dirty="0">
                  <a:solidFill>
                    <a:schemeClr val="dk1"/>
                  </a:solidFill>
                  <a:latin typeface="+mn-lt"/>
                  <a:sym typeface="Calibri" panose="020F0502020204030204" pitchFamily="34" charset="0"/>
                </a:rPr>
                <a:t>  </a:t>
              </a:r>
              <a:r>
                <a:rPr lang="zh-CN" altLang="en-US" sz="2665" kern="0" dirty="0">
                  <a:solidFill>
                    <a:schemeClr val="dk1"/>
                  </a:solidFill>
                  <a:latin typeface="+mn-lt"/>
                  <a:sym typeface="Calibri" panose="020F0502020204030204" pitchFamily="34" charset="0"/>
                </a:rPr>
                <a:t>通过视觉输入感受外界环境刺激，帮助我们辨识空间中的物体以及其运动状态，静止还是运动；视觉输入还能提供我们的身体在空间的位置、身体各部分之间的联系以及身体的动作信息。</a:t>
              </a:r>
              <a:endParaRPr lang="en-US" altLang="zh-CN" sz="2665" kern="0" dirty="0">
                <a:solidFill>
                  <a:schemeClr val="dk1"/>
                </a:solidFill>
                <a:latin typeface="+mn-lt"/>
                <a:sym typeface="Calibri" panose="020F0502020204030204" pitchFamily="34" charset="0"/>
              </a:endParaRPr>
            </a:p>
            <a:p>
              <a:endParaRPr lang="en-US" altLang="zh-CN" sz="2665" kern="0" dirty="0">
                <a:solidFill>
                  <a:schemeClr val="dk1"/>
                </a:solidFill>
                <a:latin typeface="+mn-lt"/>
                <a:sym typeface="Calibri" panose="020F0502020204030204" pitchFamily="34" charset="0"/>
              </a:endParaRPr>
            </a:p>
            <a:p>
              <a:r>
                <a:rPr lang="en-US" altLang="zh-CN" sz="2665" kern="0" dirty="0">
                  <a:solidFill>
                    <a:schemeClr val="dk1"/>
                  </a:solidFill>
                  <a:latin typeface="+mn-lt"/>
                  <a:sym typeface="Calibri" panose="020F0502020204030204" pitchFamily="34" charset="0"/>
                </a:rPr>
                <a:t>  </a:t>
              </a:r>
              <a:r>
                <a:rPr lang="zh-CN" altLang="en-US" sz="2665" kern="0" dirty="0">
                  <a:solidFill>
                    <a:schemeClr val="dk1"/>
                  </a:solidFill>
                  <a:latin typeface="+mn-lt"/>
                  <a:sym typeface="Calibri" panose="020F0502020204030204" pitchFamily="34" charset="0"/>
                </a:rPr>
                <a:t>视觉系统在视环境静止不动的情况下准确感受环境中物体的运动以及眼睛和头部的视觉空间定位。当环境处于动态或视力、视野出现问题时，由于视觉输入受到干扰，使人体产生错误的反应，平衡能力下降。</a:t>
              </a:r>
              <a:endParaRPr lang="zh-CN" altLang="en-US" sz="2665"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44245" y="-3175"/>
            <a:ext cx="4892040" cy="79184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四、平衡功能评定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568960" y="990600"/>
            <a:ext cx="11101705" cy="5137150"/>
            <a:chOff x="-594067" y="-231253"/>
            <a:chExt cx="6176026" cy="5758650"/>
          </a:xfrm>
        </p:grpSpPr>
        <p:sp>
          <p:nvSpPr>
            <p:cNvPr id="7" name="AutoShape 10"/>
            <p:cNvSpPr>
              <a:spLocks noChangeArrowheads="1"/>
            </p:cNvSpPr>
            <p:nvPr>
              <p:custDataLst>
                <p:tags r:id="rId1"/>
              </p:custDataLst>
            </p:nvPr>
          </p:nvSpPr>
          <p:spPr bwMode="auto">
            <a:xfrm>
              <a:off x="-594067" y="-231253"/>
              <a:ext cx="6176026" cy="5638352"/>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693" y="176622"/>
              <a:ext cx="5956299" cy="535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buNone/>
              </a:pPr>
              <a:r>
                <a:rPr lang="zh-CN" altLang="en-US" kern="0" dirty="0">
                  <a:solidFill>
                    <a:schemeClr val="dk1"/>
                  </a:solidFill>
                  <a:latin typeface="+mn-lt"/>
                  <a:sym typeface="Calibri" panose="020F0502020204030204" pitchFamily="34" charset="0"/>
                </a:rPr>
                <a:t>（</a:t>
              </a:r>
              <a:r>
                <a:rPr lang="en-US" altLang="en-US" kern="0" dirty="0">
                  <a:solidFill>
                    <a:schemeClr val="dk1"/>
                  </a:solidFill>
                  <a:latin typeface="+mn-lt"/>
                  <a:sym typeface="Calibri" panose="020F0502020204030204" pitchFamily="34" charset="0"/>
                </a:rPr>
                <a:t>3</a:t>
              </a:r>
              <a:r>
                <a:rPr lang="zh-CN" altLang="en-US" kern="0" dirty="0">
                  <a:solidFill>
                    <a:schemeClr val="dk1"/>
                  </a:solidFill>
                  <a:latin typeface="+mn-lt"/>
                  <a:sym typeface="Calibri" panose="020F0502020204030204" pitchFamily="34" charset="0"/>
                </a:rPr>
                <a:t>）前庭觉系统：</a:t>
              </a:r>
              <a:endParaRPr lang="en-US" altLang="zh-CN" kern="0" dirty="0">
                <a:solidFill>
                  <a:schemeClr val="dk1"/>
                </a:solidFill>
                <a:latin typeface="+mn-lt"/>
                <a:sym typeface="Calibri" panose="020F0502020204030204" pitchFamily="34" charset="0"/>
              </a:endParaRPr>
            </a:p>
            <a:p>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前庭系统对于两种信息十分敏感：头部在空间的位置以及头部运动方向的突然改变。</a:t>
              </a:r>
              <a:endParaRPr lang="en-US" altLang="zh-CN" kern="0" dirty="0">
                <a:solidFill>
                  <a:schemeClr val="dk1"/>
                </a:solidFill>
                <a:latin typeface="+mn-lt"/>
                <a:sym typeface="Calibri" panose="020F0502020204030204" pitchFamily="34" charset="0"/>
              </a:endParaRPr>
            </a:p>
            <a:p>
              <a:endParaRPr lang="en-US" altLang="zh-CN" kern="0" dirty="0">
                <a:solidFill>
                  <a:schemeClr val="dk1"/>
                </a:solidFill>
                <a:latin typeface="+mn-lt"/>
                <a:sym typeface="Calibri" panose="020F0502020204030204" pitchFamily="34" charset="0"/>
              </a:endParaRPr>
            </a:p>
            <a:p>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前庭系统分为外周前庭和中枢前庭两个部分。</a:t>
              </a:r>
              <a:endParaRPr lang="en-US" altLang="zh-CN" kern="0" dirty="0">
                <a:solidFill>
                  <a:schemeClr val="dk1"/>
                </a:solidFill>
                <a:latin typeface="+mn-lt"/>
                <a:sym typeface="Calibri" panose="020F0502020204030204" pitchFamily="34" charset="0"/>
              </a:endParaRPr>
            </a:p>
            <a:p>
              <a:endParaRPr lang="en-US" altLang="zh-CN" kern="0" dirty="0">
                <a:solidFill>
                  <a:schemeClr val="dk1"/>
                </a:solidFill>
                <a:latin typeface="+mn-lt"/>
                <a:sym typeface="Calibri" panose="020F0502020204030204" pitchFamily="34" charset="0"/>
              </a:endParaRPr>
            </a:p>
            <a:p>
              <a:r>
                <a:rPr lang="en-US" altLang="zh-CN" kern="0" dirty="0">
                  <a:solidFill>
                    <a:schemeClr val="dk1"/>
                  </a:solidFill>
                  <a:latin typeface="+mn-lt"/>
                  <a:sym typeface="Calibri" panose="020F0502020204030204" pitchFamily="34" charset="0"/>
                </a:rPr>
                <a:t>  </a:t>
              </a:r>
              <a:r>
                <a:rPr lang="zh-CN" altLang="en-US" kern="0" dirty="0">
                  <a:solidFill>
                    <a:schemeClr val="dk1"/>
                  </a:solidFill>
                  <a:latin typeface="+mn-lt"/>
                  <a:sym typeface="Calibri" panose="020F0502020204030204" pitchFamily="34" charset="0"/>
                </a:rPr>
                <a:t>外周部分包括前庭感受器，三个半规管、椭圆囊、球囊。半规管能感受头部在三维空间中的运动角加（减）速度变化而引起的刺激，但是不能感觉到头部的匀速运动，椭圆囊和球囊能提供身体相对于重力、线性加速度或者是头部的直线运动的位置变化。无论体位发生何种变化，都要通过头的调整反应改变颈部肌肉张力来保持头的直立位置是椭圆囊和球囊的主要功能。</a:t>
              </a:r>
              <a:endParaRPr lang="zh-CN" altLang="en-US"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44245" y="-3175"/>
            <a:ext cx="4892040" cy="79184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四、平衡功能评定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635847" y="1123527"/>
            <a:ext cx="11026140" cy="4889998"/>
            <a:chOff x="-594067" y="-231253"/>
            <a:chExt cx="6175908" cy="5503785"/>
          </a:xfrm>
        </p:grpSpPr>
        <p:sp>
          <p:nvSpPr>
            <p:cNvPr id="7" name="AutoShape 10"/>
            <p:cNvSpPr>
              <a:spLocks noChangeArrowheads="1"/>
            </p:cNvSpPr>
            <p:nvPr>
              <p:custDataLst>
                <p:tags r:id="rId1"/>
              </p:custDataLst>
            </p:nvPr>
          </p:nvSpPr>
          <p:spPr bwMode="auto">
            <a:xfrm>
              <a:off x="-594067" y="-231253"/>
              <a:ext cx="6175908" cy="5479639"/>
            </a:xfrm>
            <a:prstGeom prst="foldedCorner">
              <a:avLst>
                <a:gd name="adj" fmla="val 12500"/>
              </a:avLst>
            </a:prstGeom>
            <a:solidFill>
              <a:srgbClr val="FFFFFF"/>
            </a:solidFill>
            <a:ln w="9525">
              <a:solidFill>
                <a:schemeClr val="accent1"/>
              </a:solidFill>
              <a:round/>
            </a:ln>
          </p:spPr>
          <p:txBody>
            <a:bodyPr lIns="240000" tIns="240000" rIns="240000" bIns="240000"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hangingPunct="1">
                <a:spcBef>
                  <a:spcPct val="0"/>
                </a:spcBef>
                <a:spcAft>
                  <a:spcPts val="0"/>
                </a:spcAft>
                <a:buClrTx/>
                <a:buFontTx/>
                <a:buNone/>
                <a:defRPr/>
              </a:pPr>
              <a:endParaRPr lang="zh-CN" altLang="zh-CN" kern="0">
                <a:solidFill>
                  <a:srgbClr val="000000"/>
                </a:solidFill>
                <a:latin typeface="Calibri" panose="020F0502020204030204" pitchFamily="34" charset="0"/>
                <a:ea typeface="宋体" panose="02010600030101010101" pitchFamily="2" charset="-122"/>
              </a:endParaRPr>
            </a:p>
          </p:txBody>
        </p:sp>
        <p:sp>
          <p:nvSpPr>
            <p:cNvPr id="8" name="TextBox 5"/>
            <p:cNvSpPr txBox="1">
              <a:spLocks noChangeArrowheads="1"/>
            </p:cNvSpPr>
            <p:nvPr>
              <p:custDataLst>
                <p:tags r:id="rId2"/>
              </p:custDataLst>
            </p:nvPr>
          </p:nvSpPr>
          <p:spPr bwMode="auto">
            <a:xfrm>
              <a:off x="-374581" y="176689"/>
              <a:ext cx="5956422" cy="5095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r>
                <a:rPr lang="zh-CN" altLang="en-US" sz="2665" kern="0" dirty="0">
                  <a:solidFill>
                    <a:schemeClr val="dk1"/>
                  </a:solidFill>
                  <a:latin typeface="+mn-lt"/>
                  <a:sym typeface="Calibri" panose="020F0502020204030204" pitchFamily="34" charset="0"/>
                </a:rPr>
                <a:t> 中枢部分包括四个前庭神经核团（外侧前庭神经核团、内侧前庭神经核团、上部前庭核和下部前庭核）以及上行和下行通路。</a:t>
              </a:r>
              <a:endParaRPr lang="en-US" altLang="zh-CN" sz="2665" kern="0" dirty="0">
                <a:solidFill>
                  <a:schemeClr val="dk1"/>
                </a:solidFill>
                <a:latin typeface="+mn-lt"/>
                <a:sym typeface="Calibri" panose="020F0502020204030204" pitchFamily="34" charset="0"/>
              </a:endParaRPr>
            </a:p>
            <a:p>
              <a:endParaRPr lang="en-US" altLang="zh-CN" sz="2665" kern="0" dirty="0">
                <a:solidFill>
                  <a:schemeClr val="dk1"/>
                </a:solidFill>
                <a:latin typeface="+mn-lt"/>
                <a:sym typeface="Calibri" panose="020F0502020204030204" pitchFamily="34" charset="0"/>
              </a:endParaRPr>
            </a:p>
            <a:p>
              <a:r>
                <a:rPr lang="en-US" altLang="zh-CN" sz="2665" kern="0" dirty="0">
                  <a:solidFill>
                    <a:schemeClr val="dk1"/>
                  </a:solidFill>
                  <a:latin typeface="+mn-lt"/>
                  <a:sym typeface="Calibri" panose="020F0502020204030204" pitchFamily="34" charset="0"/>
                </a:rPr>
                <a:t>  </a:t>
              </a:r>
              <a:r>
                <a:rPr lang="zh-CN" altLang="en-US" sz="2665" kern="0" dirty="0">
                  <a:solidFill>
                    <a:schemeClr val="dk1"/>
                  </a:solidFill>
                  <a:latin typeface="+mn-lt"/>
                  <a:sym typeface="Calibri" panose="020F0502020204030204" pitchFamily="34" charset="0"/>
                </a:rPr>
                <a:t>一部分前庭感觉感受器直接传递信号至小脑、网状结构、丘脑和皮层。外侧前庭核接受来自囊泡、半规管、小脑以及脊髓的信号，输出信息通过前庭脊髓束激活颈部、躯干和肢体的抗重力肌；内侧前庭神经核和上部核团的输入信息主要来自半规管，内侧核团输出信号通过前庭脊髓束传递至颈部脊髓，以控制颈部肌肉；下部核团收集来自半规管、椭圆囊、球囊以及小脑蚓部的信息，输出路径是前庭脊髓束和前庭网状束的一部分。 </a:t>
              </a:r>
              <a:endParaRPr lang="zh-CN" altLang="en-US" sz="2665" kern="0" dirty="0">
                <a:solidFill>
                  <a:schemeClr val="dk1"/>
                </a:solidFill>
                <a:latin typeface="+mn-lt"/>
                <a:sym typeface="Calibri" panose="020F0502020204030204" pitchFamily="34" charset="0"/>
              </a:endParaRPr>
            </a:p>
          </p:txBody>
        </p:sp>
      </p:grpSp>
      <p:sp>
        <p:nvSpPr>
          <p:cNvPr id="3" name="标题 4"/>
          <p:cNvSpPr>
            <a:spLocks noGrp="1"/>
          </p:cNvSpPr>
          <p:nvPr>
            <p:custDataLst>
              <p:tags r:id="rId3"/>
            </p:custDataLst>
          </p:nvPr>
        </p:nvSpPr>
        <p:spPr>
          <a:xfrm>
            <a:off x="944245" y="-3175"/>
            <a:ext cx="4892040" cy="791845"/>
          </a:xfrm>
          <a:prstGeom prst="rect">
            <a:avLst/>
          </a:prstGeom>
        </p:spPr>
        <p:txBody>
          <a:bodyPr vert="horz" lIns="121920" tIns="60960" rIns="121920" bIns="6096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a:lstStyle>
          <a:p>
            <a:pPr lvl="0" algn="l">
              <a:buClrTx/>
              <a:buSzTx/>
              <a:buFontTx/>
            </a:pPr>
            <a:r>
              <a:rPr lang="zh-CN" altLang="en-US" sz="3200">
                <a:sym typeface="+mn-ea"/>
              </a:rPr>
              <a:t>四、平衡功能评定</a:t>
            </a:r>
            <a:endParaRPr lang="zh-CN" altLang="en-US" sz="320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80"/>
  <p:tag name="KSO_WM_UNIT_TYPE" val="b"/>
  <p:tag name="KSO_WM_UNIT_INDEX" val="1"/>
  <p:tag name="KSO_WM_TEMPLATE_CATEGORY" val="custom"/>
  <p:tag name="KSO_WM_TEMPLATE_USER_THEME"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p="http://schemas.openxmlformats.org/presentationml/2006/main">
  <p:tag name="LAYOUTZORDER" val="2"/>
  <p:tag name="KSO_WM_UNIT_ID" val="_4**"/>
  <p:tag name="KSO_WM_BEAUTIFY_FLAG" val="#wm#"/>
  <p:tag name="KSO_WM_TAG_VERSION" val="3.0"/>
  <p:tag name="KSO_WM_UNIT_LAYERLEVEL" val="1"/>
  <p:tag name="KSO_WM_TEMPLATE_CATEGORY" val="custom"/>
  <p:tag name="KSO_WM_TEMPLATE_USER_THEM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7.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28.xml><?xml version="1.0" encoding="utf-8"?>
<p:tagLst xmlns:p="http://schemas.openxmlformats.org/presentationml/2006/main">
  <p:tag name="KSO_WM_UNIT_TYPE" val="a"/>
  <p:tag name="KSO_WM_UNIT_INDEX" val="1"/>
  <p:tag name="KSO_WM_UNIT_SUBTYPE" val=""/>
  <p:tag name="KSO_WM_UNIT_PRESET_TEXT" val="单击添加文档标题"/>
  <p:tag name="KSO_WM_UNIT_ID" val="custom_1*a*1"/>
  <p:tag name="KSO_WM_BEAUTIFY_FLAG" val="#wm#"/>
  <p:tag name="KSO_WM_TAG_VERSION" val="3.0"/>
  <p:tag name="KSO_WM_UNIT_LAYERLEVEL" val="1"/>
  <p:tag name="KSO_WM_TEMPLATE_CATEGORY" val="custom"/>
  <p:tag name="KSO_WM_TEMPLATE_USER_THEME" val="1"/>
</p:tagLst>
</file>

<file path=ppt/tags/tag129.xml><?xml version="1.0" encoding="utf-8"?>
<p:tagLst xmlns:p="http://schemas.openxmlformats.org/presentationml/2006/main">
  <p:tag name="KSO_WM_UNIT_TYPE" val="b"/>
  <p:tag name="KSO_WM_UNIT_INDEX" val="1"/>
  <p:tag name="KSO_WM_UNIT_SUBTYPE" val=""/>
  <p:tag name="KSO_WM_UNIT_PRESET_TEXT" val="单击此处添加副标题内容"/>
  <p:tag name="KSO_WM_UNIT_ID" val="custom_1*b*1"/>
  <p:tag name="KSO_WM_BEAUTIFY_FLAG" val="#wm#"/>
  <p:tag name="KSO_WM_TAG_VERSION" val="3.0"/>
  <p:tag name="KSO_WM_UNIT_LAYERLEVEL" val="1"/>
  <p:tag name="KSO_WM_TEMPLATE_CATEGORY" val="custom"/>
  <p:tag name="KSO_WM_TEMPLATE_USER_THEME" val="1"/>
</p:tagLst>
</file>

<file path=ppt/tags/tag13.xml><?xml version="1.0" encoding="utf-8"?>
<p:tagLst xmlns:p="http://schemas.openxmlformats.org/presentationml/2006/main">
  <p:tag name="LAYOUTZORDER" val="3"/>
  <p:tag name="KSO_WM_UNIT_ID" val="_4**"/>
  <p:tag name="KSO_WM_BEAUTIFY_FLAG" val="#wm#"/>
  <p:tag name="KSO_WM_TAG_VERSION" val="3.0"/>
  <p:tag name="KSO_WM_UNIT_LAYERLEVEL" val="1"/>
  <p:tag name="KSO_WM_TEMPLATE_CATEGORY" val="custom"/>
  <p:tag name="KSO_WM_TEMPLATE_USER_THEME" val="1"/>
</p:tagLst>
</file>

<file path=ppt/tags/tag130.xml><?xml version="1.0" encoding="utf-8"?>
<p:tagLst xmlns:p="http://schemas.openxmlformats.org/presentationml/2006/main">
  <p:tag name="KSO_WM_SLIDE_TYPE" val="title"/>
  <p:tag name="KSO_WM_TEMPLATE_THUMBS_INDEX" val="1、9"/>
  <p:tag name="KSO_WM_BEAUTIFY_FLAG" val="#wm#"/>
  <p:tag name="KSO_WM_TEMPLATE_CATEGORY" val="custom"/>
  <p:tag name="KSO_WM_TEMPLATE_USER_THEME" val="1"/>
  <p:tag name="KSO_WM_SLIDE_INDEX" val="1"/>
  <p:tag name="KSO_WM_SLIDE_ID" val="custom_1"/>
  <p:tag name="KSO_WM_TEMPLATE_SUBCATEGORY" val="29"/>
  <p:tag name="KSO_WM_SLIDE_LAYOUT" val="a_b"/>
  <p:tag name="KSO_WM_SLIDE_LAYOUT_CNT" val="1_1"/>
</p:tagLst>
</file>

<file path=ppt/tags/tag131.xml><?xml version="1.0" encoding="utf-8"?>
<p:tagLst xmlns:p="http://schemas.openxmlformats.org/presentationml/2006/main">
  <p:tag name="KSO_WM_DIAGRAM_VIRTUALLY_FRAME" val="{&quot;height&quot;:414.4,&quot;left&quot;:401.4204724409449,&quot;top&quot;:62.55,&quot;width&quot;:466.6249606299214}"/>
</p:tagLst>
</file>

<file path=ppt/tags/tag132.xml><?xml version="1.0" encoding="utf-8"?>
<p:tagLst xmlns:p="http://schemas.openxmlformats.org/presentationml/2006/main">
  <p:tag name="KSO_WM_DIAGRAM_VIRTUALLY_FRAME" val="{&quot;height&quot;:414.4,&quot;left&quot;:401.4204724409449,&quot;top&quot;:62.55,&quot;width&quot;:466.6249606299214}"/>
</p:tagLst>
</file>

<file path=ppt/tags/tag133.xml><?xml version="1.0" encoding="utf-8"?>
<p:tagLst xmlns:p="http://schemas.openxmlformats.org/presentationml/2006/main">
  <p:tag name="KSO_WM_DIAGRAM_VIRTUALLY_FRAME" val="{&quot;height&quot;:414.4,&quot;left&quot;:401.4204724409449,&quot;top&quot;:62.55,&quot;width&quot;:466.6249606299214}"/>
</p:tagLst>
</file>

<file path=ppt/tags/tag134.xml><?xml version="1.0" encoding="utf-8"?>
<p:tagLst xmlns:p="http://schemas.openxmlformats.org/presentationml/2006/main">
  <p:tag name="KSO_WM_DIAGRAM_VIRTUALLY_FRAME" val="{&quot;height&quot;:414.4,&quot;left&quot;:401.4204724409449,&quot;top&quot;:62.55,&quot;width&quot;:466.6249606299214}"/>
</p:tagLst>
</file>

<file path=ppt/tags/tag135.xml><?xml version="1.0" encoding="utf-8"?>
<p:tagLst xmlns:p="http://schemas.openxmlformats.org/presentationml/2006/main">
  <p:tag name="KSO_WM_DIAGRAM_VIRTUALLY_FRAME" val="{&quot;height&quot;:414.4,&quot;left&quot;:401.4204724409449,&quot;top&quot;:62.55,&quot;width&quot;:466.6249606299214}"/>
</p:tagLst>
</file>

<file path=ppt/tags/tag136.xml><?xml version="1.0" encoding="utf-8"?>
<p:tagLst xmlns:p="http://schemas.openxmlformats.org/presentationml/2006/main">
  <p:tag name="KSO_WM_DIAGRAM_VIRTUALLY_FRAME" val="{&quot;height&quot;:414.4,&quot;left&quot;:401.4204724409449,&quot;top&quot;:62.55,&quot;width&quot;:466.6249606299214}"/>
</p:tagLst>
</file>

<file path=ppt/tags/tag137.xml><?xml version="1.0" encoding="utf-8"?>
<p:tagLst xmlns:p="http://schemas.openxmlformats.org/presentationml/2006/main">
  <p:tag name="KSO_WM_DIAGRAM_VIRTUALLY_FRAME" val="{&quot;height&quot;:414.4,&quot;left&quot;:401.4204724409449,&quot;top&quot;:62.55,&quot;width&quot;:466.6249606299214}"/>
</p:tagLst>
</file>

<file path=ppt/tags/tag138.xml><?xml version="1.0" encoding="utf-8"?>
<p:tagLst xmlns:p="http://schemas.openxmlformats.org/presentationml/2006/main">
  <p:tag name="KSO_WM_DIAGRAM_VIRTUALLY_FRAME" val="{&quot;height&quot;:414.4,&quot;left&quot;:401.4204724409449,&quot;top&quot;:62.55,&quot;width&quot;:466.6249606299214}"/>
</p:tagLst>
</file>

<file path=ppt/tags/tag139.xml><?xml version="1.0" encoding="utf-8"?>
<p:tagLst xmlns:p="http://schemas.openxmlformats.org/presentationml/2006/main">
  <p:tag name="KSO_WM_DIAGRAM_VIRTUALLY_FRAME" val="{&quot;height&quot;:414.4,&quot;left&quot;:401.4204724409449,&quot;top&quot;:62.55,&quot;width&quot;:466.6249606299214}"/>
</p:tagLst>
</file>

<file path=ppt/tags/tag14.xml><?xml version="1.0" encoding="utf-8"?>
<p:tagLst xmlns:p="http://schemas.openxmlformats.org/presentationml/2006/main">
  <p:tag name="LAYOUTZORDER" val="4"/>
  <p:tag name="KSO_WM_UNIT_ID" val="_4**"/>
  <p:tag name="KSO_WM_BEAUTIFY_FLAG" val="#wm#"/>
  <p:tag name="KSO_WM_TAG_VERSION" val="3.0"/>
  <p:tag name="KSO_WM_UNIT_LAYERLEVEL" val="1"/>
  <p:tag name="KSO_WM_TEMPLATE_CATEGORY" val="custom"/>
  <p:tag name="KSO_WM_TEMPLATE_USER_THEME" val="1"/>
</p:tagLst>
</file>

<file path=ppt/tags/tag140.xml><?xml version="1.0" encoding="utf-8"?>
<p:tagLst xmlns:p="http://schemas.openxmlformats.org/presentationml/2006/main">
  <p:tag name="KSO_WM_DIAGRAM_VIRTUALLY_FRAME" val="{&quot;height&quot;:414.4,&quot;left&quot;:401.4204724409449,&quot;top&quot;:62.55,&quot;width&quot;:466.6249606299214}"/>
</p:tagLst>
</file>

<file path=ppt/tags/tag141.xml><?xml version="1.0" encoding="utf-8"?>
<p:tagLst xmlns:p="http://schemas.openxmlformats.org/presentationml/2006/main">
  <p:tag name="KSO_WM_DIAGRAM_VIRTUALLY_FRAME" val="{&quot;height&quot;:414.4,&quot;left&quot;:401.4204724409449,&quot;top&quot;:62.55,&quot;width&quot;:466.6249606299214}"/>
</p:tagLst>
</file>

<file path=ppt/tags/tag142.xml><?xml version="1.0" encoding="utf-8"?>
<p:tagLst xmlns:p="http://schemas.openxmlformats.org/presentationml/2006/main">
  <p:tag name="KSO_WM_DIAGRAM_VIRTUALLY_FRAME" val="{&quot;height&quot;:414.4,&quot;left&quot;:401.4204724409449,&quot;top&quot;:62.55,&quot;width&quot;:466.6249606299214}"/>
</p:tagLst>
</file>

<file path=ppt/tags/tag143.xml><?xml version="1.0" encoding="utf-8"?>
<p:tagLst xmlns:p="http://schemas.openxmlformats.org/presentationml/2006/main">
  <p:tag name="KSO_WM_DIAGRAM_VIRTUALLY_FRAME" val="{&quot;height&quot;:414.4,&quot;left&quot;:401.4204724409449,&quot;top&quot;:62.55,&quot;width&quot;:466.6249606299214}"/>
</p:tagLst>
</file>

<file path=ppt/tags/tag144.xml><?xml version="1.0" encoding="utf-8"?>
<p:tagLst xmlns:p="http://schemas.openxmlformats.org/presentationml/2006/main">
  <p:tag name="KSO_WM_DIAGRAM_VIRTUALLY_FRAME" val="{&quot;height&quot;:414.4,&quot;left&quot;:401.4204724409449,&quot;top&quot;:62.55,&quot;width&quot;:466.6249606299214}"/>
</p:tagLst>
</file>

<file path=ppt/tags/tag145.xml><?xml version="1.0" encoding="utf-8"?>
<p:tagLst xmlns:p="http://schemas.openxmlformats.org/presentationml/2006/main">
  <p:tag name="KSO_WM_DIAGRAM_VIRTUALLY_FRAME" val="{&quot;height&quot;:414.4,&quot;left&quot;:401.4204724409449,&quot;top&quot;:62.55,&quot;width&quot;:466.6249606299214}"/>
</p:tagLst>
</file>

<file path=ppt/tags/tag146.xml><?xml version="1.0" encoding="utf-8"?>
<p:tagLst xmlns:p="http://schemas.openxmlformats.org/presentationml/2006/main">
  <p:tag name="KSO_WM_DIAGRAM_VIRTUALLY_FRAME" val="{&quot;height&quot;:414.4,&quot;left&quot;:401.4204724409449,&quot;top&quot;:62.55,&quot;width&quot;:466.6249606299214}"/>
</p:tagLst>
</file>

<file path=ppt/tags/tag147.xml><?xml version="1.0" encoding="utf-8"?>
<p:tagLst xmlns:p="http://schemas.openxmlformats.org/presentationml/2006/main">
  <p:tag name="KSO_WM_DIAGRAM_VIRTUALLY_FRAME" val="{&quot;height&quot;:414.4,&quot;left&quot;:401.4204724409449,&quot;top&quot;:62.55,&quot;width&quot;:466.6249606299214}"/>
</p:tagLst>
</file>

<file path=ppt/tags/tag148.xml><?xml version="1.0" encoding="utf-8"?>
<p:tagLst xmlns:p="http://schemas.openxmlformats.org/presentationml/2006/main">
  <p:tag name="KSO_WM_DIAGRAM_VIRTUALLY_FRAME" val="{&quot;height&quot;:414.4,&quot;left&quot;:401.4204724409449,&quot;top&quot;:62.55,&quot;width&quot;:466.6249606299214}"/>
</p:tagLst>
</file>

<file path=ppt/tags/tag149.xml><?xml version="1.0" encoding="utf-8"?>
<p:tagLst xmlns:p="http://schemas.openxmlformats.org/presentationml/2006/main">
  <p:tag name="KSO_WM_DIAGRAM_VIRTUALLY_FRAME" val="{&quot;height&quot;:414.4,&quot;left&quot;:401.4204724409449,&quot;top&quot;:62.55,&quot;width&quot;:466.6249606299214}"/>
</p:tagLst>
</file>

<file path=ppt/tags/tag15.xml><?xml version="1.0" encoding="utf-8"?>
<p:tagLst xmlns:p="http://schemas.openxmlformats.org/presentationml/2006/main">
  <p:tag name="LAYOUTZORDER" val="5"/>
  <p:tag name="KSO_WM_UNIT_ID" val="_4**"/>
  <p:tag name="KSO_WM_BEAUTIFY_FLAG" val="#wm#"/>
  <p:tag name="KSO_WM_TAG_VERSION" val="3.0"/>
  <p:tag name="KSO_WM_UNIT_LAYERLEVEL" val="1"/>
  <p:tag name="KSO_WM_TEMPLATE_CATEGORY" val="custom"/>
  <p:tag name="KSO_WM_TEMPLATE_USER_THEME" val="1"/>
</p:tagLst>
</file>

<file path=ppt/tags/tag150.xml><?xml version="1.0" encoding="utf-8"?>
<p:tagLst xmlns:p="http://schemas.openxmlformats.org/presentationml/2006/main">
  <p:tag name="KSO_WM_UNIT_INDEX" val="3"/>
  <p:tag name="KSO_WM_UNIT_TYPE" val="f"/>
  <p:tag name="KSO_WM_UNIT_SUBTYPE" val="a"/>
  <p:tag name="KSO_WM_BEAUTIFY_FLAG" val="#wm#"/>
</p:tagLst>
</file>

<file path=ppt/tags/tag151.xml><?xml version="1.0" encoding="utf-8"?>
<p:tagLst xmlns:p="http://schemas.openxmlformats.org/presentationml/2006/main">
  <p:tag name="KSO_WM_UNIT_INDEX" val="4"/>
  <p:tag name="KSO_WM_UNIT_TYPE" val="f"/>
  <p:tag name="KSO_WM_UNIT_SUBTYPE" val="a"/>
  <p:tag name="KSO_WM_BEAUTIFY_FLAG" val="#wm#"/>
</p:tagLst>
</file>

<file path=ppt/tags/tag152.xml><?xml version="1.0" encoding="utf-8"?>
<p:tagLst xmlns:p="http://schemas.openxmlformats.org/presentationml/2006/main">
  <p:tag name="KSO_WM_UNIT_INDEX" val="2"/>
  <p:tag name="KSO_WM_UNIT_TYPE" val="j"/>
  <p:tag name="KSO_WM_BEAUTIFY_FLAG" val="#wm#"/>
</p:tagLst>
</file>

<file path=ppt/tags/tag153.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154.xml><?xml version="1.0" encoding="utf-8"?>
<p:tagLst xmlns:p="http://schemas.openxmlformats.org/presentationml/2006/main">
  <p:tag name="KSO_WM_UNIT_INDEX" val="4"/>
  <p:tag name="KSO_WM_UNIT_TYPE" val="f"/>
  <p:tag name="KSO_WM_UNIT_SUBTYPE" val="a"/>
  <p:tag name="KSO_WM_BEAUTIFY_FLAG" val="#wm#"/>
</p:tagLst>
</file>

<file path=ppt/tags/tag155.xml><?xml version="1.0" encoding="utf-8"?>
<p:tagLst xmlns:p="http://schemas.openxmlformats.org/presentationml/2006/main">
  <p:tag name="KSO_WM_UNIT_INDEX" val="1"/>
  <p:tag name="KSO_WM_UNIT_TYPE" val="a"/>
  <p:tag name="KSO_WM_BEAUTIFY_FLAG" val="#wm#"/>
</p:tagLst>
</file>

<file path=ppt/tags/tag156.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157.xml><?xml version="1.0" encoding="utf-8"?>
<p:tagLst xmlns:p="http://schemas.openxmlformats.org/presentationml/2006/main">
  <p:tag name="KSO_WM_UNIT_INDEX" val="2"/>
  <p:tag name="KSO_WM_UNIT_TYPE" val="f"/>
  <p:tag name="KSO_WM_UNIT_SUBTYPE" val="a"/>
  <p:tag name="KSO_WM_BEAUTIFY_FLAG" val="#wm#"/>
</p:tagLst>
</file>

<file path=ppt/tags/tag158.xml><?xml version="1.0" encoding="utf-8"?>
<p:tagLst xmlns:p="http://schemas.openxmlformats.org/presentationml/2006/main">
  <p:tag name="KSO_WM_UNIT_INDEX" val="3"/>
  <p:tag name="KSO_WM_UNIT_TYPE" val="j"/>
  <p:tag name="KSO_WM_BEAUTIFY_FLAG" val="#wm#"/>
</p:tagLst>
</file>

<file path=ppt/tags/tag159.xml><?xml version="1.0" encoding="utf-8"?>
<p:tagLst xmlns:p="http://schemas.openxmlformats.org/presentationml/2006/main">
  <p:tag name="KSO_WM_UNIT_INDEX" val="4"/>
  <p:tag name="KSO_WM_UNIT_TYPE" val="f"/>
  <p:tag name="KSO_WM_UNIT_SUBTYPE" val="a"/>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160.xml><?xml version="1.0" encoding="utf-8"?>
<p:tagLst xmlns:p="http://schemas.openxmlformats.org/presentationml/2006/main">
  <p:tag name="KSO_WM_UNIT_INDEX" val="1"/>
  <p:tag name="KSO_WM_UNIT_TYPE" val="a"/>
  <p:tag name="KSO_WM_BEAUTIFY_FLAG" val="#wm#"/>
</p:tagLst>
</file>

<file path=ppt/tags/tag161.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162.xml><?xml version="1.0" encoding="utf-8"?>
<p:tagLst xmlns:p="http://schemas.openxmlformats.org/presentationml/2006/main">
  <p:tag name="KSO_WM_UNIT_INDEX" val="1"/>
  <p:tag name="KSO_WM_UNIT_TYPE" val="a"/>
  <p:tag name="KSO_WM_BEAUTIFY_FLAG" val="#wm#"/>
</p:tagLst>
</file>

<file path=ppt/tags/tag163.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164.xml><?xml version="1.0" encoding="utf-8"?>
<p:tagLst xmlns:p="http://schemas.openxmlformats.org/presentationml/2006/main">
  <p:tag name="KSO_WM_UNIT_INDEX" val="2"/>
  <p:tag name="KSO_WM_UNIT_TYPE" val="i"/>
  <p:tag name="KSO_WM_BEAUTIFY_FLAG" val="#wm#"/>
</p:tagLst>
</file>

<file path=ppt/tags/tag165.xml><?xml version="1.0" encoding="utf-8"?>
<p:tagLst xmlns:p="http://schemas.openxmlformats.org/presentationml/2006/main">
  <p:tag name="KSO_WM_UNIT_INDEX" val="3"/>
  <p:tag name="KSO_WM_UNIT_TYPE" val="f"/>
  <p:tag name="KSO_WM_UNIT_SUBTYPE" val="a"/>
  <p:tag name="KSO_WM_BEAUTIFY_FLAG" val="#wm#"/>
</p:tagLst>
</file>

<file path=ppt/tags/tag166.xml><?xml version="1.0" encoding="utf-8"?>
<p:tagLst xmlns:p="http://schemas.openxmlformats.org/presentationml/2006/main">
  <p:tag name="KSO_WM_UNIT_INDEX" val="1"/>
  <p:tag name="KSO_WM_UNIT_TYPE" val="a"/>
  <p:tag name="KSO_WM_BEAUTIFY_FLAG" val="#wm#"/>
</p:tagLst>
</file>

<file path=ppt/tags/tag167.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168.xml><?xml version="1.0" encoding="utf-8"?>
<p:tagLst xmlns:p="http://schemas.openxmlformats.org/presentationml/2006/main">
  <p:tag name="KSO_WM_UNIT_INDEX" val="3"/>
  <p:tag name="KSO_WM_UNIT_TYPE" val="f"/>
  <p:tag name="KSO_WM_UNIT_SUBTYPE" val="a"/>
  <p:tag name="KSO_WM_BEAUTIFY_FLAG" val="#wm#"/>
</p:tagLst>
</file>

<file path=ppt/tags/tag169.xml><?xml version="1.0" encoding="utf-8"?>
<p:tagLst xmlns:p="http://schemas.openxmlformats.org/presentationml/2006/main">
  <p:tag name="KSO_WM_UNIT_INDEX" val="4"/>
  <p:tag name="KSO_WM_UNIT_TYPE" val="j"/>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170.xml><?xml version="1.0" encoding="utf-8"?>
<p:tagLst xmlns:p="http://schemas.openxmlformats.org/presentationml/2006/main">
  <p:tag name="KSO_WM_UNIT_INDEX" val="5"/>
  <p:tag name="KSO_WM_UNIT_TYPE" val="f"/>
  <p:tag name="KSO_WM_UNIT_SUBTYPE" val="a"/>
  <p:tag name="KSO_WM_BEAUTIFY_FLAG" val="#wm#"/>
</p:tagLst>
</file>

<file path=ppt/tags/tag171.xml><?xml version="1.0" encoding="utf-8"?>
<p:tagLst xmlns:p="http://schemas.openxmlformats.org/presentationml/2006/main">
  <p:tag name="KSO_WM_UNIT_INDEX" val="2"/>
  <p:tag name="KSO_WM_UNIT_TYPE" val="a"/>
  <p:tag name="KSO_WM_BEAUTIFY_FLAG" val="#wm#"/>
</p:tagLst>
</file>

<file path=ppt/tags/tag172.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173.xml><?xml version="1.0" encoding="utf-8"?>
<p:tagLst xmlns:p="http://schemas.openxmlformats.org/presentationml/2006/main">
  <p:tag name="KSO_WM_UNIT_INDEX" val="2"/>
  <p:tag name="KSO_WM_UNIT_TYPE" val="i"/>
  <p:tag name="KSO_WM_BEAUTIFY_FLAG" val="#wm#"/>
</p:tagLst>
</file>

<file path=ppt/tags/tag174.xml><?xml version="1.0" encoding="utf-8"?>
<p:tagLst xmlns:p="http://schemas.openxmlformats.org/presentationml/2006/main">
  <p:tag name="KSO_WM_UNIT_INDEX" val="4"/>
  <p:tag name="KSO_WM_UNIT_TYPE" val="f"/>
  <p:tag name="KSO_WM_UNIT_SUBTYPE" val="a"/>
  <p:tag name="KSO_WM_BEAUTIFY_FLAG" val="#wm#"/>
</p:tagLst>
</file>

<file path=ppt/tags/tag175.xml><?xml version="1.0" encoding="utf-8"?>
<p:tagLst xmlns:p="http://schemas.openxmlformats.org/presentationml/2006/main">
  <p:tag name="KSO_WM_UNIT_INDEX" val="2"/>
  <p:tag name="KSO_WM_UNIT_TYPE" val="a"/>
  <p:tag name="KSO_WM_BEAUTIFY_FLAG" val="#wm#"/>
</p:tagLst>
</file>

<file path=ppt/tags/tag176.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177.xml><?xml version="1.0" encoding="utf-8"?>
<p:tagLst xmlns:p="http://schemas.openxmlformats.org/presentationml/2006/main">
  <p:tag name="KSO_WM_UNIT_INDEX" val="2"/>
  <p:tag name="KSO_WM_UNIT_TYPE" val="i"/>
  <p:tag name="KSO_WM_BEAUTIFY_FLAG" val="#wm#"/>
</p:tagLst>
</file>

<file path=ppt/tags/tag178.xml><?xml version="1.0" encoding="utf-8"?>
<p:tagLst xmlns:p="http://schemas.openxmlformats.org/presentationml/2006/main">
  <p:tag name="KSO_WM_UNIT_INDEX" val="5"/>
  <p:tag name="KSO_WM_UNIT_TYPE" val="f"/>
  <p:tag name="KSO_WM_UNIT_SUBTYPE" val="a"/>
  <p:tag name="KSO_WM_BEAUTIFY_FLAG" val="#wm#"/>
</p:tagLst>
</file>

<file path=ppt/tags/tag179.xml><?xml version="1.0" encoding="utf-8"?>
<p:tagLst xmlns:p="http://schemas.openxmlformats.org/presentationml/2006/main">
  <p:tag name="KSO_WM_UNIT_INDEX" val="1"/>
  <p:tag name="KSO_WM_UNIT_TYPE" val="a"/>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180.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181.xml><?xml version="1.0" encoding="utf-8"?>
<p:tagLst xmlns:p="http://schemas.openxmlformats.org/presentationml/2006/main">
  <p:tag name="KSO_WM_UNIT_INDEX" val="2"/>
  <p:tag name="KSO_WM_UNIT_TYPE" val="i"/>
  <p:tag name="KSO_WM_BEAUTIFY_FLAG" val="#wm#"/>
</p:tagLst>
</file>

<file path=ppt/tags/tag182.xml><?xml version="1.0" encoding="utf-8"?>
<p:tagLst xmlns:p="http://schemas.openxmlformats.org/presentationml/2006/main">
  <p:tag name="KSO_WM_UNIT_INDEX" val="5"/>
  <p:tag name="KSO_WM_UNIT_TYPE" val="f"/>
  <p:tag name="KSO_WM_UNIT_SUBTYPE" val="a"/>
  <p:tag name="KSO_WM_BEAUTIFY_FLAG" val="#wm#"/>
</p:tagLst>
</file>

<file path=ppt/tags/tag183.xml><?xml version="1.0" encoding="utf-8"?>
<p:tagLst xmlns:p="http://schemas.openxmlformats.org/presentationml/2006/main">
  <p:tag name="KSO_WM_UNIT_INDEX" val="1"/>
  <p:tag name="KSO_WM_UNIT_TYPE" val="a"/>
  <p:tag name="KSO_WM_BEAUTIFY_FLAG" val="#wm#"/>
</p:tagLst>
</file>

<file path=ppt/tags/tag184.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185.xml><?xml version="1.0" encoding="utf-8"?>
<p:tagLst xmlns:p="http://schemas.openxmlformats.org/presentationml/2006/main">
  <p:tag name="KSO_WM_UNIT_INDEX" val="3"/>
  <p:tag name="KSO_WM_UNIT_TYPE" val="f"/>
  <p:tag name="KSO_WM_UNIT_SUBTYPE" val="a"/>
  <p:tag name="KSO_WM_BEAUTIFY_FLAG" val="#wm#"/>
</p:tagLst>
</file>

<file path=ppt/tags/tag186.xml><?xml version="1.0" encoding="utf-8"?>
<p:tagLst xmlns:p="http://schemas.openxmlformats.org/presentationml/2006/main">
  <p:tag name="KSO_WM_UNIT_INDEX" val="4"/>
  <p:tag name="KSO_WM_UNIT_TYPE" val="f"/>
  <p:tag name="KSO_WM_UNIT_SUBTYPE" val="a"/>
  <p:tag name="KSO_WM_BEAUTIFY_FLAG" val="#wm#"/>
</p:tagLst>
</file>

<file path=ppt/tags/tag187.xml><?xml version="1.0" encoding="utf-8"?>
<p:tagLst xmlns:p="http://schemas.openxmlformats.org/presentationml/2006/main">
  <p:tag name="KSO_WM_UNIT_INDEX" val="2"/>
  <p:tag name="KSO_WM_UNIT_TYPE" val="j"/>
  <p:tag name="KSO_WM_BEAUTIFY_FLAG" val="#wm#"/>
</p:tagLst>
</file>

<file path=ppt/tags/tag188.xml><?xml version="1.0" encoding="utf-8"?>
<p:tagLst xmlns:p="http://schemas.openxmlformats.org/presentationml/2006/main">
  <p:tag name="KSO_WM_UNIT_INDEX" val="1"/>
  <p:tag name="KSO_WM_UNIT_TYPE" val="a"/>
  <p:tag name="KSO_WM_BEAUTIFY_FLAG" val="#wm#"/>
</p:tagLst>
</file>

<file path=ppt/tags/tag189.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 name="KSO_WM_TEMPLATE_CATEGORY" val="custom"/>
  <p:tag name="KSO_WM_TEMPLATE_USER_THEME" val="1"/>
</p:tagLst>
</file>

<file path=ppt/tags/tag190.xml><?xml version="1.0" encoding="utf-8"?>
<p:tagLst xmlns:p="http://schemas.openxmlformats.org/presentationml/2006/main">
  <p:tag name="KSO_WM_UNIT_INDEX" val="2"/>
  <p:tag name="KSO_WM_UNIT_TYPE" val="i"/>
  <p:tag name="KSO_WM_BEAUTIFY_FLAG" val="#wm#"/>
</p:tagLst>
</file>

<file path=ppt/tags/tag191.xml><?xml version="1.0" encoding="utf-8"?>
<p:tagLst xmlns:p="http://schemas.openxmlformats.org/presentationml/2006/main">
  <p:tag name="KSO_WM_UNIT_INDEX" val="5"/>
  <p:tag name="KSO_WM_UNIT_TYPE" val="f"/>
  <p:tag name="KSO_WM_UNIT_SUBTYPE" val="a"/>
  <p:tag name="KSO_WM_BEAUTIFY_FLAG" val="#wm#"/>
</p:tagLst>
</file>

<file path=ppt/tags/tag192.xml><?xml version="1.0" encoding="utf-8"?>
<p:tagLst xmlns:p="http://schemas.openxmlformats.org/presentationml/2006/main">
  <p:tag name="KSO_WM_UNIT_INDEX" val="1"/>
  <p:tag name="KSO_WM_UNIT_TYPE" val="a"/>
  <p:tag name="KSO_WM_BEAUTIFY_FLAG" val="#wm#"/>
</p:tagLst>
</file>

<file path=ppt/tags/tag193.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194.xml><?xml version="1.0" encoding="utf-8"?>
<p:tagLst xmlns:p="http://schemas.openxmlformats.org/presentationml/2006/main">
  <p:tag name="KSO_WM_UNIT_INDEX" val="2"/>
  <p:tag name="KSO_WM_UNIT_TYPE" val="i"/>
  <p:tag name="KSO_WM_BEAUTIFY_FLAG" val="#wm#"/>
</p:tagLst>
</file>

<file path=ppt/tags/tag195.xml><?xml version="1.0" encoding="utf-8"?>
<p:tagLst xmlns:p="http://schemas.openxmlformats.org/presentationml/2006/main">
  <p:tag name="KSO_WM_UNIT_INDEX" val="6"/>
  <p:tag name="KSO_WM_UNIT_TYPE" val="f"/>
  <p:tag name="KSO_WM_UNIT_SUBTYPE" val="a"/>
  <p:tag name="KSO_WM_BEAUTIFY_FLAG" val="#wm#"/>
</p:tagLst>
</file>

<file path=ppt/tags/tag196.xml><?xml version="1.0" encoding="utf-8"?>
<p:tagLst xmlns:p="http://schemas.openxmlformats.org/presentationml/2006/main">
  <p:tag name="KSO_WM_UNIT_INDEX" val="1"/>
  <p:tag name="KSO_WM_UNIT_TYPE" val="a"/>
  <p:tag name="KSO_WM_BEAUTIFY_FLAG" val="#wm#"/>
</p:tagLst>
</file>

<file path=ppt/tags/tag197.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198.xml><?xml version="1.0" encoding="utf-8"?>
<p:tagLst xmlns:p="http://schemas.openxmlformats.org/presentationml/2006/main">
  <p:tag name="KSO_WM_UNIT_INDEX" val="2"/>
  <p:tag name="KSO_WM_UNIT_TYPE" val="i"/>
  <p:tag name="KSO_WM_BEAUTIFY_FLAG" val="#wm#"/>
</p:tagLst>
</file>

<file path=ppt/tags/tag199.xml><?xml version="1.0" encoding="utf-8"?>
<p:tagLst xmlns:p="http://schemas.openxmlformats.org/presentationml/2006/main">
  <p:tag name="KSO_WM_UNIT_INDEX" val="5"/>
  <p:tag name="KSO_WM_UNIT_TYPE" val="f"/>
  <p:tag name="KSO_WM_UNIT_SUBTYPE" val="a"/>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 name="KSO_WM_TEMPLATE_CATEGORY" val="custom"/>
  <p:tag name="KSO_WM_TEMPLATE_USER_THEME" val="1"/>
</p:tagLst>
</file>

<file path=ppt/tags/tag2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 name="KSO_WM_TEMPLATE_CATEGORY" val="custom"/>
  <p:tag name="KSO_WM_TEMPLATE_USER_THEME" val="1"/>
</p:tagLst>
</file>

<file path=ppt/tags/tag200.xml><?xml version="1.0" encoding="utf-8"?>
<p:tagLst xmlns:p="http://schemas.openxmlformats.org/presentationml/2006/main">
  <p:tag name="KSO_WM_UNIT_INDEX" val="1"/>
  <p:tag name="KSO_WM_UNIT_TYPE" val="a"/>
  <p:tag name="KSO_WM_BEAUTIFY_FLAG" val="#wm#"/>
</p:tagLst>
</file>

<file path=ppt/tags/tag201.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202.xml><?xml version="1.0" encoding="utf-8"?>
<p:tagLst xmlns:p="http://schemas.openxmlformats.org/presentationml/2006/main">
  <p:tag name="KSO_WM_UNIT_INDEX" val="2"/>
  <p:tag name="KSO_WM_UNIT_TYPE" val="i"/>
  <p:tag name="KSO_WM_BEAUTIFY_FLAG" val="#wm#"/>
</p:tagLst>
</file>

<file path=ppt/tags/tag203.xml><?xml version="1.0" encoding="utf-8"?>
<p:tagLst xmlns:p="http://schemas.openxmlformats.org/presentationml/2006/main">
  <p:tag name="KSO_WM_UNIT_INDEX" val="6"/>
  <p:tag name="KSO_WM_UNIT_TYPE" val="f"/>
  <p:tag name="KSO_WM_UNIT_SUBTYPE" val="a"/>
  <p:tag name="KSO_WM_BEAUTIFY_FLAG" val="#wm#"/>
</p:tagLst>
</file>

<file path=ppt/tags/tag204.xml><?xml version="1.0" encoding="utf-8"?>
<p:tagLst xmlns:p="http://schemas.openxmlformats.org/presentationml/2006/main">
  <p:tag name="KSO_WM_UNIT_INDEX" val="1"/>
  <p:tag name="KSO_WM_UNIT_TYPE" val="a"/>
  <p:tag name="KSO_WM_BEAUTIFY_FLAG" val="#wm#"/>
</p:tagLst>
</file>

<file path=ppt/tags/tag205.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206.xml><?xml version="1.0" encoding="utf-8"?>
<p:tagLst xmlns:p="http://schemas.openxmlformats.org/presentationml/2006/main">
  <p:tag name="KSO_WM_UNIT_INDEX" val="2"/>
  <p:tag name="KSO_WM_UNIT_TYPE" val="i"/>
  <p:tag name="KSO_WM_BEAUTIFY_FLAG" val="#wm#"/>
</p:tagLst>
</file>

<file path=ppt/tags/tag207.xml><?xml version="1.0" encoding="utf-8"?>
<p:tagLst xmlns:p="http://schemas.openxmlformats.org/presentationml/2006/main">
  <p:tag name="KSO_WM_UNIT_INDEX" val="6"/>
  <p:tag name="KSO_WM_UNIT_TYPE" val="f"/>
  <p:tag name="KSO_WM_UNIT_SUBTYPE" val="a"/>
  <p:tag name="KSO_WM_BEAUTIFY_FLAG" val="#wm#"/>
</p:tagLst>
</file>

<file path=ppt/tags/tag208.xml><?xml version="1.0" encoding="utf-8"?>
<p:tagLst xmlns:p="http://schemas.openxmlformats.org/presentationml/2006/main">
  <p:tag name="KSO_WM_UNIT_INDEX" val="1"/>
  <p:tag name="KSO_WM_UNIT_TYPE" val="a"/>
  <p:tag name="KSO_WM_BEAUTIFY_FLAG" val="#wm#"/>
</p:tagLst>
</file>

<file path=ppt/tags/tag209.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21.xml><?xml version="1.0" encoding="utf-8"?>
<p:tagLst xmlns:p="http://schemas.openxmlformats.org/presentationml/2006/main">
  <p:tag name="KSO_WM_UNIT_TYPE" val="f"/>
  <p:tag name="KSO_WM_UNIT_INDEX" val="1"/>
  <p:tag name="KSO_WM_UNIT_ID" val="_5*f*1"/>
  <p:tag name="KSO_WM_BEAUTIFY_FLAG" val="#wm#"/>
  <p:tag name="KSO_WM_TAG_VERSION" val="3.0"/>
  <p:tag name="KSO_WM_UNIT_LAYERLEVEL" val="1"/>
  <p:tag name="KSO_WM_TEMPLATE_CATEGORY" val="custom"/>
  <p:tag name="KSO_WM_TEMPLATE_USER_THEME" val="1"/>
</p:tagLst>
</file>

<file path=ppt/tags/tag210.xml><?xml version="1.0" encoding="utf-8"?>
<p:tagLst xmlns:p="http://schemas.openxmlformats.org/presentationml/2006/main">
  <p:tag name="KSO_WM_UNIT_INDEX" val="2"/>
  <p:tag name="KSO_WM_UNIT_TYPE" val="i"/>
  <p:tag name="KSO_WM_BEAUTIFY_FLAG" val="#wm#"/>
</p:tagLst>
</file>

<file path=ppt/tags/tag211.xml><?xml version="1.0" encoding="utf-8"?>
<p:tagLst xmlns:p="http://schemas.openxmlformats.org/presentationml/2006/main">
  <p:tag name="KSO_WM_UNIT_INDEX" val="4"/>
  <p:tag name="KSO_WM_UNIT_TYPE" val="f"/>
  <p:tag name="KSO_WM_UNIT_SUBTYPE" val="a"/>
  <p:tag name="KSO_WM_BEAUTIFY_FLAG" val="#wm#"/>
</p:tagLst>
</file>

<file path=ppt/tags/tag212.xml><?xml version="1.0" encoding="utf-8"?>
<p:tagLst xmlns:p="http://schemas.openxmlformats.org/presentationml/2006/main">
  <p:tag name="KSO_WM_UNIT_INDEX" val="1"/>
  <p:tag name="KSO_WM_UNIT_TYPE" val="a"/>
  <p:tag name="KSO_WM_BEAUTIFY_FLAG" val="#wm#"/>
</p:tagLst>
</file>

<file path=ppt/tags/tag213.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214.xml><?xml version="1.0" encoding="utf-8"?>
<p:tagLst xmlns:p="http://schemas.openxmlformats.org/presentationml/2006/main">
  <p:tag name="KSO_WM_UNIT_INDEX" val="2"/>
  <p:tag name="KSO_WM_UNIT_TYPE" val="i"/>
  <p:tag name="KSO_WM_BEAUTIFY_FLAG" val="#wm#"/>
</p:tagLst>
</file>

<file path=ppt/tags/tag215.xml><?xml version="1.0" encoding="utf-8"?>
<p:tagLst xmlns:p="http://schemas.openxmlformats.org/presentationml/2006/main">
  <p:tag name="KSO_WM_UNIT_INDEX" val="4"/>
  <p:tag name="KSO_WM_UNIT_TYPE" val="f"/>
  <p:tag name="KSO_WM_UNIT_SUBTYPE" val="a"/>
  <p:tag name="KSO_WM_BEAUTIFY_FLAG" val="#wm#"/>
</p:tagLst>
</file>

<file path=ppt/tags/tag216.xml><?xml version="1.0" encoding="utf-8"?>
<p:tagLst xmlns:p="http://schemas.openxmlformats.org/presentationml/2006/main">
  <p:tag name="KSO_WM_UNIT_INDEX" val="1"/>
  <p:tag name="KSO_WM_UNIT_TYPE" val="a"/>
  <p:tag name="KSO_WM_BEAUTIFY_FLAG" val="#wm#"/>
</p:tagLst>
</file>

<file path=ppt/tags/tag217.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218.xml><?xml version="1.0" encoding="utf-8"?>
<p:tagLst xmlns:p="http://schemas.openxmlformats.org/presentationml/2006/main">
  <p:tag name="KSO_WM_UNIT_INDEX" val="2"/>
  <p:tag name="KSO_WM_UNIT_TYPE" val="β"/>
  <p:tag name="KSO_WM_BEAUTIFY_FLAG" val="#wm#"/>
  <p:tag name="TABLE_ENDDRAG_ORIGIN_RECT" val="637*331"/>
  <p:tag name="TABLE_ENDDRAG_RECT" val="41*133*637*331"/>
</p:tagLst>
</file>

<file path=ppt/tags/tag219.xml><?xml version="1.0" encoding="utf-8"?>
<p:tagLst xmlns:p="http://schemas.openxmlformats.org/presentationml/2006/main">
  <p:tag name="KSO_WM_UNIT_INDEX" val="1"/>
  <p:tag name="KSO_WM_UNIT_TYPE" val="a"/>
  <p:tag name="KSO_WM_BEAUTIFY_FLAG" val="#wm#"/>
</p:tagLst>
</file>

<file path=ppt/tags/tag22.xml><?xml version="1.0" encoding="utf-8"?>
<p:tagLst xmlns:p="http://schemas.openxmlformats.org/presentationml/2006/main">
  <p:tag name="KSO_WM_UNIT_TYPE" val="f"/>
  <p:tag name="KSO_WM_UNIT_INDEX" val="2"/>
  <p:tag name="KSO_WM_UNIT_ID" val="_5*f*2"/>
  <p:tag name="KSO_WM_BEAUTIFY_FLAG" val="#wm#"/>
  <p:tag name="KSO_WM_TAG_VERSION" val="3.0"/>
  <p:tag name="KSO_WM_UNIT_LAYERLEVEL" val="1"/>
  <p:tag name="KSO_WM_TEMPLATE_CATEGORY" val="custom"/>
  <p:tag name="KSO_WM_TEMPLATE_USER_THEME" val="1"/>
</p:tagLst>
</file>

<file path=ppt/tags/tag220.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221.xml><?xml version="1.0" encoding="utf-8"?>
<p:tagLst xmlns:p="http://schemas.openxmlformats.org/presentationml/2006/main">
  <p:tag name="KSO_WM_UNIT_INDEX" val="2"/>
  <p:tag name="KSO_WM_UNIT_TYPE" val="i"/>
  <p:tag name="KSO_WM_BEAUTIFY_FLAG" val="#wm#"/>
</p:tagLst>
</file>

<file path=ppt/tags/tag222.xml><?xml version="1.0" encoding="utf-8"?>
<p:tagLst xmlns:p="http://schemas.openxmlformats.org/presentationml/2006/main">
  <p:tag name="KSO_WM_UNIT_INDEX" val="5"/>
  <p:tag name="KSO_WM_UNIT_TYPE" val="f"/>
  <p:tag name="KSO_WM_UNIT_SUBTYPE" val="a"/>
  <p:tag name="KSO_WM_BEAUTIFY_FLAG" val="#wm#"/>
</p:tagLst>
</file>

<file path=ppt/tags/tag223.xml><?xml version="1.0" encoding="utf-8"?>
<p:tagLst xmlns:p="http://schemas.openxmlformats.org/presentationml/2006/main">
  <p:tag name="KSO_WM_UNIT_INDEX" val="3"/>
  <p:tag name="KSO_WM_UNIT_TYPE" val="β"/>
  <p:tag name="KSO_WM_BEAUTIFY_FLAG" val="#wm#"/>
  <p:tag name="TABLE_ENDDRAG_ORIGIN_RECT" val="701*267"/>
  <p:tag name="TABLE_ENDDRAG_RECT" val="151*213*701*267"/>
</p:tagLst>
</file>

<file path=ppt/tags/tag224.xml><?xml version="1.0" encoding="utf-8"?>
<p:tagLst xmlns:p="http://schemas.openxmlformats.org/presentationml/2006/main">
  <p:tag name="KSO_WM_UNIT_INDEX" val="1"/>
  <p:tag name="KSO_WM_UNIT_TYPE" val="a"/>
  <p:tag name="KSO_WM_BEAUTIFY_FLAG" val="#wm#"/>
</p:tagLst>
</file>

<file path=ppt/tags/tag225.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226.xml><?xml version="1.0" encoding="utf-8"?>
<p:tagLst xmlns:p="http://schemas.openxmlformats.org/presentationml/2006/main">
  <p:tag name="KSO_WM_UNIT_INDEX" val="8"/>
  <p:tag name="KSO_WM_UNIT_TYPE" val="f"/>
  <p:tag name="KSO_WM_UNIT_SUBTYPE" val="a"/>
  <p:tag name="KSO_WM_BEAUTIFY_FLAG" val="#wm#"/>
</p:tagLst>
</file>

<file path=ppt/tags/tag227.xml><?xml version="1.0" encoding="utf-8"?>
<p:tagLst xmlns:p="http://schemas.openxmlformats.org/presentationml/2006/main">
  <p:tag name="KSO_WM_UNIT_INDEX" val="2"/>
  <p:tag name="KSO_WM_UNIT_TYPE" val="i"/>
  <p:tag name="KSO_WM_BEAUTIFY_FLAG" val="#wm#"/>
</p:tagLst>
</file>

<file path=ppt/tags/tag228.xml><?xml version="1.0" encoding="utf-8"?>
<p:tagLst xmlns:p="http://schemas.openxmlformats.org/presentationml/2006/main">
  <p:tag name="KSO_WM_UNIT_INDEX" val="3"/>
  <p:tag name="KSO_WM_UNIT_TYPE" val="f"/>
  <p:tag name="KSO_WM_UNIT_SUBTYPE" val="a"/>
  <p:tag name="KSO_WM_BEAUTIFY_FLAG" val="#wm#"/>
</p:tagLst>
</file>

<file path=ppt/tags/tag229.xml><?xml version="1.0" encoding="utf-8"?>
<p:tagLst xmlns:p="http://schemas.openxmlformats.org/presentationml/2006/main">
  <p:tag name="KSO_WM_UNIT_INDEX" val="4"/>
  <p:tag name="KSO_WM_UNIT_TYPE" val="i"/>
  <p:tag name="KSO_WM_BEAUTIFY_FLAG" val="#wm#"/>
</p:tagLst>
</file>

<file path=ppt/tags/tag23.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230.xml><?xml version="1.0" encoding="utf-8"?>
<p:tagLst xmlns:p="http://schemas.openxmlformats.org/presentationml/2006/main">
  <p:tag name="KSO_WM_UNIT_INDEX" val="5"/>
  <p:tag name="KSO_WM_UNIT_TYPE" val="a"/>
  <p:tag name="KSO_WM_BEAUTIFY_FLAG" val="#wm#"/>
</p:tagLst>
</file>

<file path=ppt/tags/tag231.xml><?xml version="1.0" encoding="utf-8"?>
<p:tagLst xmlns:p="http://schemas.openxmlformats.org/presentationml/2006/main">
  <p:tag name="KSO_WM_UNIT_INDEX" val="1"/>
  <p:tag name="KSO_WM_UNIT_TYPE" val="a"/>
  <p:tag name="KSO_WM_BEAUTIFY_FLAG" val="#wm#"/>
</p:tagLst>
</file>

<file path=ppt/tags/tag232.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233.xml><?xml version="1.0" encoding="utf-8"?>
<p:tagLst xmlns:p="http://schemas.openxmlformats.org/presentationml/2006/main">
  <p:tag name="KSO_WM_UNIT_INDEX" val="7"/>
  <p:tag name="KSO_WM_UNIT_TYPE" val="f"/>
  <p:tag name="KSO_WM_UNIT_SUBTYPE" val="a"/>
  <p:tag name="KSO_WM_BEAUTIFY_FLAG" val="#wm#"/>
</p:tagLst>
</file>

<file path=ppt/tags/tag234.xml><?xml version="1.0" encoding="utf-8"?>
<p:tagLst xmlns:p="http://schemas.openxmlformats.org/presentationml/2006/main">
  <p:tag name="KSO_WM_UNIT_INDEX" val="2"/>
  <p:tag name="KSO_WM_UNIT_TYPE" val="i"/>
  <p:tag name="KSO_WM_BEAUTIFY_FLAG" val="#wm#"/>
</p:tagLst>
</file>

<file path=ppt/tags/tag235.xml><?xml version="1.0" encoding="utf-8"?>
<p:tagLst xmlns:p="http://schemas.openxmlformats.org/presentationml/2006/main">
  <p:tag name="KSO_WM_UNIT_INDEX" val="3"/>
  <p:tag name="KSO_WM_UNIT_TYPE" val="f"/>
  <p:tag name="KSO_WM_UNIT_SUBTYPE" val="a"/>
  <p:tag name="KSO_WM_BEAUTIFY_FLAG" val="#wm#"/>
</p:tagLst>
</file>

<file path=ppt/tags/tag236.xml><?xml version="1.0" encoding="utf-8"?>
<p:tagLst xmlns:p="http://schemas.openxmlformats.org/presentationml/2006/main">
  <p:tag name="KSO_WM_UNIT_INDEX" val="4"/>
  <p:tag name="KSO_WM_UNIT_TYPE" val="i"/>
  <p:tag name="KSO_WM_BEAUTIFY_FLAG" val="#wm#"/>
</p:tagLst>
</file>

<file path=ppt/tags/tag237.xml><?xml version="1.0" encoding="utf-8"?>
<p:tagLst xmlns:p="http://schemas.openxmlformats.org/presentationml/2006/main">
  <p:tag name="KSO_WM_UNIT_INDEX" val="5"/>
  <p:tag name="KSO_WM_UNIT_TYPE" val="f"/>
  <p:tag name="KSO_WM_UNIT_SUBTYPE" val="a"/>
  <p:tag name="KSO_WM_BEAUTIFY_FLAG" val="#wm#"/>
</p:tagLst>
</file>

<file path=ppt/tags/tag238.xml><?xml version="1.0" encoding="utf-8"?>
<p:tagLst xmlns:p="http://schemas.openxmlformats.org/presentationml/2006/main">
  <p:tag name="KSO_WM_UNIT_INDEX" val="1"/>
  <p:tag name="KSO_WM_UNIT_TYPE" val="a"/>
  <p:tag name="KSO_WM_BEAUTIFY_FLAG" val="#wm#"/>
</p:tagLst>
</file>

<file path=ppt/tags/tag239.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24.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240.xml><?xml version="1.0" encoding="utf-8"?>
<p:tagLst xmlns:p="http://schemas.openxmlformats.org/presentationml/2006/main">
  <p:tag name="KSO_WM_UNIT_INDEX" val="7"/>
  <p:tag name="KSO_WM_UNIT_TYPE" val="f"/>
  <p:tag name="KSO_WM_UNIT_SUBTYPE" val="a"/>
  <p:tag name="KSO_WM_BEAUTIFY_FLAG" val="#wm#"/>
</p:tagLst>
</file>

<file path=ppt/tags/tag241.xml><?xml version="1.0" encoding="utf-8"?>
<p:tagLst xmlns:p="http://schemas.openxmlformats.org/presentationml/2006/main">
  <p:tag name="KSO_WM_UNIT_INDEX" val="2"/>
  <p:tag name="KSO_WM_UNIT_TYPE" val="i"/>
  <p:tag name="KSO_WM_BEAUTIFY_FLAG" val="#wm#"/>
</p:tagLst>
</file>

<file path=ppt/tags/tag242.xml><?xml version="1.0" encoding="utf-8"?>
<p:tagLst xmlns:p="http://schemas.openxmlformats.org/presentationml/2006/main">
  <p:tag name="KSO_WM_UNIT_INDEX" val="3"/>
  <p:tag name="KSO_WM_UNIT_TYPE" val="f"/>
  <p:tag name="KSO_WM_UNIT_SUBTYPE" val="a"/>
  <p:tag name="KSO_WM_BEAUTIFY_FLAG" val="#wm#"/>
</p:tagLst>
</file>

<file path=ppt/tags/tag243.xml><?xml version="1.0" encoding="utf-8"?>
<p:tagLst xmlns:p="http://schemas.openxmlformats.org/presentationml/2006/main">
  <p:tag name="KSO_WM_UNIT_INDEX" val="4"/>
  <p:tag name="KSO_WM_UNIT_TYPE" val="i"/>
  <p:tag name="KSO_WM_BEAUTIFY_FLAG" val="#wm#"/>
</p:tagLst>
</file>

<file path=ppt/tags/tag244.xml><?xml version="1.0" encoding="utf-8"?>
<p:tagLst xmlns:p="http://schemas.openxmlformats.org/presentationml/2006/main">
  <p:tag name="KSO_WM_UNIT_INDEX" val="5"/>
  <p:tag name="KSO_WM_UNIT_TYPE" val="f"/>
  <p:tag name="KSO_WM_UNIT_SUBTYPE" val="a"/>
  <p:tag name="KSO_WM_BEAUTIFY_FLAG" val="#wm#"/>
</p:tagLst>
</file>

<file path=ppt/tags/tag245.xml><?xml version="1.0" encoding="utf-8"?>
<p:tagLst xmlns:p="http://schemas.openxmlformats.org/presentationml/2006/main">
  <p:tag name="KSO_WM_UNIT_INDEX" val="1"/>
  <p:tag name="KSO_WM_UNIT_TYPE" val="a"/>
  <p:tag name="KSO_WM_BEAUTIFY_FLAG" val="#wm#"/>
</p:tagLst>
</file>

<file path=ppt/tags/tag246.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247.xml><?xml version="1.0" encoding="utf-8"?>
<p:tagLst xmlns:p="http://schemas.openxmlformats.org/presentationml/2006/main">
  <p:tag name="KSO_WM_UNIT_INDEX" val="7"/>
  <p:tag name="KSO_WM_UNIT_TYPE" val="f"/>
  <p:tag name="KSO_WM_UNIT_SUBTYPE" val="a"/>
  <p:tag name="KSO_WM_BEAUTIFY_FLAG" val="#wm#"/>
</p:tagLst>
</file>

<file path=ppt/tags/tag248.xml><?xml version="1.0" encoding="utf-8"?>
<p:tagLst xmlns:p="http://schemas.openxmlformats.org/presentationml/2006/main">
  <p:tag name="KSO_WM_UNIT_INDEX" val="2"/>
  <p:tag name="KSO_WM_UNIT_TYPE" val="i"/>
  <p:tag name="KSO_WM_BEAUTIFY_FLAG" val="#wm#"/>
</p:tagLst>
</file>

<file path=ppt/tags/tag249.xml><?xml version="1.0" encoding="utf-8"?>
<p:tagLst xmlns:p="http://schemas.openxmlformats.org/presentationml/2006/main">
  <p:tag name="KSO_WM_UNIT_INDEX" val="3"/>
  <p:tag name="KSO_WM_UNIT_TYPE" val="f"/>
  <p:tag name="KSO_WM_UNIT_SUBTYPE" val="a"/>
  <p:tag name="KSO_WM_BEAUTIFY_FLAG" val="#wm#"/>
</p:tagLst>
</file>

<file path=ppt/tags/tag25.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250.xml><?xml version="1.0" encoding="utf-8"?>
<p:tagLst xmlns:p="http://schemas.openxmlformats.org/presentationml/2006/main">
  <p:tag name="KSO_WM_UNIT_INDEX" val="4"/>
  <p:tag name="KSO_WM_UNIT_TYPE" val="i"/>
  <p:tag name="KSO_WM_BEAUTIFY_FLAG" val="#wm#"/>
</p:tagLst>
</file>

<file path=ppt/tags/tag251.xml><?xml version="1.0" encoding="utf-8"?>
<p:tagLst xmlns:p="http://schemas.openxmlformats.org/presentationml/2006/main">
  <p:tag name="KSO_WM_UNIT_INDEX" val="5"/>
  <p:tag name="KSO_WM_UNIT_TYPE" val="f"/>
  <p:tag name="KSO_WM_UNIT_SUBTYPE" val="a"/>
  <p:tag name="KSO_WM_BEAUTIFY_FLAG" val="#wm#"/>
</p:tagLst>
</file>

<file path=ppt/tags/tag252.xml><?xml version="1.0" encoding="utf-8"?>
<p:tagLst xmlns:p="http://schemas.openxmlformats.org/presentationml/2006/main">
  <p:tag name="KSO_WM_UNIT_INDEX" val="1"/>
  <p:tag name="KSO_WM_UNIT_TYPE" val="a"/>
  <p:tag name="KSO_WM_BEAUTIFY_FLAG" val="#wm#"/>
</p:tagLst>
</file>

<file path=ppt/tags/tag253.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254.xml><?xml version="1.0" encoding="utf-8"?>
<p:tagLst xmlns:p="http://schemas.openxmlformats.org/presentationml/2006/main">
  <p:tag name="KSO_WM_UNIT_INDEX" val="7"/>
  <p:tag name="KSO_WM_UNIT_TYPE" val="f"/>
  <p:tag name="KSO_WM_UNIT_SUBTYPE" val="a"/>
  <p:tag name="KSO_WM_BEAUTIFY_FLAG" val="#wm#"/>
</p:tagLst>
</file>

<file path=ppt/tags/tag255.xml><?xml version="1.0" encoding="utf-8"?>
<p:tagLst xmlns:p="http://schemas.openxmlformats.org/presentationml/2006/main">
  <p:tag name="KSO_WM_UNIT_INDEX" val="2"/>
  <p:tag name="KSO_WM_UNIT_TYPE" val="i"/>
  <p:tag name="KSO_WM_BEAUTIFY_FLAG" val="#wm#"/>
</p:tagLst>
</file>

<file path=ppt/tags/tag256.xml><?xml version="1.0" encoding="utf-8"?>
<p:tagLst xmlns:p="http://schemas.openxmlformats.org/presentationml/2006/main">
  <p:tag name="KSO_WM_UNIT_INDEX" val="3"/>
  <p:tag name="KSO_WM_UNIT_TYPE" val="f"/>
  <p:tag name="KSO_WM_UNIT_SUBTYPE" val="a"/>
  <p:tag name="KSO_WM_BEAUTIFY_FLAG" val="#wm#"/>
</p:tagLst>
</file>

<file path=ppt/tags/tag257.xml><?xml version="1.0" encoding="utf-8"?>
<p:tagLst xmlns:p="http://schemas.openxmlformats.org/presentationml/2006/main">
  <p:tag name="KSO_WM_UNIT_INDEX" val="4"/>
  <p:tag name="KSO_WM_UNIT_TYPE" val="i"/>
  <p:tag name="KSO_WM_BEAUTIFY_FLAG" val="#wm#"/>
</p:tagLst>
</file>

<file path=ppt/tags/tag258.xml><?xml version="1.0" encoding="utf-8"?>
<p:tagLst xmlns:p="http://schemas.openxmlformats.org/presentationml/2006/main">
  <p:tag name="KSO_WM_UNIT_INDEX" val="5"/>
  <p:tag name="KSO_WM_UNIT_TYPE" val="f"/>
  <p:tag name="KSO_WM_UNIT_SUBTYPE" val="a"/>
  <p:tag name="KSO_WM_BEAUTIFY_FLAG" val="#wm#"/>
</p:tagLst>
</file>

<file path=ppt/tags/tag259.xml><?xml version="1.0" encoding="utf-8"?>
<p:tagLst xmlns:p="http://schemas.openxmlformats.org/presentationml/2006/main">
  <p:tag name="KSO_WM_UNIT_INDEX" val="1"/>
  <p:tag name="KSO_WM_UNIT_TYPE" val="a"/>
  <p:tag name="KSO_WM_BEAUTIFY_FLAG" val="#wm#"/>
</p:tagLst>
</file>

<file path=ppt/tags/tag26.xml><?xml version="1.0" encoding="utf-8"?>
<p:tagLst xmlns:p="http://schemas.openxmlformats.org/presentationml/2006/main">
  <p:tag name="KSO_WM_UNIT_TYPE" val="a"/>
  <p:tag name="KSO_WM_UNIT_INDEX" val="1"/>
  <p:tag name="KSO_WM_UNIT_ID" val="_5*a*1"/>
  <p:tag name="KSO_WM_BEAUTIFY_FLAG" val="#wm#"/>
  <p:tag name="KSO_WM_TAG_VERSION" val="3.0"/>
  <p:tag name="KSO_WM_UNIT_LAYERLEVEL" val="1"/>
  <p:tag name="KSO_WM_TEMPLATE_CATEGORY" val="custom"/>
  <p:tag name="KSO_WM_TEMPLATE_USER_THEME" val="1"/>
</p:tagLst>
</file>

<file path=ppt/tags/tag260.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261.xml><?xml version="1.0" encoding="utf-8"?>
<p:tagLst xmlns:p="http://schemas.openxmlformats.org/presentationml/2006/main">
  <p:tag name="KSO_WM_UNIT_INDEX" val="7"/>
  <p:tag name="KSO_WM_UNIT_TYPE" val="f"/>
  <p:tag name="KSO_WM_UNIT_SUBTYPE" val="a"/>
  <p:tag name="KSO_WM_BEAUTIFY_FLAG" val="#wm#"/>
</p:tagLst>
</file>

<file path=ppt/tags/tag262.xml><?xml version="1.0" encoding="utf-8"?>
<p:tagLst xmlns:p="http://schemas.openxmlformats.org/presentationml/2006/main">
  <p:tag name="KSO_WM_UNIT_INDEX" val="2"/>
  <p:tag name="KSO_WM_UNIT_TYPE" val="i"/>
  <p:tag name="KSO_WM_BEAUTIFY_FLAG" val="#wm#"/>
</p:tagLst>
</file>

<file path=ppt/tags/tag263.xml><?xml version="1.0" encoding="utf-8"?>
<p:tagLst xmlns:p="http://schemas.openxmlformats.org/presentationml/2006/main">
  <p:tag name="KSO_WM_UNIT_INDEX" val="3"/>
  <p:tag name="KSO_WM_UNIT_TYPE" val="f"/>
  <p:tag name="KSO_WM_UNIT_SUBTYPE" val="a"/>
  <p:tag name="KSO_WM_BEAUTIFY_FLAG" val="#wm#"/>
</p:tagLst>
</file>

<file path=ppt/tags/tag264.xml><?xml version="1.0" encoding="utf-8"?>
<p:tagLst xmlns:p="http://schemas.openxmlformats.org/presentationml/2006/main">
  <p:tag name="KSO_WM_UNIT_INDEX" val="4"/>
  <p:tag name="KSO_WM_UNIT_TYPE" val="i"/>
  <p:tag name="KSO_WM_BEAUTIFY_FLAG" val="#wm#"/>
</p:tagLst>
</file>

<file path=ppt/tags/tag265.xml><?xml version="1.0" encoding="utf-8"?>
<p:tagLst xmlns:p="http://schemas.openxmlformats.org/presentationml/2006/main">
  <p:tag name="KSO_WM_UNIT_INDEX" val="5"/>
  <p:tag name="KSO_WM_UNIT_TYPE" val="f"/>
  <p:tag name="KSO_WM_UNIT_SUBTYPE" val="a"/>
  <p:tag name="KSO_WM_BEAUTIFY_FLAG" val="#wm#"/>
</p:tagLst>
</file>

<file path=ppt/tags/tag266.xml><?xml version="1.0" encoding="utf-8"?>
<p:tagLst xmlns:p="http://schemas.openxmlformats.org/presentationml/2006/main">
  <p:tag name="KSO_WM_UNIT_INDEX" val="1"/>
  <p:tag name="KSO_WM_UNIT_TYPE" val="a"/>
  <p:tag name="KSO_WM_BEAUTIFY_FLAG" val="#wm#"/>
</p:tagLst>
</file>

<file path=ppt/tags/tag267.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268.xml><?xml version="1.0" encoding="utf-8"?>
<p:tagLst xmlns:p="http://schemas.openxmlformats.org/presentationml/2006/main">
  <p:tag name="KSO_WM_UNIT_INDEX" val="7"/>
  <p:tag name="KSO_WM_UNIT_TYPE" val="f"/>
  <p:tag name="KSO_WM_UNIT_SUBTYPE" val="a"/>
  <p:tag name="KSO_WM_BEAUTIFY_FLAG" val="#wm#"/>
</p:tagLst>
</file>

<file path=ppt/tags/tag269.xml><?xml version="1.0" encoding="utf-8"?>
<p:tagLst xmlns:p="http://schemas.openxmlformats.org/presentationml/2006/main">
  <p:tag name="KSO_WM_UNIT_INDEX" val="2"/>
  <p:tag name="KSO_WM_UNIT_TYPE" val="i"/>
  <p:tag name="KSO_WM_BEAUTIFY_FLAG" val="#wm#"/>
</p:tagLst>
</file>

<file path=ppt/tags/tag27.xml><?xml version="1.0" encoding="utf-8"?>
<p:tagLst xmlns:p="http://schemas.openxmlformats.org/presentationml/2006/main">
  <p:tag name="KSO_WM_UNIT_TYPE" val="f"/>
  <p:tag name="KSO_WM_UNIT_INDEX" val="1"/>
  <p:tag name="KSO_WM_UNIT_ID" val="_6*f*1"/>
  <p:tag name="KSO_WM_BEAUTIFY_FLAG" val="#wm#"/>
  <p:tag name="KSO_WM_TAG_VERSION" val="3.0"/>
  <p:tag name="KSO_WM_UNIT_LAYERLEVEL" val="1"/>
  <p:tag name="KSO_WM_TEMPLATE_CATEGORY" val="custom"/>
  <p:tag name="KSO_WM_TEMPLATE_USER_THEME" val="1"/>
</p:tagLst>
</file>

<file path=ppt/tags/tag270.xml><?xml version="1.0" encoding="utf-8"?>
<p:tagLst xmlns:p="http://schemas.openxmlformats.org/presentationml/2006/main">
  <p:tag name="KSO_WM_UNIT_INDEX" val="3"/>
  <p:tag name="KSO_WM_UNIT_TYPE" val="f"/>
  <p:tag name="KSO_WM_UNIT_SUBTYPE" val="a"/>
  <p:tag name="KSO_WM_BEAUTIFY_FLAG" val="#wm#"/>
</p:tagLst>
</file>

<file path=ppt/tags/tag271.xml><?xml version="1.0" encoding="utf-8"?>
<p:tagLst xmlns:p="http://schemas.openxmlformats.org/presentationml/2006/main">
  <p:tag name="KSO_WM_UNIT_INDEX" val="4"/>
  <p:tag name="KSO_WM_UNIT_TYPE" val="i"/>
  <p:tag name="KSO_WM_BEAUTIFY_FLAG" val="#wm#"/>
</p:tagLst>
</file>

<file path=ppt/tags/tag272.xml><?xml version="1.0" encoding="utf-8"?>
<p:tagLst xmlns:p="http://schemas.openxmlformats.org/presentationml/2006/main">
  <p:tag name="KSO_WM_UNIT_INDEX" val="5"/>
  <p:tag name="KSO_WM_UNIT_TYPE" val="f"/>
  <p:tag name="KSO_WM_UNIT_SUBTYPE" val="a"/>
  <p:tag name="KSO_WM_BEAUTIFY_FLAG" val="#wm#"/>
</p:tagLst>
</file>

<file path=ppt/tags/tag273.xml><?xml version="1.0" encoding="utf-8"?>
<p:tagLst xmlns:p="http://schemas.openxmlformats.org/presentationml/2006/main">
  <p:tag name="KSO_WM_UNIT_INDEX" val="1"/>
  <p:tag name="KSO_WM_UNIT_TYPE" val="a"/>
  <p:tag name="KSO_WM_BEAUTIFY_FLAG" val="#wm#"/>
</p:tagLst>
</file>

<file path=ppt/tags/tag274.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275.xml><?xml version="1.0" encoding="utf-8"?>
<p:tagLst xmlns:p="http://schemas.openxmlformats.org/presentationml/2006/main">
  <p:tag name="KSO_WM_UNIT_INDEX" val="6"/>
  <p:tag name="KSO_WM_UNIT_TYPE" val="f"/>
  <p:tag name="KSO_WM_UNIT_SUBTYPE" val="a"/>
  <p:tag name="KSO_WM_BEAUTIFY_FLAG" val="#wm#"/>
</p:tagLst>
</file>

<file path=ppt/tags/tag276.xml><?xml version="1.0" encoding="utf-8"?>
<p:tagLst xmlns:p="http://schemas.openxmlformats.org/presentationml/2006/main">
  <p:tag name="KSO_WM_UNIT_INDEX" val="2"/>
  <p:tag name="KSO_WM_UNIT_TYPE" val="i"/>
  <p:tag name="KSO_WM_BEAUTIFY_FLAG" val="#wm#"/>
</p:tagLst>
</file>

<file path=ppt/tags/tag277.xml><?xml version="1.0" encoding="utf-8"?>
<p:tagLst xmlns:p="http://schemas.openxmlformats.org/presentationml/2006/main">
  <p:tag name="KSO_WM_UNIT_INDEX" val="3"/>
  <p:tag name="KSO_WM_UNIT_TYPE" val="f"/>
  <p:tag name="KSO_WM_UNIT_SUBTYPE" val="a"/>
  <p:tag name="KSO_WM_BEAUTIFY_FLAG" val="#wm#"/>
</p:tagLst>
</file>

<file path=ppt/tags/tag278.xml><?xml version="1.0" encoding="utf-8"?>
<p:tagLst xmlns:p="http://schemas.openxmlformats.org/presentationml/2006/main">
  <p:tag name="KSO_WM_UNIT_INDEX" val="4"/>
  <p:tag name="KSO_WM_UNIT_TYPE" val="i"/>
  <p:tag name="KSO_WM_BEAUTIFY_FLAG" val="#wm#"/>
</p:tagLst>
</file>

<file path=ppt/tags/tag279.xml><?xml version="1.0" encoding="utf-8"?>
<p:tagLst xmlns:p="http://schemas.openxmlformats.org/presentationml/2006/main">
  <p:tag name="KSO_WM_UNIT_INDEX" val="5"/>
  <p:tag name="KSO_WM_UNIT_TYPE" val="f"/>
  <p:tag name="KSO_WM_UNIT_SUBTYPE" val="a"/>
  <p:tag name="KSO_WM_BEAUTIFY_FLAG" val="#wm#"/>
</p:tagLst>
</file>

<file path=ppt/tags/tag28.xml><?xml version="1.0" encoding="utf-8"?>
<p:tagLst xmlns:p="http://schemas.openxmlformats.org/presentationml/2006/main">
  <p:tag name="KSO_WM_UNIT_TYPE" val="f"/>
  <p:tag name="KSO_WM_UNIT_INDEX" val="2"/>
  <p:tag name="KSO_WM_UNIT_ID" val="_6*f*2"/>
  <p:tag name="KSO_WM_BEAUTIFY_FLAG" val="#wm#"/>
  <p:tag name="KSO_WM_TAG_VERSION" val="3.0"/>
  <p:tag name="KSO_WM_UNIT_LAYERLEVEL" val="1"/>
  <p:tag name="KSO_WM_TEMPLATE_CATEGORY" val="custom"/>
  <p:tag name="KSO_WM_TEMPLATE_USER_THEME" val="1"/>
</p:tagLst>
</file>

<file path=ppt/tags/tag280.xml><?xml version="1.0" encoding="utf-8"?>
<p:tagLst xmlns:p="http://schemas.openxmlformats.org/presentationml/2006/main">
  <p:tag name="KSO_WM_UNIT_INDEX" val="1"/>
  <p:tag name="KSO_WM_UNIT_TYPE" val="a"/>
  <p:tag name="KSO_WM_BEAUTIFY_FLAG" val="#wm#"/>
</p:tagLst>
</file>

<file path=ppt/tags/tag281.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282.xml><?xml version="1.0" encoding="utf-8"?>
<p:tagLst xmlns:p="http://schemas.openxmlformats.org/presentationml/2006/main">
  <p:tag name="KSO_WM_UNIT_INDEX" val="9"/>
  <p:tag name="KSO_WM_UNIT_TYPE" val="f"/>
  <p:tag name="KSO_WM_UNIT_SUBTYPE" val="a"/>
  <p:tag name="KSO_WM_BEAUTIFY_FLAG" val="#wm#"/>
</p:tagLst>
</file>

<file path=ppt/tags/tag283.xml><?xml version="1.0" encoding="utf-8"?>
<p:tagLst xmlns:p="http://schemas.openxmlformats.org/presentationml/2006/main">
  <p:tag name="KSO_WM_UNIT_INDEX" val="2"/>
  <p:tag name="KSO_WM_UNIT_TYPE" val="i"/>
  <p:tag name="KSO_WM_BEAUTIFY_FLAG" val="#wm#"/>
</p:tagLst>
</file>

<file path=ppt/tags/tag284.xml><?xml version="1.0" encoding="utf-8"?>
<p:tagLst xmlns:p="http://schemas.openxmlformats.org/presentationml/2006/main">
  <p:tag name="KSO_WM_UNIT_INDEX" val="3"/>
  <p:tag name="KSO_WM_UNIT_TYPE" val="f"/>
  <p:tag name="KSO_WM_UNIT_SUBTYPE" val="a"/>
  <p:tag name="KSO_WM_BEAUTIFY_FLAG" val="#wm#"/>
</p:tagLst>
</file>

<file path=ppt/tags/tag285.xml><?xml version="1.0" encoding="utf-8"?>
<p:tagLst xmlns:p="http://schemas.openxmlformats.org/presentationml/2006/main">
  <p:tag name="KSO_WM_UNIT_INDEX" val="4"/>
  <p:tag name="KSO_WM_UNIT_TYPE" val="i"/>
  <p:tag name="KSO_WM_BEAUTIFY_FLAG" val="#wm#"/>
</p:tagLst>
</file>

<file path=ppt/tags/tag286.xml><?xml version="1.0" encoding="utf-8"?>
<p:tagLst xmlns:p="http://schemas.openxmlformats.org/presentationml/2006/main">
  <p:tag name="KSO_WM_UNIT_INDEX" val="5"/>
  <p:tag name="KSO_WM_UNIT_TYPE" val="f"/>
  <p:tag name="KSO_WM_UNIT_SUBTYPE" val="a"/>
  <p:tag name="KSO_WM_BEAUTIFY_FLAG" val="#wm#"/>
</p:tagLst>
</file>

<file path=ppt/tags/tag287.xml><?xml version="1.0" encoding="utf-8"?>
<p:tagLst xmlns:p="http://schemas.openxmlformats.org/presentationml/2006/main">
  <p:tag name="KSO_WM_UNIT_INDEX" val="1"/>
  <p:tag name="KSO_WM_UNIT_TYPE" val="a"/>
  <p:tag name="KSO_WM_BEAUTIFY_FLAG" val="#wm#"/>
</p:tagLst>
</file>

<file path=ppt/tags/tag288.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289.xml><?xml version="1.0" encoding="utf-8"?>
<p:tagLst xmlns:p="http://schemas.openxmlformats.org/presentationml/2006/main">
  <p:tag name="KSO_WM_UNIT_INDEX" val="3"/>
  <p:tag name="KSO_WM_UNIT_TYPE" val="f"/>
  <p:tag name="KSO_WM_UNIT_SUBTYPE" val="a"/>
  <p:tag name="KSO_WM_BEAUTIFY_FLAG" val="#wm#"/>
</p:tagLst>
</file>

<file path=ppt/tags/tag29.xml><?xml version="1.0" encoding="utf-8"?>
<p:tagLst xmlns:p="http://schemas.openxmlformats.org/presentationml/2006/main">
  <p:tag name="KSO_WM_UNIT_TYPE" val="f"/>
  <p:tag name="KSO_WM_UNIT_INDEX" val="3"/>
  <p:tag name="KSO_WM_UNIT_ID" val="_6*f*3"/>
  <p:tag name="KSO_WM_BEAUTIFY_FLAG" val="#wm#"/>
  <p:tag name="KSO_WM_TAG_VERSION" val="3.0"/>
  <p:tag name="KSO_WM_UNIT_LAYERLEVEL" val="1"/>
  <p:tag name="KSO_WM_TEMPLATE_CATEGORY" val="custom"/>
  <p:tag name="KSO_WM_TEMPLATE_USER_THEME" val="1"/>
</p:tagLst>
</file>

<file path=ppt/tags/tag290.xml><?xml version="1.0" encoding="utf-8"?>
<p:tagLst xmlns:p="http://schemas.openxmlformats.org/presentationml/2006/main">
  <p:tag name="KSO_WM_UNIT_INDEX" val="4"/>
  <p:tag name="KSO_WM_UNIT_TYPE" val="f"/>
  <p:tag name="KSO_WM_UNIT_SUBTYPE" val="a"/>
  <p:tag name="KSO_WM_BEAUTIFY_FLAG" val="#wm#"/>
</p:tagLst>
</file>

<file path=ppt/tags/tag291.xml><?xml version="1.0" encoding="utf-8"?>
<p:tagLst xmlns:p="http://schemas.openxmlformats.org/presentationml/2006/main">
  <p:tag name="KSO_WM_UNIT_INDEX" val="2"/>
  <p:tag name="KSO_WM_UNIT_TYPE" val="j"/>
  <p:tag name="KSO_WM_BEAUTIFY_FLAG" val="#wm#"/>
</p:tagLst>
</file>

<file path=ppt/tags/tag292.xml><?xml version="1.0" encoding="utf-8"?>
<p:tagLst xmlns:p="http://schemas.openxmlformats.org/presentationml/2006/main">
  <p:tag name="KSO_WM_UNIT_INDEX" val="1"/>
  <p:tag name="KSO_WM_UNIT_TYPE" val="a"/>
  <p:tag name="KSO_WM_BEAUTIFY_FLAG" val="#wm#"/>
</p:tagLst>
</file>

<file path=ppt/tags/tag293.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294.xml><?xml version="1.0" encoding="utf-8"?>
<p:tagLst xmlns:p="http://schemas.openxmlformats.org/presentationml/2006/main">
  <p:tag name="KSO_WM_UNIT_INDEX" val="2"/>
  <p:tag name="KSO_WM_UNIT_TYPE" val="i"/>
  <p:tag name="KSO_WM_BEAUTIFY_FLAG" val="#wm#"/>
</p:tagLst>
</file>

<file path=ppt/tags/tag295.xml><?xml version="1.0" encoding="utf-8"?>
<p:tagLst xmlns:p="http://schemas.openxmlformats.org/presentationml/2006/main">
  <p:tag name="KSO_WM_UNIT_INDEX" val="4"/>
  <p:tag name="KSO_WM_UNIT_TYPE" val="f"/>
  <p:tag name="KSO_WM_UNIT_SUBTYPE" val="a"/>
  <p:tag name="KSO_WM_BEAUTIFY_FLAG" val="#wm#"/>
</p:tagLst>
</file>

<file path=ppt/tags/tag296.xml><?xml version="1.0" encoding="utf-8"?>
<p:tagLst xmlns:p="http://schemas.openxmlformats.org/presentationml/2006/main">
  <p:tag name="KSO_WM_UNIT_INDEX" val="1"/>
  <p:tag name="KSO_WM_UNIT_TYPE" val="a"/>
  <p:tag name="KSO_WM_BEAUTIFY_FLAG" val="#wm#"/>
</p:tagLst>
</file>

<file path=ppt/tags/tag297.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298.xml><?xml version="1.0" encoding="utf-8"?>
<p:tagLst xmlns:p="http://schemas.openxmlformats.org/presentationml/2006/main">
  <p:tag name="KSO_WM_UNIT_INDEX" val="2"/>
  <p:tag name="KSO_WM_UNIT_TYPE" val="i"/>
  <p:tag name="KSO_WM_BEAUTIFY_FLAG" val="#wm#"/>
</p:tagLst>
</file>

<file path=ppt/tags/tag299.xml><?xml version="1.0" encoding="utf-8"?>
<p:tagLst xmlns:p="http://schemas.openxmlformats.org/presentationml/2006/main">
  <p:tag name="KSO_WM_UNIT_INDEX" val="5"/>
  <p:tag name="KSO_WM_UNIT_TYPE" val="f"/>
  <p:tag name="KSO_WM_UNIT_SUBTYPE" val="a"/>
  <p:tag name="KSO_WM_BEAUTIFY_FLAG" val="#wm#"/>
</p:tagLst>
</file>

<file path=ppt/tags/tag3.xml><?xml version="1.0" encoding="utf-8"?>
<p:tagLst xmlns:p="http://schemas.openxmlformats.org/presentationml/2006/main">
  <p:tag name="KSO_WM_UNIT_TYPE" val="f"/>
  <p:tag name="KSO_WM_UNIT_INDEX" val="1"/>
  <p:tag name="KSO_WM_UNIT_ID" val="_2*f*1"/>
  <p:tag name="KSO_WM_BEAUTIFY_FLAG" val="#wm#"/>
  <p:tag name="KSO_WM_TAG_VERSION" val="3.0"/>
  <p:tag name="KSO_WM_UNIT_LAYERLEVEL" val="1"/>
  <p:tag name="KSO_WM_TEMPLATE_CATEGORY" val="custom"/>
  <p:tag name="KSO_WM_TEMPLATE_USER_THEME" val="1"/>
</p:tagLst>
</file>

<file path=ppt/tags/tag30.xml><?xml version="1.0" encoding="utf-8"?>
<p:tagLst xmlns:p="http://schemas.openxmlformats.org/presentationml/2006/main">
  <p:tag name="KSO_WM_UNIT_TYPE" val="f"/>
  <p:tag name="KSO_WM_UNIT_INDEX" val="4"/>
  <p:tag name="KSO_WM_UNIT_ID" val="_6*f*4"/>
  <p:tag name="KSO_WM_BEAUTIFY_FLAG" val="#wm#"/>
  <p:tag name="KSO_WM_TAG_VERSION" val="3.0"/>
  <p:tag name="KSO_WM_UNIT_LAYERLEVEL" val="1"/>
  <p:tag name="KSO_WM_TEMPLATE_CATEGORY" val="custom"/>
  <p:tag name="KSO_WM_TEMPLATE_USER_THEME" val="1"/>
</p:tagLst>
</file>

<file path=ppt/tags/tag300.xml><?xml version="1.0" encoding="utf-8"?>
<p:tagLst xmlns:p="http://schemas.openxmlformats.org/presentationml/2006/main">
  <p:tag name="KSO_WM_UNIT_INDEX" val="1"/>
  <p:tag name="KSO_WM_UNIT_TYPE" val="a"/>
  <p:tag name="KSO_WM_BEAUTIFY_FLAG" val="#wm#"/>
</p:tagLst>
</file>

<file path=ppt/tags/tag301.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302.xml><?xml version="1.0" encoding="utf-8"?>
<p:tagLst xmlns:p="http://schemas.openxmlformats.org/presentationml/2006/main">
  <p:tag name="KSO_WM_UNIT_INDEX" val="2"/>
  <p:tag name="KSO_WM_UNIT_TYPE" val="i"/>
  <p:tag name="KSO_WM_BEAUTIFY_FLAG" val="#wm#"/>
</p:tagLst>
</file>

<file path=ppt/tags/tag303.xml><?xml version="1.0" encoding="utf-8"?>
<p:tagLst xmlns:p="http://schemas.openxmlformats.org/presentationml/2006/main">
  <p:tag name="KSO_WM_UNIT_INDEX" val="4"/>
  <p:tag name="KSO_WM_UNIT_TYPE" val="f"/>
  <p:tag name="KSO_WM_UNIT_SUBTYPE" val="a"/>
  <p:tag name="KSO_WM_BEAUTIFY_FLAG" val="#wm#"/>
</p:tagLst>
</file>

<file path=ppt/tags/tag304.xml><?xml version="1.0" encoding="utf-8"?>
<p:tagLst xmlns:p="http://schemas.openxmlformats.org/presentationml/2006/main">
  <p:tag name="KSO_WM_UNIT_INDEX" val="1"/>
  <p:tag name="KSO_WM_UNIT_TYPE" val="a"/>
  <p:tag name="KSO_WM_BEAUTIFY_FLAG" val="#wm#"/>
</p:tagLst>
</file>

<file path=ppt/tags/tag305.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306.xml><?xml version="1.0" encoding="utf-8"?>
<p:tagLst xmlns:p="http://schemas.openxmlformats.org/presentationml/2006/main">
  <p:tag name="KSO_WM_UNIT_INDEX" val="2"/>
  <p:tag name="KSO_WM_UNIT_TYPE" val="i"/>
  <p:tag name="KSO_WM_BEAUTIFY_FLAG" val="#wm#"/>
</p:tagLst>
</file>

<file path=ppt/tags/tag307.xml><?xml version="1.0" encoding="utf-8"?>
<p:tagLst xmlns:p="http://schemas.openxmlformats.org/presentationml/2006/main">
  <p:tag name="KSO_WM_UNIT_INDEX" val="6"/>
  <p:tag name="KSO_WM_UNIT_TYPE" val="f"/>
  <p:tag name="KSO_WM_UNIT_SUBTYPE" val="a"/>
  <p:tag name="KSO_WM_BEAUTIFY_FLAG" val="#wm#"/>
</p:tagLst>
</file>

<file path=ppt/tags/tag308.xml><?xml version="1.0" encoding="utf-8"?>
<p:tagLst xmlns:p="http://schemas.openxmlformats.org/presentationml/2006/main">
  <p:tag name="KSO_WM_UNIT_INDEX" val="1"/>
  <p:tag name="KSO_WM_UNIT_TYPE" val="a"/>
  <p:tag name="KSO_WM_BEAUTIFY_FLAG" val="#wm#"/>
</p:tagLst>
</file>

<file path=ppt/tags/tag309.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31.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310.xml><?xml version="1.0" encoding="utf-8"?>
<p:tagLst xmlns:p="http://schemas.openxmlformats.org/presentationml/2006/main">
  <p:tag name="KSO_WM_UNIT_INDEX" val="2"/>
  <p:tag name="KSO_WM_UNIT_TYPE" val="i"/>
  <p:tag name="KSO_WM_BEAUTIFY_FLAG" val="#wm#"/>
</p:tagLst>
</file>

<file path=ppt/tags/tag311.xml><?xml version="1.0" encoding="utf-8"?>
<p:tagLst xmlns:p="http://schemas.openxmlformats.org/presentationml/2006/main">
  <p:tag name="KSO_WM_UNIT_INDEX" val="5"/>
  <p:tag name="KSO_WM_UNIT_TYPE" val="f"/>
  <p:tag name="KSO_WM_UNIT_SUBTYPE" val="a"/>
  <p:tag name="KSO_WM_BEAUTIFY_FLAG" val="#wm#"/>
</p:tagLst>
</file>

<file path=ppt/tags/tag312.xml><?xml version="1.0" encoding="utf-8"?>
<p:tagLst xmlns:p="http://schemas.openxmlformats.org/presentationml/2006/main">
  <p:tag name="KSO_WM_UNIT_INDEX" val="1"/>
  <p:tag name="KSO_WM_UNIT_TYPE" val="a"/>
  <p:tag name="KSO_WM_BEAUTIFY_FLAG" val="#wm#"/>
</p:tagLst>
</file>

<file path=ppt/tags/tag313.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314.xml><?xml version="1.0" encoding="utf-8"?>
<p:tagLst xmlns:p="http://schemas.openxmlformats.org/presentationml/2006/main">
  <p:tag name="KSO_WM_UNIT_INDEX" val="2"/>
  <p:tag name="KSO_WM_UNIT_TYPE" val="i"/>
  <p:tag name="KSO_WM_BEAUTIFY_FLAG" val="#wm#"/>
</p:tagLst>
</file>

<file path=ppt/tags/tag315.xml><?xml version="1.0" encoding="utf-8"?>
<p:tagLst xmlns:p="http://schemas.openxmlformats.org/presentationml/2006/main">
  <p:tag name="KSO_WM_UNIT_INDEX" val="10"/>
  <p:tag name="KSO_WM_UNIT_TYPE" val="f"/>
  <p:tag name="KSO_WM_UNIT_SUBTYPE" val="a"/>
  <p:tag name="KSO_WM_BEAUTIFY_FLAG" val="#wm#"/>
</p:tagLst>
</file>

<file path=ppt/tags/tag316.xml><?xml version="1.0" encoding="utf-8"?>
<p:tagLst xmlns:p="http://schemas.openxmlformats.org/presentationml/2006/main">
  <p:tag name="KSO_WM_UNIT_INDEX" val="1"/>
  <p:tag name="KSO_WM_UNIT_TYPE" val="a"/>
  <p:tag name="KSO_WM_BEAUTIFY_FLAG" val="#wm#"/>
</p:tagLst>
</file>

<file path=ppt/tags/tag317.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318.xml><?xml version="1.0" encoding="utf-8"?>
<p:tagLst xmlns:p="http://schemas.openxmlformats.org/presentationml/2006/main">
  <p:tag name="KSO_WM_UNIT_INDEX" val="2"/>
  <p:tag name="KSO_WM_UNIT_TYPE" val="i"/>
  <p:tag name="KSO_WM_BEAUTIFY_FLAG" val="#wm#"/>
</p:tagLst>
</file>

<file path=ppt/tags/tag319.xml><?xml version="1.0" encoding="utf-8"?>
<p:tagLst xmlns:p="http://schemas.openxmlformats.org/presentationml/2006/main">
  <p:tag name="KSO_WM_UNIT_INDEX" val="6"/>
  <p:tag name="KSO_WM_UNIT_TYPE" val="f"/>
  <p:tag name="KSO_WM_UNIT_SUBTYPE" val="a"/>
  <p:tag name="KSO_WM_BEAUTIFY_FLAG" val="#wm#"/>
</p:tagLst>
</file>

<file path=ppt/tags/tag32.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320.xml><?xml version="1.0" encoding="utf-8"?>
<p:tagLst xmlns:p="http://schemas.openxmlformats.org/presentationml/2006/main">
  <p:tag name="KSO_WM_UNIT_INDEX" val="1"/>
  <p:tag name="KSO_WM_UNIT_TYPE" val="a"/>
  <p:tag name="KSO_WM_BEAUTIFY_FLAG" val="#wm#"/>
</p:tagLst>
</file>

<file path=ppt/tags/tag321.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322.xml><?xml version="1.0" encoding="utf-8"?>
<p:tagLst xmlns:p="http://schemas.openxmlformats.org/presentationml/2006/main">
  <p:tag name="KSO_WM_UNIT_INDEX" val="3"/>
  <p:tag name="KSO_WM_UNIT_TYPE" val="f"/>
  <p:tag name="KSO_WM_UNIT_SUBTYPE" val="a"/>
  <p:tag name="KSO_WM_BEAUTIFY_FLAG" val="#wm#"/>
</p:tagLst>
</file>

<file path=ppt/tags/tag323.xml><?xml version="1.0" encoding="utf-8"?>
<p:tagLst xmlns:p="http://schemas.openxmlformats.org/presentationml/2006/main">
  <p:tag name="KSO_WM_UNIT_INDEX" val="4"/>
  <p:tag name="KSO_WM_UNIT_TYPE" val="f"/>
  <p:tag name="KSO_WM_UNIT_SUBTYPE" val="a"/>
  <p:tag name="KSO_WM_BEAUTIFY_FLAG" val="#wm#"/>
</p:tagLst>
</file>

<file path=ppt/tags/tag324.xml><?xml version="1.0" encoding="utf-8"?>
<p:tagLst xmlns:p="http://schemas.openxmlformats.org/presentationml/2006/main">
  <p:tag name="KSO_WM_UNIT_INDEX" val="2"/>
  <p:tag name="KSO_WM_UNIT_TYPE" val="j"/>
  <p:tag name="KSO_WM_BEAUTIFY_FLAG" val="#wm#"/>
</p:tagLst>
</file>

<file path=ppt/tags/tag325.xml><?xml version="1.0" encoding="utf-8"?>
<p:tagLst xmlns:p="http://schemas.openxmlformats.org/presentationml/2006/main">
  <p:tag name="KSO_WM_UNIT_INDEX" val="1"/>
  <p:tag name="KSO_WM_UNIT_TYPE" val="a"/>
  <p:tag name="KSO_WM_BEAUTIFY_FLAG" val="#wm#"/>
</p:tagLst>
</file>

<file path=ppt/tags/tag326.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327.xml><?xml version="1.0" encoding="utf-8"?>
<p:tagLst xmlns:p="http://schemas.openxmlformats.org/presentationml/2006/main">
  <p:tag name="KSO_WM_UNIT_INDEX" val="2"/>
  <p:tag name="KSO_WM_UNIT_TYPE" val="i"/>
  <p:tag name="KSO_WM_BEAUTIFY_FLAG" val="#wm#"/>
</p:tagLst>
</file>

<file path=ppt/tags/tag328.xml><?xml version="1.0" encoding="utf-8"?>
<p:tagLst xmlns:p="http://schemas.openxmlformats.org/presentationml/2006/main">
  <p:tag name="KSO_WM_UNIT_INDEX" val="4"/>
  <p:tag name="KSO_WM_UNIT_TYPE" val="f"/>
  <p:tag name="KSO_WM_UNIT_SUBTYPE" val="a"/>
  <p:tag name="KSO_WM_BEAUTIFY_FLAG" val="#wm#"/>
</p:tagLst>
</file>

<file path=ppt/tags/tag329.xml><?xml version="1.0" encoding="utf-8"?>
<p:tagLst xmlns:p="http://schemas.openxmlformats.org/presentationml/2006/main">
  <p:tag name="KSO_WM_UNIT_INDEX" val="1"/>
  <p:tag name="KSO_WM_UNIT_TYPE" val="a"/>
  <p:tag name="KSO_WM_BEAUTIFY_FLAG" val="#wm#"/>
</p:tagLst>
</file>

<file path=ppt/tags/tag33.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330.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331.xml><?xml version="1.0" encoding="utf-8"?>
<p:tagLst xmlns:p="http://schemas.openxmlformats.org/presentationml/2006/main">
  <p:tag name="KSO_WM_UNIT_INDEX" val="2"/>
  <p:tag name="KSO_WM_UNIT_TYPE" val="i"/>
  <p:tag name="KSO_WM_BEAUTIFY_FLAG" val="#wm#"/>
</p:tagLst>
</file>

<file path=ppt/tags/tag332.xml><?xml version="1.0" encoding="utf-8"?>
<p:tagLst xmlns:p="http://schemas.openxmlformats.org/presentationml/2006/main">
  <p:tag name="KSO_WM_UNIT_INDEX" val="4"/>
  <p:tag name="KSO_WM_UNIT_TYPE" val="f"/>
  <p:tag name="KSO_WM_UNIT_SUBTYPE" val="a"/>
  <p:tag name="KSO_WM_BEAUTIFY_FLAG" val="#wm#"/>
</p:tagLst>
</file>

<file path=ppt/tags/tag333.xml><?xml version="1.0" encoding="utf-8"?>
<p:tagLst xmlns:p="http://schemas.openxmlformats.org/presentationml/2006/main">
  <p:tag name="KSO_WM_UNIT_INDEX" val="1"/>
  <p:tag name="KSO_WM_UNIT_TYPE" val="a"/>
  <p:tag name="KSO_WM_BEAUTIFY_FLAG" val="#wm#"/>
</p:tagLst>
</file>

<file path=ppt/tags/tag334.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335.xml><?xml version="1.0" encoding="utf-8"?>
<p:tagLst xmlns:p="http://schemas.openxmlformats.org/presentationml/2006/main">
  <p:tag name="KSO_WM_UNIT_INDEX" val="2"/>
  <p:tag name="KSO_WM_UNIT_TYPE" val="i"/>
  <p:tag name="KSO_WM_BEAUTIFY_FLAG" val="#wm#"/>
</p:tagLst>
</file>

<file path=ppt/tags/tag336.xml><?xml version="1.0" encoding="utf-8"?>
<p:tagLst xmlns:p="http://schemas.openxmlformats.org/presentationml/2006/main">
  <p:tag name="KSO_WM_UNIT_INDEX" val="6"/>
  <p:tag name="KSO_WM_UNIT_TYPE" val="f"/>
  <p:tag name="KSO_WM_UNIT_SUBTYPE" val="a"/>
  <p:tag name="KSO_WM_BEAUTIFY_FLAG" val="#wm#"/>
</p:tagLst>
</file>

<file path=ppt/tags/tag337.xml><?xml version="1.0" encoding="utf-8"?>
<p:tagLst xmlns:p="http://schemas.openxmlformats.org/presentationml/2006/main">
  <p:tag name="KSO_WM_UNIT_INDEX" val="1"/>
  <p:tag name="KSO_WM_UNIT_TYPE" val="a"/>
  <p:tag name="KSO_WM_BEAUTIFY_FLAG" val="#wm#"/>
</p:tagLst>
</file>

<file path=ppt/tags/tag338.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339.xml><?xml version="1.0" encoding="utf-8"?>
<p:tagLst xmlns:p="http://schemas.openxmlformats.org/presentationml/2006/main">
  <p:tag name="KSO_WM_UNIT_INDEX" val="2"/>
  <p:tag name="KSO_WM_UNIT_TYPE" val="i"/>
  <p:tag name="KSO_WM_BEAUTIFY_FLAG" val="#wm#"/>
</p:tagLst>
</file>

<file path=ppt/tags/tag34.xml><?xml version="1.0" encoding="utf-8"?>
<p:tagLst xmlns:p="http://schemas.openxmlformats.org/presentationml/2006/main">
  <p:tag name="KSO_WM_UNIT_TYPE" val="a"/>
  <p:tag name="KSO_WM_UNIT_INDEX" val="1"/>
  <p:tag name="KSO_WM_UNIT_ID" val="_6*a*1"/>
  <p:tag name="KSO_WM_BEAUTIFY_FLAG" val="#wm#"/>
  <p:tag name="KSO_WM_TAG_VERSION" val="3.0"/>
  <p:tag name="KSO_WM_UNIT_LAYERLEVEL" val="1"/>
  <p:tag name="KSO_WM_TEMPLATE_CATEGORY" val="custom"/>
  <p:tag name="KSO_WM_TEMPLATE_USER_THEME" val="1"/>
</p:tagLst>
</file>

<file path=ppt/tags/tag340.xml><?xml version="1.0" encoding="utf-8"?>
<p:tagLst xmlns:p="http://schemas.openxmlformats.org/presentationml/2006/main">
  <p:tag name="KSO_WM_UNIT_INDEX" val="7"/>
  <p:tag name="KSO_WM_UNIT_TYPE" val="f"/>
  <p:tag name="KSO_WM_UNIT_SUBTYPE" val="a"/>
  <p:tag name="KSO_WM_BEAUTIFY_FLAG" val="#wm#"/>
</p:tagLst>
</file>

<file path=ppt/tags/tag341.xml><?xml version="1.0" encoding="utf-8"?>
<p:tagLst xmlns:p="http://schemas.openxmlformats.org/presentationml/2006/main">
  <p:tag name="KSO_WM_UNIT_INDEX" val="1"/>
  <p:tag name="KSO_WM_UNIT_TYPE" val="a"/>
  <p:tag name="KSO_WM_BEAUTIFY_FLAG" val="#wm#"/>
</p:tagLst>
</file>

<file path=ppt/tags/tag342.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343.xml><?xml version="1.0" encoding="utf-8"?>
<p:tagLst xmlns:p="http://schemas.openxmlformats.org/presentationml/2006/main">
  <p:tag name="KSO_WM_UNIT_INDEX" val="2"/>
  <p:tag name="KSO_WM_UNIT_TYPE" val="i"/>
  <p:tag name="KSO_WM_BEAUTIFY_FLAG" val="#wm#"/>
</p:tagLst>
</file>

<file path=ppt/tags/tag344.xml><?xml version="1.0" encoding="utf-8"?>
<p:tagLst xmlns:p="http://schemas.openxmlformats.org/presentationml/2006/main">
  <p:tag name="KSO_WM_UNIT_INDEX" val="5"/>
  <p:tag name="KSO_WM_UNIT_TYPE" val="f"/>
  <p:tag name="KSO_WM_UNIT_SUBTYPE" val="a"/>
  <p:tag name="KSO_WM_BEAUTIFY_FLAG" val="#wm#"/>
</p:tagLst>
</file>

<file path=ppt/tags/tag345.xml><?xml version="1.0" encoding="utf-8"?>
<p:tagLst xmlns:p="http://schemas.openxmlformats.org/presentationml/2006/main">
  <p:tag name="KSO_WM_UNIT_INDEX" val="3"/>
  <p:tag name="KSO_WM_UNIT_TYPE" val="β"/>
  <p:tag name="KSO_WM_BEAUTIFY_FLAG" val="#wm#"/>
  <p:tag name="TABLE_ENDDRAG_ORIGIN_RECT" val="722*322"/>
  <p:tag name="TABLE_ENDDRAG_RECT" val="109*145*722*322"/>
</p:tagLst>
</file>

<file path=ppt/tags/tag346.xml><?xml version="1.0" encoding="utf-8"?>
<p:tagLst xmlns:p="http://schemas.openxmlformats.org/presentationml/2006/main">
  <p:tag name="KSO_WM_UNIT_INDEX" val="1"/>
  <p:tag name="KSO_WM_UNIT_TYPE" val="a"/>
  <p:tag name="KSO_WM_BEAUTIFY_FLAG" val="#wm#"/>
</p:tagLst>
</file>

<file path=ppt/tags/tag347.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348.xml><?xml version="1.0" encoding="utf-8"?>
<p:tagLst xmlns:p="http://schemas.openxmlformats.org/presentationml/2006/main">
  <p:tag name="KSO_WM_UNIT_INDEX" val="2"/>
  <p:tag name="KSO_WM_UNIT_TYPE" val="i"/>
  <p:tag name="KSO_WM_BEAUTIFY_FLAG" val="#wm#"/>
</p:tagLst>
</file>

<file path=ppt/tags/tag349.xml><?xml version="1.0" encoding="utf-8"?>
<p:tagLst xmlns:p="http://schemas.openxmlformats.org/presentationml/2006/main">
  <p:tag name="KSO_WM_UNIT_INDEX" val="3"/>
  <p:tag name="KSO_WM_UNIT_TYPE" val="f"/>
  <p:tag name="KSO_WM_UNIT_SUBTYPE" val="a"/>
  <p:tag name="KSO_WM_BEAUTIFY_FLAG" val="#wm#"/>
</p:tagLst>
</file>

<file path=ppt/tags/tag35.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350.xml><?xml version="1.0" encoding="utf-8"?>
<p:tagLst xmlns:p="http://schemas.openxmlformats.org/presentationml/2006/main">
  <p:tag name="KSO_WM_UNIT_INDEX" val="1"/>
  <p:tag name="KSO_WM_UNIT_TYPE" val="a"/>
  <p:tag name="KSO_WM_BEAUTIFY_FLAG" val="#wm#"/>
</p:tagLst>
</file>

<file path=ppt/tags/tag351.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352.xml><?xml version="1.0" encoding="utf-8"?>
<p:tagLst xmlns:p="http://schemas.openxmlformats.org/presentationml/2006/main">
  <p:tag name="KSO_WM_UNIT_INDEX" val="3"/>
  <p:tag name="KSO_WM_UNIT_TYPE" val="f"/>
  <p:tag name="KSO_WM_UNIT_SUBTYPE" val="a"/>
  <p:tag name="KSO_WM_BEAUTIFY_FLAG" val="#wm#"/>
</p:tagLst>
</file>

<file path=ppt/tags/tag353.xml><?xml version="1.0" encoding="utf-8"?>
<p:tagLst xmlns:p="http://schemas.openxmlformats.org/presentationml/2006/main">
  <p:tag name="KSO_WM_UNIT_INDEX" val="4"/>
  <p:tag name="KSO_WM_UNIT_TYPE" val="β"/>
  <p:tag name="KSO_WM_BEAUTIFY_FLAG" val="#wm#"/>
  <p:tag name="TABLE_ENDDRAG_ORIGIN_RECT" val="809*360"/>
  <p:tag name="TABLE_ENDDRAG_RECT" val="87*130*809*360"/>
</p:tagLst>
</file>

<file path=ppt/tags/tag354.xml><?xml version="1.0" encoding="utf-8"?>
<p:tagLst xmlns:p="http://schemas.openxmlformats.org/presentationml/2006/main">
  <p:tag name="KSO_WM_UNIT_INDEX" val="1"/>
  <p:tag name="KSO_WM_UNIT_TYPE" val="a"/>
  <p:tag name="KSO_WM_BEAUTIFY_FLAG" val="#wm#"/>
</p:tagLst>
</file>

<file path=ppt/tags/tag355.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356.xml><?xml version="1.0" encoding="utf-8"?>
<p:tagLst xmlns:p="http://schemas.openxmlformats.org/presentationml/2006/main">
  <p:tag name="KSO_WM_UNIT_INDEX" val="3"/>
  <p:tag name="KSO_WM_UNIT_TYPE" val="β"/>
  <p:tag name="KSO_WM_BEAUTIFY_FLAG" val="#wm#"/>
  <p:tag name="TABLE_ENDDRAG_ORIGIN_RECT" val="641*300"/>
  <p:tag name="TABLE_ENDDRAG_RECT" val="39*147*641*300"/>
</p:tagLst>
</file>

<file path=ppt/tags/tag357.xml><?xml version="1.0" encoding="utf-8"?>
<p:tagLst xmlns:p="http://schemas.openxmlformats.org/presentationml/2006/main">
  <p:tag name="KSO_WM_UNIT_INDEX" val="1"/>
  <p:tag name="KSO_WM_UNIT_TYPE" val="a"/>
  <p:tag name="KSO_WM_BEAUTIFY_FLAG" val="#wm#"/>
</p:tagLst>
</file>

<file path=ppt/tags/tag358.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359.xml><?xml version="1.0" encoding="utf-8"?>
<p:tagLst xmlns:p="http://schemas.openxmlformats.org/presentationml/2006/main">
  <p:tag name="KSO_WM_UNIT_INDEX" val="3"/>
  <p:tag name="KSO_WM_UNIT_TYPE" val="β"/>
  <p:tag name="KSO_WM_BEAUTIFY_FLAG" val="#wm#"/>
  <p:tag name="TABLE_ENDDRAG_ORIGIN_RECT" val="927*482"/>
  <p:tag name="TABLE_ENDDRAG_RECT" val="25*57*927*482"/>
</p:tagLst>
</file>

<file path=ppt/tags/tag36.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360.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361.xml><?xml version="1.0" encoding="utf-8"?>
<p:tagLst xmlns:p="http://schemas.openxmlformats.org/presentationml/2006/main">
  <p:tag name="KSO_WM_UNIT_INDEX" val="3"/>
  <p:tag name="KSO_WM_UNIT_TYPE" val="β"/>
  <p:tag name="KSO_WM_BEAUTIFY_FLAG" val="#wm#"/>
  <p:tag name="TABLE_ENDDRAG_ORIGIN_RECT" val="640*331"/>
  <p:tag name="TABLE_ENDDRAG_RECT" val="38*138*640*331"/>
</p:tagLst>
</file>

<file path=ppt/tags/tag362.xml><?xml version="1.0" encoding="utf-8"?>
<p:tagLst xmlns:p="http://schemas.openxmlformats.org/presentationml/2006/main">
  <p:tag name="KSO_WM_UNIT_INDEX" val="2"/>
  <p:tag name="KSO_WM_UNIT_TYPE" val="f"/>
  <p:tag name="KSO_WM_UNIT_SUBTYPE" val="a"/>
  <p:tag name="KSO_WM_BEAUTIFY_FLAG" val="#wm#"/>
</p:tagLst>
</file>

<file path=ppt/tags/tag363.xml><?xml version="1.0" encoding="utf-8"?>
<p:tagLst xmlns:p="http://schemas.openxmlformats.org/presentationml/2006/main">
  <p:tag name="KSO_WM_UNIT_INDEX" val="1"/>
  <p:tag name="KSO_WM_UNIT_TYPE" val="a"/>
  <p:tag name="KSO_WM_BEAUTIFY_FLAG" val="#wm#"/>
</p:tagLst>
</file>

<file path=ppt/tags/tag364.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365.xml><?xml version="1.0" encoding="utf-8"?>
<p:tagLst xmlns:p="http://schemas.openxmlformats.org/presentationml/2006/main">
  <p:tag name="KSO_WM_UNIT_INDEX" val="3"/>
  <p:tag name="KSO_WM_UNIT_TYPE" val="β"/>
  <p:tag name="KSO_WM_BEAUTIFY_FLAG" val="#wm#"/>
  <p:tag name="TABLE_ENDDRAG_ORIGIN_RECT" val="854*440"/>
  <p:tag name="TABLE_ENDDRAG_RECT" val="49*60*854*440"/>
</p:tagLst>
</file>

<file path=ppt/tags/tag366.xml><?xml version="1.0" encoding="utf-8"?>
<p:tagLst xmlns:p="http://schemas.openxmlformats.org/presentationml/2006/main">
  <p:tag name="KSO_WM_UNIT_INDEX" val="1"/>
  <p:tag name="KSO_WM_UNIT_TYPE" val="a"/>
  <p:tag name="KSO_WM_BEAUTIFY_FLAG" val="#wm#"/>
</p:tagLst>
</file>

<file path=ppt/tags/tag367.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368.xml><?xml version="1.0" encoding="utf-8"?>
<p:tagLst xmlns:p="http://schemas.openxmlformats.org/presentationml/2006/main">
  <p:tag name="KSO_WM_UNIT_INDEX" val="2"/>
  <p:tag name="KSO_WM_UNIT_TYPE" val="i"/>
  <p:tag name="KSO_WM_BEAUTIFY_FLAG" val="#wm#"/>
</p:tagLst>
</file>

<file path=ppt/tags/tag369.xml><?xml version="1.0" encoding="utf-8"?>
<p:tagLst xmlns:p="http://schemas.openxmlformats.org/presentationml/2006/main">
  <p:tag name="KSO_WM_UNIT_INDEX" val="5"/>
  <p:tag name="KSO_WM_UNIT_TYPE" val="f"/>
  <p:tag name="KSO_WM_UNIT_SUBTYPE" val="a"/>
  <p:tag name="KSO_WM_BEAUTIFY_FLAG" val="#wm#"/>
</p:tagLst>
</file>

<file path=ppt/tags/tag37.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370.xml><?xml version="1.0" encoding="utf-8"?>
<p:tagLst xmlns:p="http://schemas.openxmlformats.org/presentationml/2006/main">
  <p:tag name="KSO_WM_UNIT_INDEX" val="1"/>
  <p:tag name="KSO_WM_UNIT_TYPE" val="a"/>
  <p:tag name="KSO_WM_BEAUTIFY_FLAG" val="#wm#"/>
</p:tagLst>
</file>

<file path=ppt/tags/tag371.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372.xml><?xml version="1.0" encoding="utf-8"?>
<p:tagLst xmlns:p="http://schemas.openxmlformats.org/presentationml/2006/main">
  <p:tag name="KSO_WM_UNIT_INDEX" val="2"/>
  <p:tag name="KSO_WM_UNIT_TYPE" val="i"/>
  <p:tag name="KSO_WM_BEAUTIFY_FLAG" val="#wm#"/>
</p:tagLst>
</file>

<file path=ppt/tags/tag373.xml><?xml version="1.0" encoding="utf-8"?>
<p:tagLst xmlns:p="http://schemas.openxmlformats.org/presentationml/2006/main">
  <p:tag name="KSO_WM_UNIT_INDEX" val="7"/>
  <p:tag name="KSO_WM_UNIT_TYPE" val="f"/>
  <p:tag name="KSO_WM_UNIT_SUBTYPE" val="a"/>
  <p:tag name="KSO_WM_BEAUTIFY_FLAG" val="#wm#"/>
</p:tagLst>
</file>

<file path=ppt/tags/tag374.xml><?xml version="1.0" encoding="utf-8"?>
<p:tagLst xmlns:p="http://schemas.openxmlformats.org/presentationml/2006/main">
  <p:tag name="KSO_WM_UNIT_INDEX" val="1"/>
  <p:tag name="KSO_WM_UNIT_TYPE" val="a"/>
  <p:tag name="KSO_WM_BEAUTIFY_FLAG" val="#wm#"/>
</p:tagLst>
</file>

<file path=ppt/tags/tag375.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376.xml><?xml version="1.0" encoding="utf-8"?>
<p:tagLst xmlns:p="http://schemas.openxmlformats.org/presentationml/2006/main">
  <p:tag name="KSO_WM_UNIT_INDEX" val="2"/>
  <p:tag name="KSO_WM_UNIT_TYPE" val="i"/>
  <p:tag name="KSO_WM_BEAUTIFY_FLAG" val="#wm#"/>
</p:tagLst>
</file>

<file path=ppt/tags/tag377.xml><?xml version="1.0" encoding="utf-8"?>
<p:tagLst xmlns:p="http://schemas.openxmlformats.org/presentationml/2006/main">
  <p:tag name="KSO_WM_UNIT_INDEX" val="7"/>
  <p:tag name="KSO_WM_UNIT_TYPE" val="f"/>
  <p:tag name="KSO_WM_UNIT_SUBTYPE" val="a"/>
  <p:tag name="KSO_WM_BEAUTIFY_FLAG" val="#wm#"/>
</p:tagLst>
</file>

<file path=ppt/tags/tag378.xml><?xml version="1.0" encoding="utf-8"?>
<p:tagLst xmlns:p="http://schemas.openxmlformats.org/presentationml/2006/main">
  <p:tag name="KSO_WM_UNIT_INDEX" val="1"/>
  <p:tag name="KSO_WM_UNIT_TYPE" val="a"/>
  <p:tag name="KSO_WM_BEAUTIFY_FLAG" val="#wm#"/>
</p:tagLst>
</file>

<file path=ppt/tags/tag379.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38.xml><?xml version="1.0" encoding="utf-8"?>
<p:tagLst xmlns:p="http://schemas.openxmlformats.org/presentationml/2006/main">
  <p:tag name="KSO_WM_UNIT_TYPE" val="a"/>
  <p:tag name="KSO_WM_UNIT_INDEX" val="1"/>
  <p:tag name="KSO_WM_UNIT_ID" val="_7*a*1"/>
  <p:tag name="KSO_WM_BEAUTIFY_FLAG" val="#wm#"/>
  <p:tag name="KSO_WM_TAG_VERSION" val="3.0"/>
  <p:tag name="KSO_WM_UNIT_LAYERLEVEL" val="1"/>
  <p:tag name="KSO_WM_TEMPLATE_CATEGORY" val="custom"/>
  <p:tag name="KSO_WM_TEMPLATE_USER_THEME" val="1"/>
</p:tagLst>
</file>

<file path=ppt/tags/tag380.xml><?xml version="1.0" encoding="utf-8"?>
<p:tagLst xmlns:p="http://schemas.openxmlformats.org/presentationml/2006/main">
  <p:tag name="KSO_WM_UNIT_INDEX" val="2"/>
  <p:tag name="KSO_WM_UNIT_TYPE" val="i"/>
  <p:tag name="KSO_WM_BEAUTIFY_FLAG" val="#wm#"/>
</p:tagLst>
</file>

<file path=ppt/tags/tag381.xml><?xml version="1.0" encoding="utf-8"?>
<p:tagLst xmlns:p="http://schemas.openxmlformats.org/presentationml/2006/main">
  <p:tag name="KSO_WM_UNIT_INDEX" val="5"/>
  <p:tag name="KSO_WM_UNIT_TYPE" val="f"/>
  <p:tag name="KSO_WM_UNIT_SUBTYPE" val="a"/>
  <p:tag name="KSO_WM_BEAUTIFY_FLAG" val="#wm#"/>
</p:tagLst>
</file>

<file path=ppt/tags/tag382.xml><?xml version="1.0" encoding="utf-8"?>
<p:tagLst xmlns:p="http://schemas.openxmlformats.org/presentationml/2006/main">
  <p:tag name="KSO_WM_UNIT_INDEX" val="1"/>
  <p:tag name="KSO_WM_UNIT_TYPE" val="a"/>
  <p:tag name="KSO_WM_BEAUTIFY_FLAG" val="#wm#"/>
</p:tagLst>
</file>

<file path=ppt/tags/tag383.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384.xml><?xml version="1.0" encoding="utf-8"?>
<p:tagLst xmlns:p="http://schemas.openxmlformats.org/presentationml/2006/main">
  <p:tag name="KSO_WM_UNIT_INDEX" val="2"/>
  <p:tag name="KSO_WM_UNIT_TYPE" val="i"/>
  <p:tag name="KSO_WM_BEAUTIFY_FLAG" val="#wm#"/>
</p:tagLst>
</file>

<file path=ppt/tags/tag385.xml><?xml version="1.0" encoding="utf-8"?>
<p:tagLst xmlns:p="http://schemas.openxmlformats.org/presentationml/2006/main">
  <p:tag name="KSO_WM_UNIT_INDEX" val="6"/>
  <p:tag name="KSO_WM_UNIT_TYPE" val="f"/>
  <p:tag name="KSO_WM_UNIT_SUBTYPE" val="a"/>
  <p:tag name="KSO_WM_BEAUTIFY_FLAG" val="#wm#"/>
</p:tagLst>
</file>

<file path=ppt/tags/tag386.xml><?xml version="1.0" encoding="utf-8"?>
<p:tagLst xmlns:p="http://schemas.openxmlformats.org/presentationml/2006/main">
  <p:tag name="KSO_WM_UNIT_INDEX" val="1"/>
  <p:tag name="KSO_WM_UNIT_TYPE" val="a"/>
  <p:tag name="KSO_WM_BEAUTIFY_FLAG" val="#wm#"/>
</p:tagLst>
</file>

<file path=ppt/tags/tag387.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388.xml><?xml version="1.0" encoding="utf-8"?>
<p:tagLst xmlns:p="http://schemas.openxmlformats.org/presentationml/2006/main">
  <p:tag name="KSO_WM_UNIT_INDEX" val="2"/>
  <p:tag name="KSO_WM_UNIT_TYPE" val="i"/>
  <p:tag name="KSO_WM_BEAUTIFY_FLAG" val="#wm#"/>
</p:tagLst>
</file>

<file path=ppt/tags/tag389.xml><?xml version="1.0" encoding="utf-8"?>
<p:tagLst xmlns:p="http://schemas.openxmlformats.org/presentationml/2006/main">
  <p:tag name="KSO_WM_UNIT_INDEX" val="5"/>
  <p:tag name="KSO_WM_UNIT_TYPE" val="f"/>
  <p:tag name="KSO_WM_UNIT_SUBTYPE" val="a"/>
  <p:tag name="KSO_WM_BEAUTIFY_FLAG" val="#wm#"/>
</p:tagLst>
</file>

<file path=ppt/tags/tag39.xml><?xml version="1.0" encoding="utf-8"?>
<p:tagLst xmlns:p="http://schemas.openxmlformats.org/presentationml/2006/main">
  <p:tag name="KSO_WM_UNIT_TYPE" val="f"/>
  <p:tag name="KSO_WM_UNIT_INDEX" val="1"/>
  <p:tag name="KSO_WM_UNIT_ID" val="_9*f*1"/>
  <p:tag name="KSO_WM_BEAUTIFY_FLAG" val="#wm#"/>
  <p:tag name="KSO_WM_TAG_VERSION" val="3.0"/>
  <p:tag name="KSO_WM_UNIT_LAYERLEVEL" val="1"/>
  <p:tag name="KSO_WM_TEMPLATE_CATEGORY" val="custom"/>
  <p:tag name="KSO_WM_TEMPLATE_USER_THEME" val="1"/>
</p:tagLst>
</file>

<file path=ppt/tags/tag390.xml><?xml version="1.0" encoding="utf-8"?>
<p:tagLst xmlns:p="http://schemas.openxmlformats.org/presentationml/2006/main">
  <p:tag name="KSO_WM_UNIT_INDEX" val="1"/>
  <p:tag name="KSO_WM_UNIT_TYPE" val="a"/>
  <p:tag name="KSO_WM_BEAUTIFY_FLAG" val="#wm#"/>
</p:tagLst>
</file>

<file path=ppt/tags/tag391.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392.xml><?xml version="1.0" encoding="utf-8"?>
<p:tagLst xmlns:p="http://schemas.openxmlformats.org/presentationml/2006/main">
  <p:tag name="KSO_WM_UNIT_INDEX" val="2"/>
  <p:tag name="KSO_WM_UNIT_TYPE" val="i"/>
  <p:tag name="KSO_WM_BEAUTIFY_FLAG" val="#wm#"/>
</p:tagLst>
</file>

<file path=ppt/tags/tag393.xml><?xml version="1.0" encoding="utf-8"?>
<p:tagLst xmlns:p="http://schemas.openxmlformats.org/presentationml/2006/main">
  <p:tag name="KSO_WM_UNIT_INDEX" val="4"/>
  <p:tag name="KSO_WM_UNIT_TYPE" val="f"/>
  <p:tag name="KSO_WM_UNIT_SUBTYPE" val="a"/>
  <p:tag name="KSO_WM_BEAUTIFY_FLAG" val="#wm#"/>
</p:tagLst>
</file>

<file path=ppt/tags/tag394.xml><?xml version="1.0" encoding="utf-8"?>
<p:tagLst xmlns:p="http://schemas.openxmlformats.org/presentationml/2006/main">
  <p:tag name="KSO_WM_UNIT_INDEX" val="1"/>
  <p:tag name="KSO_WM_UNIT_TYPE" val="a"/>
  <p:tag name="KSO_WM_BEAUTIFY_FLAG" val="#wm#"/>
</p:tagLst>
</file>

<file path=ppt/tags/tag395.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396.xml><?xml version="1.0" encoding="utf-8"?>
<p:tagLst xmlns:p="http://schemas.openxmlformats.org/presentationml/2006/main">
  <p:tag name="KSO_WM_UNIT_INDEX" val="2"/>
  <p:tag name="KSO_WM_UNIT_TYPE" val="i"/>
  <p:tag name="KSO_WM_BEAUTIFY_FLAG" val="#wm#"/>
</p:tagLst>
</file>

<file path=ppt/tags/tag397.xml><?xml version="1.0" encoding="utf-8"?>
<p:tagLst xmlns:p="http://schemas.openxmlformats.org/presentationml/2006/main">
  <p:tag name="KSO_WM_UNIT_INDEX" val="7"/>
  <p:tag name="KSO_WM_UNIT_TYPE" val="f"/>
  <p:tag name="KSO_WM_UNIT_SUBTYPE" val="a"/>
  <p:tag name="KSO_WM_BEAUTIFY_FLAG" val="#wm#"/>
</p:tagLst>
</file>

<file path=ppt/tags/tag398.xml><?xml version="1.0" encoding="utf-8"?>
<p:tagLst xmlns:p="http://schemas.openxmlformats.org/presentationml/2006/main">
  <p:tag name="KSO_WM_UNIT_INDEX" val="1"/>
  <p:tag name="KSO_WM_UNIT_TYPE" val="a"/>
  <p:tag name="KSO_WM_BEAUTIFY_FLAG" val="#wm#"/>
</p:tagLst>
</file>

<file path=ppt/tags/tag399.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4.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40.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400.xml><?xml version="1.0" encoding="utf-8"?>
<p:tagLst xmlns:p="http://schemas.openxmlformats.org/presentationml/2006/main">
  <p:tag name="KSO_WM_UNIT_INDEX" val="2"/>
  <p:tag name="KSO_WM_UNIT_TYPE" val="i"/>
  <p:tag name="KSO_WM_BEAUTIFY_FLAG" val="#wm#"/>
</p:tagLst>
</file>

<file path=ppt/tags/tag401.xml><?xml version="1.0" encoding="utf-8"?>
<p:tagLst xmlns:p="http://schemas.openxmlformats.org/presentationml/2006/main">
  <p:tag name="KSO_WM_UNIT_INDEX" val="6"/>
  <p:tag name="KSO_WM_UNIT_TYPE" val="f"/>
  <p:tag name="KSO_WM_UNIT_SUBTYPE" val="a"/>
  <p:tag name="KSO_WM_BEAUTIFY_FLAG" val="#wm#"/>
</p:tagLst>
</file>

<file path=ppt/tags/tag402.xml><?xml version="1.0" encoding="utf-8"?>
<p:tagLst xmlns:p="http://schemas.openxmlformats.org/presentationml/2006/main">
  <p:tag name="KSO_WM_UNIT_INDEX" val="1"/>
  <p:tag name="KSO_WM_UNIT_TYPE" val="a"/>
  <p:tag name="KSO_WM_BEAUTIFY_FLAG" val="#wm#"/>
</p:tagLst>
</file>

<file path=ppt/tags/tag403.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404.xml><?xml version="1.0" encoding="utf-8"?>
<p:tagLst xmlns:p="http://schemas.openxmlformats.org/presentationml/2006/main">
  <p:tag name="KSO_WM_UNIT_INDEX" val="2"/>
  <p:tag name="KSO_WM_UNIT_TYPE" val="i"/>
  <p:tag name="KSO_WM_BEAUTIFY_FLAG" val="#wm#"/>
</p:tagLst>
</file>

<file path=ppt/tags/tag405.xml><?xml version="1.0" encoding="utf-8"?>
<p:tagLst xmlns:p="http://schemas.openxmlformats.org/presentationml/2006/main">
  <p:tag name="KSO_WM_UNIT_INDEX" val="6"/>
  <p:tag name="KSO_WM_UNIT_TYPE" val="f"/>
  <p:tag name="KSO_WM_UNIT_SUBTYPE" val="a"/>
  <p:tag name="KSO_WM_BEAUTIFY_FLAG" val="#wm#"/>
</p:tagLst>
</file>

<file path=ppt/tags/tag406.xml><?xml version="1.0" encoding="utf-8"?>
<p:tagLst xmlns:p="http://schemas.openxmlformats.org/presentationml/2006/main">
  <p:tag name="KSO_WM_UNIT_INDEX" val="1"/>
  <p:tag name="KSO_WM_UNIT_TYPE" val="a"/>
  <p:tag name="KSO_WM_BEAUTIFY_FLAG" val="#wm#"/>
</p:tagLst>
</file>

<file path=ppt/tags/tag407.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408.xml><?xml version="1.0" encoding="utf-8"?>
<p:tagLst xmlns:p="http://schemas.openxmlformats.org/presentationml/2006/main">
  <p:tag name="KSO_WM_UNIT_INDEX" val="2"/>
  <p:tag name="KSO_WM_UNIT_TYPE" val="i"/>
  <p:tag name="KSO_WM_BEAUTIFY_FLAG" val="#wm#"/>
</p:tagLst>
</file>

<file path=ppt/tags/tag409.xml><?xml version="1.0" encoding="utf-8"?>
<p:tagLst xmlns:p="http://schemas.openxmlformats.org/presentationml/2006/main">
  <p:tag name="KSO_WM_UNIT_INDEX" val="5"/>
  <p:tag name="KSO_WM_UNIT_TYPE" val="f"/>
  <p:tag name="KSO_WM_UNIT_SUBTYPE" val="a"/>
  <p:tag name="KSO_WM_BEAUTIFY_FLAG" val="#wm#"/>
</p:tagLst>
</file>

<file path=ppt/tags/tag41.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410.xml><?xml version="1.0" encoding="utf-8"?>
<p:tagLst xmlns:p="http://schemas.openxmlformats.org/presentationml/2006/main">
  <p:tag name="KSO_WM_UNIT_INDEX" val="1"/>
  <p:tag name="KSO_WM_UNIT_TYPE" val="a"/>
  <p:tag name="KSO_WM_BEAUTIFY_FLAG" val="#wm#"/>
</p:tagLst>
</file>

<file path=ppt/tags/tag411.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412.xml><?xml version="1.0" encoding="utf-8"?>
<p:tagLst xmlns:p="http://schemas.openxmlformats.org/presentationml/2006/main">
  <p:tag name="KSO_WM_UNIT_INDEX" val="2"/>
  <p:tag name="KSO_WM_UNIT_TYPE" val="i"/>
  <p:tag name="KSO_WM_BEAUTIFY_FLAG" val="#wm#"/>
</p:tagLst>
</file>

<file path=ppt/tags/tag413.xml><?xml version="1.0" encoding="utf-8"?>
<p:tagLst xmlns:p="http://schemas.openxmlformats.org/presentationml/2006/main">
  <p:tag name="KSO_WM_UNIT_INDEX" val="11"/>
  <p:tag name="KSO_WM_UNIT_TYPE" val="f"/>
  <p:tag name="KSO_WM_UNIT_SUBTYPE" val="a"/>
  <p:tag name="KSO_WM_BEAUTIFY_FLAG" val="#wm#"/>
</p:tagLst>
</file>

<file path=ppt/tags/tag414.xml><?xml version="1.0" encoding="utf-8"?>
<p:tagLst xmlns:p="http://schemas.openxmlformats.org/presentationml/2006/main">
  <p:tag name="KSO_WM_UNIT_INDEX" val="1"/>
  <p:tag name="KSO_WM_UNIT_TYPE" val="a"/>
  <p:tag name="KSO_WM_BEAUTIFY_FLAG" val="#wm#"/>
</p:tagLst>
</file>

<file path=ppt/tags/tag415.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416.xml><?xml version="1.0" encoding="utf-8"?>
<p:tagLst xmlns:p="http://schemas.openxmlformats.org/presentationml/2006/main">
  <p:tag name="KSO_WM_UNIT_INDEX" val="2"/>
  <p:tag name="KSO_WM_UNIT_TYPE" val="i"/>
  <p:tag name="KSO_WM_BEAUTIFY_FLAG" val="#wm#"/>
</p:tagLst>
</file>

<file path=ppt/tags/tag417.xml><?xml version="1.0" encoding="utf-8"?>
<p:tagLst xmlns:p="http://schemas.openxmlformats.org/presentationml/2006/main">
  <p:tag name="KSO_WM_UNIT_INDEX" val="7"/>
  <p:tag name="KSO_WM_UNIT_TYPE" val="f"/>
  <p:tag name="KSO_WM_UNIT_SUBTYPE" val="a"/>
  <p:tag name="KSO_WM_BEAUTIFY_FLAG" val="#wm#"/>
</p:tagLst>
</file>

<file path=ppt/tags/tag418.xml><?xml version="1.0" encoding="utf-8"?>
<p:tagLst xmlns:p="http://schemas.openxmlformats.org/presentationml/2006/main">
  <p:tag name="KSO_WM_UNIT_INDEX" val="1"/>
  <p:tag name="KSO_WM_UNIT_TYPE" val="a"/>
  <p:tag name="KSO_WM_BEAUTIFY_FLAG" val="#wm#"/>
</p:tagLst>
</file>

<file path=ppt/tags/tag419.xml><?xml version="1.0" encoding="utf-8"?>
<p:tagLst xmlns:p="http://schemas.openxmlformats.org/presentationml/2006/main">
  <p:tag name="KSO_WM_UNIT_INDEX" val="1"/>
  <p:tag name="KSO_WM_UNIT_TYPE" val="a"/>
  <p:tag name="KSO_WM_BEAUTIFY_FLAG" val="#wm#"/>
</p:tagLst>
</file>

<file path=ppt/tags/tag42.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420.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421.xml><?xml version="1.0" encoding="utf-8"?>
<p:tagLst xmlns:p="http://schemas.openxmlformats.org/presentationml/2006/main">
  <p:tag name="KSO_WM_UNIT_INDEX" val="2"/>
  <p:tag name="KSO_WM_UNIT_TYPE" val="i"/>
  <p:tag name="KSO_WM_BEAUTIFY_FLAG" val="#wm#"/>
</p:tagLst>
</file>

<file path=ppt/tags/tag422.xml><?xml version="1.0" encoding="utf-8"?>
<p:tagLst xmlns:p="http://schemas.openxmlformats.org/presentationml/2006/main">
  <p:tag name="KSO_WM_UNIT_INDEX" val="7"/>
  <p:tag name="KSO_WM_UNIT_TYPE" val="f"/>
  <p:tag name="KSO_WM_UNIT_SUBTYPE" val="a"/>
  <p:tag name="KSO_WM_BEAUTIFY_FLAG" val="#wm#"/>
</p:tagLst>
</file>

<file path=ppt/tags/tag423.xml><?xml version="1.0" encoding="utf-8"?>
<p:tagLst xmlns:p="http://schemas.openxmlformats.org/presentationml/2006/main">
  <p:tag name="KSO_WM_UNIT_INDEX" val="1"/>
  <p:tag name="KSO_WM_UNIT_TYPE" val="a"/>
  <p:tag name="KSO_WM_BEAUTIFY_FLAG" val="#wm#"/>
</p:tagLst>
</file>

<file path=ppt/tags/tag424.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425.xml><?xml version="1.0" encoding="utf-8"?>
<p:tagLst xmlns:p="http://schemas.openxmlformats.org/presentationml/2006/main">
  <p:tag name="KSO_WM_UNIT_INDEX" val="2"/>
  <p:tag name="KSO_WM_UNIT_TYPE" val="i"/>
  <p:tag name="KSO_WM_BEAUTIFY_FLAG" val="#wm#"/>
</p:tagLst>
</file>

<file path=ppt/tags/tag426.xml><?xml version="1.0" encoding="utf-8"?>
<p:tagLst xmlns:p="http://schemas.openxmlformats.org/presentationml/2006/main">
  <p:tag name="KSO_WM_UNIT_INDEX" val="6"/>
  <p:tag name="KSO_WM_UNIT_TYPE" val="f"/>
  <p:tag name="KSO_WM_UNIT_SUBTYPE" val="a"/>
  <p:tag name="KSO_WM_BEAUTIFY_FLAG" val="#wm#"/>
</p:tagLst>
</file>

<file path=ppt/tags/tag427.xml><?xml version="1.0" encoding="utf-8"?>
<p:tagLst xmlns:p="http://schemas.openxmlformats.org/presentationml/2006/main">
  <p:tag name="KSO_WM_UNIT_INDEX" val="1"/>
  <p:tag name="KSO_WM_UNIT_TYPE" val="a"/>
  <p:tag name="KSO_WM_BEAUTIFY_FLAG" val="#wm#"/>
</p:tagLst>
</file>

<file path=ppt/tags/tag428.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429.xml><?xml version="1.0" encoding="utf-8"?>
<p:tagLst xmlns:p="http://schemas.openxmlformats.org/presentationml/2006/main">
  <p:tag name="KSO_WM_UNIT_INDEX" val="2"/>
  <p:tag name="KSO_WM_UNIT_TYPE" val="i"/>
  <p:tag name="KSO_WM_BEAUTIFY_FLAG" val="#wm#"/>
</p:tagLst>
</file>

<file path=ppt/tags/tag43.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430.xml><?xml version="1.0" encoding="utf-8"?>
<p:tagLst xmlns:p="http://schemas.openxmlformats.org/presentationml/2006/main">
  <p:tag name="KSO_WM_UNIT_INDEX" val="8"/>
  <p:tag name="KSO_WM_UNIT_TYPE" val="f"/>
  <p:tag name="KSO_WM_UNIT_SUBTYPE" val="a"/>
  <p:tag name="KSO_WM_BEAUTIFY_FLAG" val="#wm#"/>
</p:tagLst>
</file>

<file path=ppt/tags/tag431.xml><?xml version="1.0" encoding="utf-8"?>
<p:tagLst xmlns:p="http://schemas.openxmlformats.org/presentationml/2006/main">
  <p:tag name="KSO_WM_UNIT_INDEX" val="1"/>
  <p:tag name="KSO_WM_UNIT_TYPE" val="a"/>
  <p:tag name="KSO_WM_BEAUTIFY_FLAG" val="#wm#"/>
</p:tagLst>
</file>

<file path=ppt/tags/tag432.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433.xml><?xml version="1.0" encoding="utf-8"?>
<p:tagLst xmlns:p="http://schemas.openxmlformats.org/presentationml/2006/main">
  <p:tag name="KSO_WM_UNIT_INDEX" val="2"/>
  <p:tag name="KSO_WM_UNIT_TYPE" val="i"/>
  <p:tag name="KSO_WM_BEAUTIFY_FLAG" val="#wm#"/>
</p:tagLst>
</file>

<file path=ppt/tags/tag434.xml><?xml version="1.0" encoding="utf-8"?>
<p:tagLst xmlns:p="http://schemas.openxmlformats.org/presentationml/2006/main">
  <p:tag name="KSO_WM_UNIT_INDEX" val="5"/>
  <p:tag name="KSO_WM_UNIT_TYPE" val="f"/>
  <p:tag name="KSO_WM_UNIT_SUBTYPE" val="a"/>
  <p:tag name="KSO_WM_BEAUTIFY_FLAG" val="#wm#"/>
</p:tagLst>
</file>

<file path=ppt/tags/tag435.xml><?xml version="1.0" encoding="utf-8"?>
<p:tagLst xmlns:p="http://schemas.openxmlformats.org/presentationml/2006/main">
  <p:tag name="KSO_WM_UNIT_INDEX" val="3"/>
  <p:tag name="KSO_WM_UNIT_TYPE" val="β"/>
  <p:tag name="KSO_WM_BEAUTIFY_FLAG" val="#wm#"/>
</p:tagLst>
</file>

<file path=ppt/tags/tag436.xml><?xml version="1.0" encoding="utf-8"?>
<p:tagLst xmlns:p="http://schemas.openxmlformats.org/presentationml/2006/main">
  <p:tag name="KSO_WM_UNIT_INDEX" val="1"/>
  <p:tag name="KSO_WM_UNIT_TYPE" val="a"/>
  <p:tag name="KSO_WM_BEAUTIFY_FLAG" val="#wm#"/>
</p:tagLst>
</file>

<file path=ppt/tags/tag437.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438.xml><?xml version="1.0" encoding="utf-8"?>
<p:tagLst xmlns:p="http://schemas.openxmlformats.org/presentationml/2006/main">
  <p:tag name="KSO_WM_UNIT_INDEX" val="2"/>
  <p:tag name="KSO_WM_UNIT_TYPE" val="i"/>
  <p:tag name="KSO_WM_BEAUTIFY_FLAG" val="#wm#"/>
</p:tagLst>
</file>

<file path=ppt/tags/tag439.xml><?xml version="1.0" encoding="utf-8"?>
<p:tagLst xmlns:p="http://schemas.openxmlformats.org/presentationml/2006/main">
  <p:tag name="KSO_WM_UNIT_INDEX" val="5"/>
  <p:tag name="KSO_WM_UNIT_TYPE" val="f"/>
  <p:tag name="KSO_WM_UNIT_SUBTYPE" val="a"/>
  <p:tag name="KSO_WM_BEAUTIFY_FLAG" val="#wm#"/>
</p:tagLst>
</file>

<file path=ppt/tags/tag44.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440.xml><?xml version="1.0" encoding="utf-8"?>
<p:tagLst xmlns:p="http://schemas.openxmlformats.org/presentationml/2006/main">
  <p:tag name="KSO_WM_UNIT_INDEX" val="1"/>
  <p:tag name="KSO_WM_UNIT_TYPE" val="a"/>
  <p:tag name="KSO_WM_BEAUTIFY_FLAG" val="#wm#"/>
</p:tagLst>
</file>

<file path=ppt/tags/tag441.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442.xml><?xml version="1.0" encoding="utf-8"?>
<p:tagLst xmlns:p="http://schemas.openxmlformats.org/presentationml/2006/main">
  <p:tag name="KSO_WM_UNIT_INDEX" val="2"/>
  <p:tag name="KSO_WM_UNIT_TYPE" val="i"/>
  <p:tag name="KSO_WM_BEAUTIFY_FLAG" val="#wm#"/>
</p:tagLst>
</file>

<file path=ppt/tags/tag443.xml><?xml version="1.0" encoding="utf-8"?>
<p:tagLst xmlns:p="http://schemas.openxmlformats.org/presentationml/2006/main">
  <p:tag name="KSO_WM_UNIT_INDEX" val="3"/>
  <p:tag name="KSO_WM_UNIT_TYPE" val="f"/>
  <p:tag name="KSO_WM_UNIT_SUBTYPE" val="a"/>
  <p:tag name="KSO_WM_BEAUTIFY_FLAG" val="#wm#"/>
</p:tagLst>
</file>

<file path=ppt/tags/tag444.xml><?xml version="1.0" encoding="utf-8"?>
<p:tagLst xmlns:p="http://schemas.openxmlformats.org/presentationml/2006/main">
  <p:tag name="KSO_WM_UNIT_INDEX" val="5"/>
  <p:tag name="KSO_WM_UNIT_TYPE" val="β"/>
  <p:tag name="KSO_WM_BEAUTIFY_FLAG" val="#wm#"/>
  <p:tag name="TABLE_ENDDRAG_ORIGIN_RECT" val="765*317"/>
  <p:tag name="TABLE_ENDDRAG_RECT" val="77*167*765*317"/>
</p:tagLst>
</file>

<file path=ppt/tags/tag445.xml><?xml version="1.0" encoding="utf-8"?>
<p:tagLst xmlns:p="http://schemas.openxmlformats.org/presentationml/2006/main">
  <p:tag name="KSO_WM_UNIT_INDEX" val="1"/>
  <p:tag name="KSO_WM_UNIT_TYPE" val="a"/>
  <p:tag name="KSO_WM_BEAUTIFY_FLAG" val="#wm#"/>
</p:tagLst>
</file>

<file path=ppt/tags/tag446.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447.xml><?xml version="1.0" encoding="utf-8"?>
<p:tagLst xmlns:p="http://schemas.openxmlformats.org/presentationml/2006/main">
  <p:tag name="KSO_WM_UNIT_INDEX" val="2"/>
  <p:tag name="KSO_WM_UNIT_TYPE" val="i"/>
  <p:tag name="KSO_WM_BEAUTIFY_FLAG" val="#wm#"/>
</p:tagLst>
</file>

<file path=ppt/tags/tag448.xml><?xml version="1.0" encoding="utf-8"?>
<p:tagLst xmlns:p="http://schemas.openxmlformats.org/presentationml/2006/main">
  <p:tag name="KSO_WM_UNIT_INDEX" val="7"/>
  <p:tag name="KSO_WM_UNIT_TYPE" val="f"/>
  <p:tag name="KSO_WM_UNIT_SUBTYPE" val="a"/>
  <p:tag name="KSO_WM_BEAUTIFY_FLAG" val="#wm#"/>
</p:tagLst>
</file>

<file path=ppt/tags/tag449.xml><?xml version="1.0" encoding="utf-8"?>
<p:tagLst xmlns:p="http://schemas.openxmlformats.org/presentationml/2006/main">
  <p:tag name="KSO_WM_UNIT_INDEX" val="1"/>
  <p:tag name="KSO_WM_UNIT_TYPE" val="a"/>
  <p:tag name="KSO_WM_BEAUTIFY_FLAG" val="#wm#"/>
</p:tagLst>
</file>

<file path=ppt/tags/tag45.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450.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451.xml><?xml version="1.0" encoding="utf-8"?>
<p:tagLst xmlns:p="http://schemas.openxmlformats.org/presentationml/2006/main">
  <p:tag name="KSO_WM_UNIT_INDEX" val="2"/>
  <p:tag name="KSO_WM_UNIT_TYPE" val="i"/>
  <p:tag name="KSO_WM_BEAUTIFY_FLAG" val="#wm#"/>
</p:tagLst>
</file>

<file path=ppt/tags/tag452.xml><?xml version="1.0" encoding="utf-8"?>
<p:tagLst xmlns:p="http://schemas.openxmlformats.org/presentationml/2006/main">
  <p:tag name="KSO_WM_UNIT_INDEX" val="8"/>
  <p:tag name="KSO_WM_UNIT_TYPE" val="f"/>
  <p:tag name="KSO_WM_UNIT_SUBTYPE" val="a"/>
  <p:tag name="KSO_WM_BEAUTIFY_FLAG" val="#wm#"/>
</p:tagLst>
</file>

<file path=ppt/tags/tag453.xml><?xml version="1.0" encoding="utf-8"?>
<p:tagLst xmlns:p="http://schemas.openxmlformats.org/presentationml/2006/main">
  <p:tag name="KSO_WM_UNIT_INDEX" val="1"/>
  <p:tag name="KSO_WM_UNIT_TYPE" val="a"/>
  <p:tag name="KSO_WM_BEAUTIFY_FLAG" val="#wm#"/>
</p:tagLst>
</file>

<file path=ppt/tags/tag454.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455.xml><?xml version="1.0" encoding="utf-8"?>
<p:tagLst xmlns:p="http://schemas.openxmlformats.org/presentationml/2006/main">
  <p:tag name="KSO_WM_UNIT_INDEX" val="2"/>
  <p:tag name="KSO_WM_UNIT_TYPE" val="i"/>
  <p:tag name="KSO_WM_BEAUTIFY_FLAG" val="#wm#"/>
</p:tagLst>
</file>

<file path=ppt/tags/tag456.xml><?xml version="1.0" encoding="utf-8"?>
<p:tagLst xmlns:p="http://schemas.openxmlformats.org/presentationml/2006/main">
  <p:tag name="KSO_WM_UNIT_INDEX" val="7"/>
  <p:tag name="KSO_WM_UNIT_TYPE" val="f"/>
  <p:tag name="KSO_WM_UNIT_SUBTYPE" val="a"/>
  <p:tag name="KSO_WM_BEAUTIFY_FLAG" val="#wm#"/>
</p:tagLst>
</file>

<file path=ppt/tags/tag457.xml><?xml version="1.0" encoding="utf-8"?>
<p:tagLst xmlns:p="http://schemas.openxmlformats.org/presentationml/2006/main">
  <p:tag name="KSO_WM_UNIT_INDEX" val="1"/>
  <p:tag name="KSO_WM_UNIT_TYPE" val="a"/>
  <p:tag name="KSO_WM_BEAUTIFY_FLAG" val="#wm#"/>
</p:tagLst>
</file>

<file path=ppt/tags/tag458.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459.xml><?xml version="1.0" encoding="utf-8"?>
<p:tagLst xmlns:p="http://schemas.openxmlformats.org/presentationml/2006/main">
  <p:tag name="KSO_WM_UNIT_INDEX" val="2"/>
  <p:tag name="KSO_WM_UNIT_TYPE" val="i"/>
  <p:tag name="KSO_WM_BEAUTIFY_FLAG" val="#wm#"/>
</p:tagLst>
</file>

<file path=ppt/tags/tag46.xml><?xml version="1.0" encoding="utf-8"?>
<p:tagLst xmlns:p="http://schemas.openxmlformats.org/presentationml/2006/main">
  <p:tag name="KSO_WM_UNIT_TYPE" val="f"/>
  <p:tag name="KSO_WM_UNIT_INDEX" val="1"/>
  <p:tag name="KSO_WM_UNIT_ID" val="_10*f*1"/>
  <p:tag name="KSO_WM_BEAUTIFY_FLAG" val="#wm#"/>
  <p:tag name="KSO_WM_TAG_VERSION" val="3.0"/>
  <p:tag name="KSO_WM_UNIT_LAYERLEVEL" val="1"/>
  <p:tag name="KSO_WM_TEMPLATE_CATEGORY" val="custom"/>
  <p:tag name="KSO_WM_TEMPLATE_USER_THEME" val="1"/>
</p:tagLst>
</file>

<file path=ppt/tags/tag460.xml><?xml version="1.0" encoding="utf-8"?>
<p:tagLst xmlns:p="http://schemas.openxmlformats.org/presentationml/2006/main">
  <p:tag name="KSO_WM_UNIT_INDEX" val="5"/>
  <p:tag name="KSO_WM_UNIT_TYPE" val="f"/>
  <p:tag name="KSO_WM_UNIT_SUBTYPE" val="a"/>
  <p:tag name="KSO_WM_BEAUTIFY_FLAG" val="#wm#"/>
</p:tagLst>
</file>

<file path=ppt/tags/tag461.xml><?xml version="1.0" encoding="utf-8"?>
<p:tagLst xmlns:p="http://schemas.openxmlformats.org/presentationml/2006/main">
  <p:tag name="KSO_WM_UNIT_INDEX" val="3"/>
  <p:tag name="KSO_WM_UNIT_TYPE" val="j"/>
  <p:tag name="KSO_WM_BEAUTIFY_FLAG" val="#wm#"/>
</p:tagLst>
</file>

<file path=ppt/tags/tag462.xml><?xml version="1.0" encoding="utf-8"?>
<p:tagLst xmlns:p="http://schemas.openxmlformats.org/presentationml/2006/main">
  <p:tag name="KSO_WM_UNIT_INDEX" val="1"/>
  <p:tag name="KSO_WM_UNIT_TYPE" val="a"/>
  <p:tag name="KSO_WM_BEAUTIFY_FLAG" val="#wm#"/>
</p:tagLst>
</file>

<file path=ppt/tags/tag463.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464.xml><?xml version="1.0" encoding="utf-8"?>
<p:tagLst xmlns:p="http://schemas.openxmlformats.org/presentationml/2006/main">
  <p:tag name="KSO_WM_UNIT_INDEX" val="2"/>
  <p:tag name="KSO_WM_UNIT_TYPE" val="i"/>
  <p:tag name="KSO_WM_BEAUTIFY_FLAG" val="#wm#"/>
</p:tagLst>
</file>

<file path=ppt/tags/tag465.xml><?xml version="1.0" encoding="utf-8"?>
<p:tagLst xmlns:p="http://schemas.openxmlformats.org/presentationml/2006/main">
  <p:tag name="KSO_WM_UNIT_INDEX" val="8"/>
  <p:tag name="KSO_WM_UNIT_TYPE" val="f"/>
  <p:tag name="KSO_WM_UNIT_SUBTYPE" val="a"/>
  <p:tag name="KSO_WM_BEAUTIFY_FLAG" val="#wm#"/>
</p:tagLst>
</file>

<file path=ppt/tags/tag466.xml><?xml version="1.0" encoding="utf-8"?>
<p:tagLst xmlns:p="http://schemas.openxmlformats.org/presentationml/2006/main">
  <p:tag name="KSO_WM_UNIT_INDEX" val="1"/>
  <p:tag name="KSO_WM_UNIT_TYPE" val="a"/>
  <p:tag name="KSO_WM_BEAUTIFY_FLAG" val="#wm#"/>
</p:tagLst>
</file>

<file path=ppt/tags/tag467.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468.xml><?xml version="1.0" encoding="utf-8"?>
<p:tagLst xmlns:p="http://schemas.openxmlformats.org/presentationml/2006/main">
  <p:tag name="KSO_WM_UNIT_INDEX" val="2"/>
  <p:tag name="KSO_WM_UNIT_TYPE" val="i"/>
  <p:tag name="KSO_WM_BEAUTIFY_FLAG" val="#wm#"/>
</p:tagLst>
</file>

<file path=ppt/tags/tag469.xml><?xml version="1.0" encoding="utf-8"?>
<p:tagLst xmlns:p="http://schemas.openxmlformats.org/presentationml/2006/main">
  <p:tag name="KSO_WM_UNIT_INDEX" val="11"/>
  <p:tag name="KSO_WM_UNIT_TYPE" val="f"/>
  <p:tag name="KSO_WM_UNIT_SUBTYPE" val="a"/>
  <p:tag name="KSO_WM_BEAUTIFY_FLAG" val="#wm#"/>
</p:tagLst>
</file>

<file path=ppt/tags/tag47.xml><?xml version="1.0" encoding="utf-8"?>
<p:tagLst xmlns:p="http://schemas.openxmlformats.org/presentationml/2006/main">
  <p:tag name="KSO_WM_UNIT_TYPE" val="a"/>
  <p:tag name="KSO_WM_UNIT_INDEX" val="1"/>
  <p:tag name="KSO_WM_UNIT_ID" val="_10*a*1"/>
  <p:tag name="KSO_WM_BEAUTIFY_FLAG" val="#wm#"/>
  <p:tag name="KSO_WM_TAG_VERSION" val="3.0"/>
  <p:tag name="KSO_WM_UNIT_LAYERLEVEL" val="1"/>
  <p:tag name="KSO_WM_TEMPLATE_CATEGORY" val="custom"/>
  <p:tag name="KSO_WM_TEMPLATE_USER_THEME" val="1"/>
</p:tagLst>
</file>

<file path=ppt/tags/tag470.xml><?xml version="1.0" encoding="utf-8"?>
<p:tagLst xmlns:p="http://schemas.openxmlformats.org/presentationml/2006/main">
  <p:tag name="KSO_WM_UNIT_INDEX" val="1"/>
  <p:tag name="KSO_WM_UNIT_TYPE" val="a"/>
  <p:tag name="KSO_WM_BEAUTIFY_FLAG" val="#wm#"/>
</p:tagLst>
</file>

<file path=ppt/tags/tag471.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472.xml><?xml version="1.0" encoding="utf-8"?>
<p:tagLst xmlns:p="http://schemas.openxmlformats.org/presentationml/2006/main">
  <p:tag name="KSO_WM_UNIT_INDEX" val="3"/>
  <p:tag name="KSO_WM_UNIT_TYPE" val="f"/>
  <p:tag name="KSO_WM_UNIT_SUBTYPE" val="a"/>
  <p:tag name="KSO_WM_BEAUTIFY_FLAG" val="#wm#"/>
</p:tagLst>
</file>

<file path=ppt/tags/tag473.xml><?xml version="1.0" encoding="utf-8"?>
<p:tagLst xmlns:p="http://schemas.openxmlformats.org/presentationml/2006/main">
  <p:tag name="KSO_WM_UNIT_INDEX" val="5"/>
  <p:tag name="KSO_WM_UNIT_TYPE" val="β"/>
  <p:tag name="KSO_WM_BEAUTIFY_FLAG" val="#wm#"/>
  <p:tag name="TABLE_ENDDRAG_ORIGIN_RECT" val="829*372"/>
  <p:tag name="TABLE_ENDDRAG_RECT" val="76*142*829*372"/>
</p:tagLst>
</file>

<file path=ppt/tags/tag474.xml><?xml version="1.0" encoding="utf-8"?>
<p:tagLst xmlns:p="http://schemas.openxmlformats.org/presentationml/2006/main">
  <p:tag name="KSO_WM_UNIT_INDEX" val="4"/>
  <p:tag name="KSO_WM_UNIT_TYPE" val="f"/>
  <p:tag name="KSO_WM_UNIT_SUBTYPE" val="a"/>
  <p:tag name="KSO_WM_BEAUTIFY_FLAG" val="#wm#"/>
</p:tagLst>
</file>

<file path=ppt/tags/tag475.xml><?xml version="1.0" encoding="utf-8"?>
<p:tagLst xmlns:p="http://schemas.openxmlformats.org/presentationml/2006/main">
  <p:tag name="KSO_WM_UNIT_INDEX" val="1"/>
  <p:tag name="KSO_WM_UNIT_TYPE" val="a"/>
  <p:tag name="KSO_WM_BEAUTIFY_FLAG" val="#wm#"/>
</p:tagLst>
</file>

<file path=ppt/tags/tag476.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477.xml><?xml version="1.0" encoding="utf-8"?>
<p:tagLst xmlns:p="http://schemas.openxmlformats.org/presentationml/2006/main">
  <p:tag name="KSO_WM_UNIT_INDEX" val="3"/>
  <p:tag name="KSO_WM_UNIT_TYPE" val="β"/>
  <p:tag name="KSO_WM_BEAUTIFY_FLAG" val="#wm#"/>
</p:tagLst>
</file>

<file path=ppt/tags/tag478.xml><?xml version="1.0" encoding="utf-8"?>
<p:tagLst xmlns:p="http://schemas.openxmlformats.org/presentationml/2006/main">
  <p:tag name="KSO_WM_UNIT_INDEX" val="1"/>
  <p:tag name="KSO_WM_UNIT_TYPE" val="a"/>
  <p:tag name="KSO_WM_BEAUTIFY_FLAG" val="#wm#"/>
</p:tagLst>
</file>

<file path=ppt/tags/tag479.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48.xml><?xml version="1.0" encoding="utf-8"?>
<p:tagLst xmlns:p="http://schemas.openxmlformats.org/presentationml/2006/main">
  <p:tag name="LAYOUTZORDER" val="2"/>
  <p:tag name="KSO_WM_UNIT_ID" val="_11**"/>
  <p:tag name="KSO_WM_BEAUTIFY_FLAG" val="#wm#"/>
  <p:tag name="KSO_WM_TAG_VERSION" val="3.0"/>
  <p:tag name="KSO_WM_UNIT_LAYERLEVEL" val="1"/>
  <p:tag name="KSO_WM_TEMPLATE_CATEGORY" val="custom"/>
  <p:tag name="KSO_WM_TEMPLATE_USER_THEME" val="1"/>
</p:tagLst>
</file>

<file path=ppt/tags/tag480.xml><?xml version="1.0" encoding="utf-8"?>
<p:tagLst xmlns:p="http://schemas.openxmlformats.org/presentationml/2006/main">
  <p:tag name="KSO_WM_UNIT_INDEX" val="3"/>
  <p:tag name="KSO_WM_UNIT_TYPE" val="β"/>
  <p:tag name="KSO_WM_BEAUTIFY_FLAG" val="#wm#"/>
  <p:tag name="TABLE_ENDDRAG_ORIGIN_RECT" val="959*485"/>
  <p:tag name="TABLE_ENDDRAG_RECT" val="0*54*960*485"/>
</p:tagLst>
</file>

<file path=ppt/tags/tag481.xml><?xml version="1.0" encoding="utf-8"?>
<p:tagLst xmlns:p="http://schemas.openxmlformats.org/presentationml/2006/main">
  <p:tag name="KSO_WM_UNIT_INDEX" val="1"/>
  <p:tag name="KSO_WM_UNIT_TYPE" val="a"/>
  <p:tag name="KSO_WM_BEAUTIFY_FLAG" val="#wm#"/>
</p:tagLst>
</file>

<file path=ppt/tags/tag482.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483.xml><?xml version="1.0" encoding="utf-8"?>
<p:tagLst xmlns:p="http://schemas.openxmlformats.org/presentationml/2006/main">
  <p:tag name="KSO_WM_UNIT_INDEX" val="3"/>
  <p:tag name="KSO_WM_UNIT_TYPE" val="β"/>
  <p:tag name="KSO_WM_BEAUTIFY_FLAG" val="#wm#"/>
  <p:tag name="TABLE_ENDDRAG_ORIGIN_RECT" val="906*463"/>
  <p:tag name="TABLE_ENDDRAG_RECT" val="14*56*906*463"/>
</p:tagLst>
</file>

<file path=ppt/tags/tag484.xml><?xml version="1.0" encoding="utf-8"?>
<p:tagLst xmlns:p="http://schemas.openxmlformats.org/presentationml/2006/main">
  <p:tag name="KSO_WM_UNIT_INDEX" val="2"/>
  <p:tag name="KSO_WM_UNIT_TYPE" val="f"/>
  <p:tag name="KSO_WM_UNIT_SUBTYPE" val="a"/>
  <p:tag name="KSO_WM_BEAUTIFY_FLAG" val="#wm#"/>
</p:tagLst>
</file>

<file path=ppt/tags/tag485.xml><?xml version="1.0" encoding="utf-8"?>
<p:tagLst xmlns:p="http://schemas.openxmlformats.org/presentationml/2006/main">
  <p:tag name="KSO_WM_UNIT_INDEX" val="1"/>
  <p:tag name="KSO_WM_UNIT_TYPE" val="a"/>
  <p:tag name="KSO_WM_BEAUTIFY_FLAG" val="#wm#"/>
</p:tagLst>
</file>

<file path=ppt/tags/tag486.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487.xml><?xml version="1.0" encoding="utf-8"?>
<p:tagLst xmlns:p="http://schemas.openxmlformats.org/presentationml/2006/main">
  <p:tag name="KSO_WM_UNIT_INDEX" val="2"/>
  <p:tag name="KSO_WM_UNIT_TYPE" val="i"/>
  <p:tag name="KSO_WM_BEAUTIFY_FLAG" val="#wm#"/>
</p:tagLst>
</file>

<file path=ppt/tags/tag488.xml><?xml version="1.0" encoding="utf-8"?>
<p:tagLst xmlns:p="http://schemas.openxmlformats.org/presentationml/2006/main">
  <p:tag name="KSO_WM_UNIT_INDEX" val="6"/>
  <p:tag name="KSO_WM_UNIT_TYPE" val="f"/>
  <p:tag name="KSO_WM_UNIT_SUBTYPE" val="a"/>
  <p:tag name="KSO_WM_BEAUTIFY_FLAG" val="#wm#"/>
</p:tagLst>
</file>

<file path=ppt/tags/tag489.xml><?xml version="1.0" encoding="utf-8"?>
<p:tagLst xmlns:p="http://schemas.openxmlformats.org/presentationml/2006/main">
  <p:tag name="KSO_WM_UNIT_INDEX" val="1"/>
  <p:tag name="KSO_WM_UNIT_TYPE" val="a"/>
  <p:tag name="KSO_WM_BEAUTIFY_FLAG" val="#wm#"/>
</p:tagLst>
</file>

<file path=ppt/tags/tag49.xml><?xml version="1.0" encoding="utf-8"?>
<p:tagLst xmlns:p="http://schemas.openxmlformats.org/presentationml/2006/main">
  <p:tag name="LAYOUTZORDER" val="3"/>
  <p:tag name="KSO_WM_UNIT_ID" val="_11**"/>
  <p:tag name="KSO_WM_BEAUTIFY_FLAG" val="#wm#"/>
  <p:tag name="KSO_WM_TAG_VERSION" val="3.0"/>
  <p:tag name="KSO_WM_UNIT_LAYERLEVEL" val="1"/>
  <p:tag name="KSO_WM_TEMPLATE_CATEGORY" val="custom"/>
  <p:tag name="KSO_WM_TEMPLATE_USER_THEME" val="1"/>
</p:tagLst>
</file>

<file path=ppt/tags/tag490.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491.xml><?xml version="1.0" encoding="utf-8"?>
<p:tagLst xmlns:p="http://schemas.openxmlformats.org/presentationml/2006/main">
  <p:tag name="KSO_WM_UNIT_INDEX" val="3"/>
  <p:tag name="KSO_WM_UNIT_TYPE" val="β"/>
  <p:tag name="KSO_WM_BEAUTIFY_FLAG" val="#wm#"/>
  <p:tag name="TABLE_ENDDRAG_ORIGIN_RECT" val="555*319"/>
  <p:tag name="TABLE_ENDDRAG_RECT" val="87*141*555*319"/>
</p:tagLst>
</file>

<file path=ppt/tags/tag492.xml><?xml version="1.0" encoding="utf-8"?>
<p:tagLst xmlns:p="http://schemas.openxmlformats.org/presentationml/2006/main">
  <p:tag name="KSO_WM_UNIT_INDEX" val="1"/>
  <p:tag name="KSO_WM_UNIT_TYPE" val="a"/>
  <p:tag name="KSO_WM_BEAUTIFY_FLAG" val="#wm#"/>
</p:tagLst>
</file>

<file path=ppt/tags/tag493.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494.xml><?xml version="1.0" encoding="utf-8"?>
<p:tagLst xmlns:p="http://schemas.openxmlformats.org/presentationml/2006/main">
  <p:tag name="KSO_WM_UNIT_INDEX" val="3"/>
  <p:tag name="KSO_WM_UNIT_TYPE" val="β"/>
  <p:tag name="KSO_WM_BEAUTIFY_FLAG" val="#wm#"/>
  <p:tag name="TABLE_ENDDRAG_ORIGIN_RECT" val="858*438"/>
  <p:tag name="TABLE_ENDDRAG_RECT" val="76*65*858*438"/>
</p:tagLst>
</file>

<file path=ppt/tags/tag495.xml><?xml version="1.0" encoding="utf-8"?>
<p:tagLst xmlns:p="http://schemas.openxmlformats.org/presentationml/2006/main">
  <p:tag name="KSO_WM_UNIT_INDEX" val="1"/>
  <p:tag name="KSO_WM_UNIT_TYPE" val="a"/>
  <p:tag name="KSO_WM_BEAUTIFY_FLAG" val="#wm#"/>
</p:tagLst>
</file>

<file path=ppt/tags/tag496.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497.xml><?xml version="1.0" encoding="utf-8"?>
<p:tagLst xmlns:p="http://schemas.openxmlformats.org/presentationml/2006/main">
  <p:tag name="KSO_WM_UNIT_INDEX" val="2"/>
  <p:tag name="KSO_WM_UNIT_TYPE" val="i"/>
  <p:tag name="KSO_WM_BEAUTIFY_FLAG" val="#wm#"/>
</p:tagLst>
</file>

<file path=ppt/tags/tag498.xml><?xml version="1.0" encoding="utf-8"?>
<p:tagLst xmlns:p="http://schemas.openxmlformats.org/presentationml/2006/main">
  <p:tag name="KSO_WM_UNIT_INDEX" val="6"/>
  <p:tag name="KSO_WM_UNIT_TYPE" val="f"/>
  <p:tag name="KSO_WM_UNIT_SUBTYPE" val="a"/>
  <p:tag name="KSO_WM_BEAUTIFY_FLAG" val="#wm#"/>
</p:tagLst>
</file>

<file path=ppt/tags/tag499.xml><?xml version="1.0" encoding="utf-8"?>
<p:tagLst xmlns:p="http://schemas.openxmlformats.org/presentationml/2006/main">
  <p:tag name="KSO_WM_UNIT_INDEX" val="1"/>
  <p:tag name="KSO_WM_UNIT_TYPE" val="a"/>
  <p:tag name="KSO_WM_BEAUTIFY_FLAG" val="#wm#"/>
</p:tagLst>
</file>

<file path=ppt/tags/tag5.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50.xml><?xml version="1.0" encoding="utf-8"?>
<p:tagLst xmlns:p="http://schemas.openxmlformats.org/presentationml/2006/main">
  <p:tag name="LAYOUTZORDER" val="4"/>
  <p:tag name="KSO_WM_UNIT_ID" val="_11**"/>
  <p:tag name="KSO_WM_BEAUTIFY_FLAG" val="#wm#"/>
  <p:tag name="KSO_WM_TAG_VERSION" val="3.0"/>
  <p:tag name="KSO_WM_UNIT_LAYERLEVEL" val="1"/>
  <p:tag name="KSO_WM_TEMPLATE_CATEGORY" val="custom"/>
  <p:tag name="KSO_WM_TEMPLATE_USER_THEME" val="1"/>
</p:tagLst>
</file>

<file path=ppt/tags/tag500.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501.xml><?xml version="1.0" encoding="utf-8"?>
<p:tagLst xmlns:p="http://schemas.openxmlformats.org/presentationml/2006/main">
  <p:tag name="KSO_WM_UNIT_INDEX" val="2"/>
  <p:tag name="KSO_WM_UNIT_TYPE" val="i"/>
  <p:tag name="KSO_WM_BEAUTIFY_FLAG" val="#wm#"/>
</p:tagLst>
</file>

<file path=ppt/tags/tag502.xml><?xml version="1.0" encoding="utf-8"?>
<p:tagLst xmlns:p="http://schemas.openxmlformats.org/presentationml/2006/main">
  <p:tag name="KSO_WM_UNIT_INDEX" val="5"/>
  <p:tag name="KSO_WM_UNIT_TYPE" val="f"/>
  <p:tag name="KSO_WM_UNIT_SUBTYPE" val="a"/>
  <p:tag name="KSO_WM_BEAUTIFY_FLAG" val="#wm#"/>
</p:tagLst>
</file>

<file path=ppt/tags/tag503.xml><?xml version="1.0" encoding="utf-8"?>
<p:tagLst xmlns:p="http://schemas.openxmlformats.org/presentationml/2006/main">
  <p:tag name="KSO_WM_UNIT_INDEX" val="1"/>
  <p:tag name="KSO_WM_UNIT_TYPE" val="a"/>
  <p:tag name="KSO_WM_BEAUTIFY_FLAG" val="#wm#"/>
</p:tagLst>
</file>

<file path=ppt/tags/tag504.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505.xml><?xml version="1.0" encoding="utf-8"?>
<p:tagLst xmlns:p="http://schemas.openxmlformats.org/presentationml/2006/main">
  <p:tag name="KSO_WM_UNIT_INDEX" val="2"/>
  <p:tag name="KSO_WM_UNIT_TYPE" val="i"/>
  <p:tag name="KSO_WM_BEAUTIFY_FLAG" val="#wm#"/>
</p:tagLst>
</file>

<file path=ppt/tags/tag506.xml><?xml version="1.0" encoding="utf-8"?>
<p:tagLst xmlns:p="http://schemas.openxmlformats.org/presentationml/2006/main">
  <p:tag name="KSO_WM_UNIT_INDEX" val="5"/>
  <p:tag name="KSO_WM_UNIT_TYPE" val="f"/>
  <p:tag name="KSO_WM_UNIT_SUBTYPE" val="a"/>
  <p:tag name="KSO_WM_BEAUTIFY_FLAG" val="#wm#"/>
</p:tagLst>
</file>

<file path=ppt/tags/tag507.xml><?xml version="1.0" encoding="utf-8"?>
<p:tagLst xmlns:p="http://schemas.openxmlformats.org/presentationml/2006/main">
  <p:tag name="KSO_WM_UNIT_INDEX" val="1"/>
  <p:tag name="KSO_WM_UNIT_TYPE" val="a"/>
  <p:tag name="KSO_WM_BEAUTIFY_FLAG" val="#wm#"/>
</p:tagLst>
</file>

<file path=ppt/tags/tag508.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509.xml><?xml version="1.0" encoding="utf-8"?>
<p:tagLst xmlns:p="http://schemas.openxmlformats.org/presentationml/2006/main">
  <p:tag name="KSO_WM_UNIT_INDEX" val="2"/>
  <p:tag name="KSO_WM_UNIT_TYPE" val="i"/>
  <p:tag name="KSO_WM_BEAUTIFY_FLAG" val="#wm#"/>
</p:tagLst>
</file>

<file path=ppt/tags/tag51.xml><?xml version="1.0" encoding="utf-8"?>
<p:tagLst xmlns:p="http://schemas.openxmlformats.org/presentationml/2006/main">
  <p:tag name="LAYOUTZORDER" val="5"/>
  <p:tag name="KSO_WM_UNIT_ID" val="_11**"/>
  <p:tag name="KSO_WM_BEAUTIFY_FLAG" val="#wm#"/>
  <p:tag name="KSO_WM_TAG_VERSION" val="3.0"/>
  <p:tag name="KSO_WM_UNIT_LAYERLEVEL" val="1"/>
  <p:tag name="KSO_WM_TEMPLATE_CATEGORY" val="custom"/>
  <p:tag name="KSO_WM_TEMPLATE_USER_THEME" val="1"/>
</p:tagLst>
</file>

<file path=ppt/tags/tag510.xml><?xml version="1.0" encoding="utf-8"?>
<p:tagLst xmlns:p="http://schemas.openxmlformats.org/presentationml/2006/main">
  <p:tag name="KSO_WM_UNIT_INDEX" val="5"/>
  <p:tag name="KSO_WM_UNIT_TYPE" val="f"/>
  <p:tag name="KSO_WM_UNIT_SUBTYPE" val="a"/>
  <p:tag name="KSO_WM_BEAUTIFY_FLAG" val="#wm#"/>
</p:tagLst>
</file>

<file path=ppt/tags/tag511.xml><?xml version="1.0" encoding="utf-8"?>
<p:tagLst xmlns:p="http://schemas.openxmlformats.org/presentationml/2006/main">
  <p:tag name="KSO_WM_UNIT_INDEX" val="1"/>
  <p:tag name="KSO_WM_UNIT_TYPE" val="a"/>
  <p:tag name="KSO_WM_BEAUTIFY_FLAG" val="#wm#"/>
</p:tagLst>
</file>

<file path=ppt/tags/tag512.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513.xml><?xml version="1.0" encoding="utf-8"?>
<p:tagLst xmlns:p="http://schemas.openxmlformats.org/presentationml/2006/main">
  <p:tag name="KSO_WM_UNIT_INDEX" val="2"/>
  <p:tag name="KSO_WM_UNIT_TYPE" val="i"/>
  <p:tag name="KSO_WM_BEAUTIFY_FLAG" val="#wm#"/>
</p:tagLst>
</file>

<file path=ppt/tags/tag514.xml><?xml version="1.0" encoding="utf-8"?>
<p:tagLst xmlns:p="http://schemas.openxmlformats.org/presentationml/2006/main">
  <p:tag name="KSO_WM_UNIT_INDEX" val="7"/>
  <p:tag name="KSO_WM_UNIT_TYPE" val="f"/>
  <p:tag name="KSO_WM_UNIT_SUBTYPE" val="a"/>
  <p:tag name="KSO_WM_BEAUTIFY_FLAG" val="#wm#"/>
</p:tagLst>
</file>

<file path=ppt/tags/tag515.xml><?xml version="1.0" encoding="utf-8"?>
<p:tagLst xmlns:p="http://schemas.openxmlformats.org/presentationml/2006/main">
  <p:tag name="KSO_WM_UNIT_INDEX" val="1"/>
  <p:tag name="KSO_WM_UNIT_TYPE" val="a"/>
  <p:tag name="KSO_WM_BEAUTIFY_FLAG" val="#wm#"/>
</p:tagLst>
</file>

<file path=ppt/tags/tag516.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517.xml><?xml version="1.0" encoding="utf-8"?>
<p:tagLst xmlns:p="http://schemas.openxmlformats.org/presentationml/2006/main">
  <p:tag name="KSO_WM_UNIT_INDEX" val="2"/>
  <p:tag name="KSO_WM_UNIT_TYPE" val="i"/>
  <p:tag name="KSO_WM_BEAUTIFY_FLAG" val="#wm#"/>
</p:tagLst>
</file>

<file path=ppt/tags/tag518.xml><?xml version="1.0" encoding="utf-8"?>
<p:tagLst xmlns:p="http://schemas.openxmlformats.org/presentationml/2006/main">
  <p:tag name="KSO_WM_UNIT_INDEX" val="7"/>
  <p:tag name="KSO_WM_UNIT_TYPE" val="f"/>
  <p:tag name="KSO_WM_UNIT_SUBTYPE" val="a"/>
  <p:tag name="KSO_WM_BEAUTIFY_FLAG" val="#wm#"/>
</p:tagLst>
</file>

<file path=ppt/tags/tag519.xml><?xml version="1.0" encoding="utf-8"?>
<p:tagLst xmlns:p="http://schemas.openxmlformats.org/presentationml/2006/main">
  <p:tag name="KSO_WM_UNIT_INDEX" val="1"/>
  <p:tag name="KSO_WM_UNIT_TYPE" val="a"/>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TEMPLATE_CATEGORY" val="custom"/>
  <p:tag name="KSO_WM_TEMPLATE_USER_THEME" val="1"/>
</p:tagLst>
</file>

<file path=ppt/tags/tag520.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521.xml><?xml version="1.0" encoding="utf-8"?>
<p:tagLst xmlns:p="http://schemas.openxmlformats.org/presentationml/2006/main">
  <p:tag name="KSO_WM_UNIT_INDEX" val="2"/>
  <p:tag name="KSO_WM_UNIT_TYPE" val="i"/>
  <p:tag name="KSO_WM_BEAUTIFY_FLAG" val="#wm#"/>
</p:tagLst>
</file>

<file path=ppt/tags/tag522.xml><?xml version="1.0" encoding="utf-8"?>
<p:tagLst xmlns:p="http://schemas.openxmlformats.org/presentationml/2006/main">
  <p:tag name="KSO_WM_UNIT_INDEX" val="7"/>
  <p:tag name="KSO_WM_UNIT_TYPE" val="f"/>
  <p:tag name="KSO_WM_UNIT_SUBTYPE" val="a"/>
  <p:tag name="KSO_WM_BEAUTIFY_FLAG" val="#wm#"/>
</p:tagLst>
</file>

<file path=ppt/tags/tag523.xml><?xml version="1.0" encoding="utf-8"?>
<p:tagLst xmlns:p="http://schemas.openxmlformats.org/presentationml/2006/main">
  <p:tag name="KSO_WM_UNIT_INDEX" val="1"/>
  <p:tag name="KSO_WM_UNIT_TYPE" val="a"/>
  <p:tag name="KSO_WM_BEAUTIFY_FLAG" val="#wm#"/>
</p:tagLst>
</file>

<file path=ppt/tags/tag524.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525.xml><?xml version="1.0" encoding="utf-8"?>
<p:tagLst xmlns:p="http://schemas.openxmlformats.org/presentationml/2006/main">
  <p:tag name="KSO_WM_UNIT_INDEX" val="2"/>
  <p:tag name="KSO_WM_UNIT_TYPE" val="i"/>
  <p:tag name="KSO_WM_BEAUTIFY_FLAG" val="#wm#"/>
</p:tagLst>
</file>

<file path=ppt/tags/tag526.xml><?xml version="1.0" encoding="utf-8"?>
<p:tagLst xmlns:p="http://schemas.openxmlformats.org/presentationml/2006/main">
  <p:tag name="KSO_WM_UNIT_INDEX" val="3"/>
  <p:tag name="KSO_WM_UNIT_TYPE" val="f"/>
  <p:tag name="KSO_WM_UNIT_SUBTYPE" val="a"/>
  <p:tag name="KSO_WM_BEAUTIFY_FLAG" val="#wm#"/>
</p:tagLst>
</file>

<file path=ppt/tags/tag527.xml><?xml version="1.0" encoding="utf-8"?>
<p:tagLst xmlns:p="http://schemas.openxmlformats.org/presentationml/2006/main">
  <p:tag name="KSO_WM_UNIT_INDEX" val="1"/>
  <p:tag name="KSO_WM_UNIT_TYPE" val="a"/>
  <p:tag name="KSO_WM_BEAUTIFY_FLAG" val="#wm#"/>
</p:tagLst>
</file>

<file path=ppt/tags/tag528.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529.xml><?xml version="1.0" encoding="utf-8"?>
<p:tagLst xmlns:p="http://schemas.openxmlformats.org/presentationml/2006/main">
  <p:tag name="KSO_WM_UNIT_INDEX" val="2"/>
  <p:tag name="KSO_WM_UNIT_TYPE" val="i"/>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 name="KSO_WM_TEMPLATE_CATEGORY" val="custom"/>
  <p:tag name="KSO_WM_TEMPLATE_USER_THEME" val="1"/>
</p:tagLst>
</file>

<file path=ppt/tags/tag530.xml><?xml version="1.0" encoding="utf-8"?>
<p:tagLst xmlns:p="http://schemas.openxmlformats.org/presentationml/2006/main">
  <p:tag name="KSO_WM_UNIT_INDEX" val="5"/>
  <p:tag name="KSO_WM_UNIT_TYPE" val="f"/>
  <p:tag name="KSO_WM_UNIT_SUBTYPE" val="a"/>
  <p:tag name="KSO_WM_BEAUTIFY_FLAG" val="#wm#"/>
</p:tagLst>
</file>

<file path=ppt/tags/tag531.xml><?xml version="1.0" encoding="utf-8"?>
<p:tagLst xmlns:p="http://schemas.openxmlformats.org/presentationml/2006/main">
  <p:tag name="KSO_WM_UNIT_INDEX" val="1"/>
  <p:tag name="KSO_WM_UNIT_TYPE" val="a"/>
  <p:tag name="KSO_WM_BEAUTIFY_FLAG" val="#wm#"/>
</p:tagLst>
</file>

<file path=ppt/tags/tag532.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533.xml><?xml version="1.0" encoding="utf-8"?>
<p:tagLst xmlns:p="http://schemas.openxmlformats.org/presentationml/2006/main">
  <p:tag name="KSO_WM_UNIT_INDEX" val="2"/>
  <p:tag name="KSO_WM_UNIT_TYPE" val="i"/>
  <p:tag name="KSO_WM_BEAUTIFY_FLAG" val="#wm#"/>
</p:tagLst>
</file>

<file path=ppt/tags/tag534.xml><?xml version="1.0" encoding="utf-8"?>
<p:tagLst xmlns:p="http://schemas.openxmlformats.org/presentationml/2006/main">
  <p:tag name="KSO_WM_UNIT_INDEX" val="6"/>
  <p:tag name="KSO_WM_UNIT_TYPE" val="f"/>
  <p:tag name="KSO_WM_UNIT_SUBTYPE" val="a"/>
  <p:tag name="KSO_WM_BEAUTIFY_FLAG" val="#wm#"/>
</p:tagLst>
</file>

<file path=ppt/tags/tag535.xml><?xml version="1.0" encoding="utf-8"?>
<p:tagLst xmlns:p="http://schemas.openxmlformats.org/presentationml/2006/main">
  <p:tag name="KSO_WM_UNIT_INDEX" val="1"/>
  <p:tag name="KSO_WM_UNIT_TYPE" val="a"/>
  <p:tag name="KSO_WM_BEAUTIFY_FLAG" val="#wm#"/>
</p:tagLst>
</file>

<file path=ppt/tags/tag536.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537.xml><?xml version="1.0" encoding="utf-8"?>
<p:tagLst xmlns:p="http://schemas.openxmlformats.org/presentationml/2006/main">
  <p:tag name="KSO_WM_UNIT_INDEX" val="2"/>
  <p:tag name="KSO_WM_UNIT_TYPE" val="i"/>
  <p:tag name="KSO_WM_BEAUTIFY_FLAG" val="#wm#"/>
</p:tagLst>
</file>

<file path=ppt/tags/tag538.xml><?xml version="1.0" encoding="utf-8"?>
<p:tagLst xmlns:p="http://schemas.openxmlformats.org/presentationml/2006/main">
  <p:tag name="KSO_WM_UNIT_INDEX" val="4"/>
  <p:tag name="KSO_WM_UNIT_TYPE" val="f"/>
  <p:tag name="KSO_WM_UNIT_SUBTYPE" val="a"/>
  <p:tag name="KSO_WM_BEAUTIFY_FLAG" val="#wm#"/>
</p:tagLst>
</file>

<file path=ppt/tags/tag539.xml><?xml version="1.0" encoding="utf-8"?>
<p:tagLst xmlns:p="http://schemas.openxmlformats.org/presentationml/2006/main">
  <p:tag name="KSO_WM_UNIT_INDEX" val="1"/>
  <p:tag name="KSO_WM_UNIT_TYPE" val="a"/>
  <p:tag name="KSO_WM_BEAUTIFY_FLAG" val="#wm#"/>
</p:tagLst>
</file>

<file path=ppt/tags/tag54.xml><?xml version="1.0" encoding="utf-8"?>
<p:tagLst xmlns:p="http://schemas.openxmlformats.org/presentationml/2006/main">
  <p:tag name="LAYOUTZORDER" val="1"/>
  <p:tag name="KSO_WM_UNIT_TYPE" val="i"/>
  <p:tag name="KSO_WM_UNIT_INDEX" val="1"/>
  <p:tag name="KSO_WM_UNIT_ID" val="_0*i*1"/>
  <p:tag name="KSO_WM_BEAUTIFY_FLAG" val="#wm#"/>
  <p:tag name="KSO_WM_TAG_VERSION" val="3.0"/>
  <p:tag name="KSO_WM_UNIT_LAYERLEVEL" val="1"/>
  <p:tag name="KSO_WM_TEMPLATE_CATEGORY" val="custom"/>
  <p:tag name="KSO_WM_TEMPLATE_USER_THEME" val="1"/>
</p:tagLst>
</file>

<file path=ppt/tags/tag540.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541.xml><?xml version="1.0" encoding="utf-8"?>
<p:tagLst xmlns:p="http://schemas.openxmlformats.org/presentationml/2006/main">
  <p:tag name="KSO_WM_UNIT_INDEX" val="2"/>
  <p:tag name="KSO_WM_UNIT_TYPE" val="i"/>
  <p:tag name="KSO_WM_BEAUTIFY_FLAG" val="#wm#"/>
</p:tagLst>
</file>

<file path=ppt/tags/tag542.xml><?xml version="1.0" encoding="utf-8"?>
<p:tagLst xmlns:p="http://schemas.openxmlformats.org/presentationml/2006/main">
  <p:tag name="KSO_WM_UNIT_INDEX" val="4"/>
  <p:tag name="KSO_WM_UNIT_TYPE" val="f"/>
  <p:tag name="KSO_WM_UNIT_SUBTYPE" val="a"/>
  <p:tag name="KSO_WM_BEAUTIFY_FLAG" val="#wm#"/>
</p:tagLst>
</file>

<file path=ppt/tags/tag543.xml><?xml version="1.0" encoding="utf-8"?>
<p:tagLst xmlns:p="http://schemas.openxmlformats.org/presentationml/2006/main">
  <p:tag name="KSO_WM_UNIT_INDEX" val="1"/>
  <p:tag name="KSO_WM_UNIT_TYPE" val="a"/>
  <p:tag name="KSO_WM_BEAUTIFY_FLAG" val="#wm#"/>
</p:tagLst>
</file>

<file path=ppt/tags/tag544.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545.xml><?xml version="1.0" encoding="utf-8"?>
<p:tagLst xmlns:p="http://schemas.openxmlformats.org/presentationml/2006/main">
  <p:tag name="KSO_WM_UNIT_INDEX" val="2"/>
  <p:tag name="KSO_WM_UNIT_TYPE" val="i"/>
  <p:tag name="KSO_WM_BEAUTIFY_FLAG" val="#wm#"/>
</p:tagLst>
</file>

<file path=ppt/tags/tag546.xml><?xml version="1.0" encoding="utf-8"?>
<p:tagLst xmlns:p="http://schemas.openxmlformats.org/presentationml/2006/main">
  <p:tag name="KSO_WM_UNIT_INDEX" val="5"/>
  <p:tag name="KSO_WM_UNIT_TYPE" val="f"/>
  <p:tag name="KSO_WM_UNIT_SUBTYPE" val="a"/>
  <p:tag name="KSO_WM_BEAUTIFY_FLAG" val="#wm#"/>
</p:tagLst>
</file>

<file path=ppt/tags/tag547.xml><?xml version="1.0" encoding="utf-8"?>
<p:tagLst xmlns:p="http://schemas.openxmlformats.org/presentationml/2006/main">
  <p:tag name="KSO_WM_UNIT_INDEX" val="1"/>
  <p:tag name="KSO_WM_UNIT_TYPE" val="a"/>
  <p:tag name="KSO_WM_BEAUTIFY_FLAG" val="#wm#"/>
</p:tagLst>
</file>

<file path=ppt/tags/tag548.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549.xml><?xml version="1.0" encoding="utf-8"?>
<p:tagLst xmlns:p="http://schemas.openxmlformats.org/presentationml/2006/main">
  <p:tag name="KSO_WM_UNIT_INDEX" val="2"/>
  <p:tag name="KSO_WM_UNIT_TYPE" val="i"/>
  <p:tag name="KSO_WM_BEAUTIFY_FLAG" val="#wm#"/>
</p:tagLst>
</file>

<file path=ppt/tags/tag55.xml><?xml version="1.0" encoding="utf-8"?>
<p:tagLst xmlns:p="http://schemas.openxmlformats.org/presentationml/2006/main">
  <p:tag name="LAYOUTZORDER" val="2"/>
  <p:tag name="KSO_WM_UNIT_TYPE" val="i"/>
  <p:tag name="KSO_WM_UNIT_INDEX" val="2"/>
  <p:tag name="KSO_WM_UNIT_ID" val="_0*i*2"/>
  <p:tag name="KSO_WM_BEAUTIFY_FLAG" val="#wm#"/>
  <p:tag name="KSO_WM_TAG_VERSION" val="3.0"/>
  <p:tag name="KSO_WM_UNIT_LAYERLEVEL" val="1"/>
  <p:tag name="KSO_WM_TEMPLATE_CATEGORY" val="custom"/>
  <p:tag name="KSO_WM_TEMPLATE_USER_THEME" val="1"/>
</p:tagLst>
</file>

<file path=ppt/tags/tag550.xml><?xml version="1.0" encoding="utf-8"?>
<p:tagLst xmlns:p="http://schemas.openxmlformats.org/presentationml/2006/main">
  <p:tag name="KSO_WM_UNIT_INDEX" val="6"/>
  <p:tag name="KSO_WM_UNIT_TYPE" val="f"/>
  <p:tag name="KSO_WM_UNIT_SUBTYPE" val="a"/>
  <p:tag name="KSO_WM_BEAUTIFY_FLAG" val="#wm#"/>
</p:tagLst>
</file>

<file path=ppt/tags/tag551.xml><?xml version="1.0" encoding="utf-8"?>
<p:tagLst xmlns:p="http://schemas.openxmlformats.org/presentationml/2006/main">
  <p:tag name="KSO_WM_UNIT_INDEX" val="1"/>
  <p:tag name="KSO_WM_UNIT_TYPE" val="a"/>
  <p:tag name="KSO_WM_BEAUTIFY_FLAG" val="#wm#"/>
</p:tagLst>
</file>

<file path=ppt/tags/tag552.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553.xml><?xml version="1.0" encoding="utf-8"?>
<p:tagLst xmlns:p="http://schemas.openxmlformats.org/presentationml/2006/main">
  <p:tag name="KSO_WM_UNIT_INDEX" val="2"/>
  <p:tag name="KSO_WM_UNIT_TYPE" val="i"/>
  <p:tag name="KSO_WM_BEAUTIFY_FLAG" val="#wm#"/>
</p:tagLst>
</file>

<file path=ppt/tags/tag554.xml><?xml version="1.0" encoding="utf-8"?>
<p:tagLst xmlns:p="http://schemas.openxmlformats.org/presentationml/2006/main">
  <p:tag name="KSO_WM_UNIT_INDEX" val="5"/>
  <p:tag name="KSO_WM_UNIT_TYPE" val="f"/>
  <p:tag name="KSO_WM_UNIT_SUBTYPE" val="a"/>
  <p:tag name="KSO_WM_BEAUTIFY_FLAG" val="#wm#"/>
</p:tagLst>
</file>

<file path=ppt/tags/tag555.xml><?xml version="1.0" encoding="utf-8"?>
<p:tagLst xmlns:p="http://schemas.openxmlformats.org/presentationml/2006/main">
  <p:tag name="KSO_WM_UNIT_INDEX" val="1"/>
  <p:tag name="KSO_WM_UNIT_TYPE" val="a"/>
  <p:tag name="KSO_WM_BEAUTIFY_FLAG" val="#wm#"/>
</p:tagLst>
</file>

<file path=ppt/tags/tag556.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557.xml><?xml version="1.0" encoding="utf-8"?>
<p:tagLst xmlns:p="http://schemas.openxmlformats.org/presentationml/2006/main">
  <p:tag name="KSO_WM_UNIT_INDEX" val="2"/>
  <p:tag name="KSO_WM_UNIT_TYPE" val="i"/>
  <p:tag name="KSO_WM_BEAUTIFY_FLAG" val="#wm#"/>
</p:tagLst>
</file>

<file path=ppt/tags/tag558.xml><?xml version="1.0" encoding="utf-8"?>
<p:tagLst xmlns:p="http://schemas.openxmlformats.org/presentationml/2006/main">
  <p:tag name="KSO_WM_UNIT_INDEX" val="6"/>
  <p:tag name="KSO_WM_UNIT_TYPE" val="f"/>
  <p:tag name="KSO_WM_UNIT_SUBTYPE" val="a"/>
  <p:tag name="KSO_WM_BEAUTIFY_FLAG" val="#wm#"/>
</p:tagLst>
</file>

<file path=ppt/tags/tag559.xml><?xml version="1.0" encoding="utf-8"?>
<p:tagLst xmlns:p="http://schemas.openxmlformats.org/presentationml/2006/main">
  <p:tag name="KSO_WM_UNIT_INDEX" val="1"/>
  <p:tag name="KSO_WM_UNIT_TYPE" val="a"/>
  <p:tag name="KSO_WM_BEAUTIFY_FLAG" val="#wm#"/>
</p:tagLst>
</file>

<file path=ppt/tags/tag56.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LAYERLEVEL" val="1"/>
  <p:tag name="KSO_WM_TEMPLATE_CATEGORY" val="custom"/>
  <p:tag name="KSO_WM_TEMPLATE_USER_THEME" val="1"/>
</p:tagLst>
</file>

<file path=ppt/tags/tag560.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561.xml><?xml version="1.0" encoding="utf-8"?>
<p:tagLst xmlns:p="http://schemas.openxmlformats.org/presentationml/2006/main">
  <p:tag name="KSO_WM_UNIT_INDEX" val="2"/>
  <p:tag name="KSO_WM_UNIT_TYPE" val="i"/>
  <p:tag name="KSO_WM_BEAUTIFY_FLAG" val="#wm#"/>
</p:tagLst>
</file>

<file path=ppt/tags/tag562.xml><?xml version="1.0" encoding="utf-8"?>
<p:tagLst xmlns:p="http://schemas.openxmlformats.org/presentationml/2006/main">
  <p:tag name="KSO_WM_UNIT_INDEX" val="5"/>
  <p:tag name="KSO_WM_UNIT_TYPE" val="f"/>
  <p:tag name="KSO_WM_UNIT_SUBTYPE" val="a"/>
  <p:tag name="KSO_WM_BEAUTIFY_FLAG" val="#wm#"/>
</p:tagLst>
</file>

<file path=ppt/tags/tag563.xml><?xml version="1.0" encoding="utf-8"?>
<p:tagLst xmlns:p="http://schemas.openxmlformats.org/presentationml/2006/main">
  <p:tag name="KSO_WM_UNIT_INDEX" val="1"/>
  <p:tag name="KSO_WM_UNIT_TYPE" val="a"/>
  <p:tag name="KSO_WM_BEAUTIFY_FLAG" val="#wm#"/>
</p:tagLst>
</file>

<file path=ppt/tags/tag564.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565.xml><?xml version="1.0" encoding="utf-8"?>
<p:tagLst xmlns:p="http://schemas.openxmlformats.org/presentationml/2006/main">
  <p:tag name="KSO_WM_UNIT_INDEX" val="2"/>
  <p:tag name="KSO_WM_UNIT_TYPE" val="i"/>
  <p:tag name="KSO_WM_BEAUTIFY_FLAG" val="#wm#"/>
</p:tagLst>
</file>

<file path=ppt/tags/tag566.xml><?xml version="1.0" encoding="utf-8"?>
<p:tagLst xmlns:p="http://schemas.openxmlformats.org/presentationml/2006/main">
  <p:tag name="KSO_WM_UNIT_INDEX" val="5"/>
  <p:tag name="KSO_WM_UNIT_TYPE" val="f"/>
  <p:tag name="KSO_WM_UNIT_SUBTYPE" val="a"/>
  <p:tag name="KSO_WM_BEAUTIFY_FLAG" val="#wm#"/>
</p:tagLst>
</file>

<file path=ppt/tags/tag567.xml><?xml version="1.0" encoding="utf-8"?>
<p:tagLst xmlns:p="http://schemas.openxmlformats.org/presentationml/2006/main">
  <p:tag name="KSO_WM_UNIT_INDEX" val="1"/>
  <p:tag name="KSO_WM_UNIT_TYPE" val="a"/>
  <p:tag name="KSO_WM_BEAUTIFY_FLAG" val="#wm#"/>
</p:tagLst>
</file>

<file path=ppt/tags/tag568.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569.xml><?xml version="1.0" encoding="utf-8"?>
<p:tagLst xmlns:p="http://schemas.openxmlformats.org/presentationml/2006/main">
  <p:tag name="KSO_WM_UNIT_INDEX" val="2"/>
  <p:tag name="KSO_WM_UNIT_TYPE" val="i"/>
  <p:tag name="KSO_WM_BEAUTIFY_FLAG" val="#wm#"/>
</p:tagLst>
</file>

<file path=ppt/tags/tag57.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570.xml><?xml version="1.0" encoding="utf-8"?>
<p:tagLst xmlns:p="http://schemas.openxmlformats.org/presentationml/2006/main">
  <p:tag name="KSO_WM_UNIT_INDEX" val="5"/>
  <p:tag name="KSO_WM_UNIT_TYPE" val="f"/>
  <p:tag name="KSO_WM_UNIT_SUBTYPE" val="a"/>
  <p:tag name="KSO_WM_BEAUTIFY_FLAG" val="#wm#"/>
</p:tagLst>
</file>

<file path=ppt/tags/tag571.xml><?xml version="1.0" encoding="utf-8"?>
<p:tagLst xmlns:p="http://schemas.openxmlformats.org/presentationml/2006/main">
  <p:tag name="KSO_WM_UNIT_INDEX" val="1"/>
  <p:tag name="KSO_WM_UNIT_TYPE" val="a"/>
  <p:tag name="KSO_WM_BEAUTIFY_FLAG" val="#wm#"/>
</p:tagLst>
</file>

<file path=ppt/tags/tag572.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573.xml><?xml version="1.0" encoding="utf-8"?>
<p:tagLst xmlns:p="http://schemas.openxmlformats.org/presentationml/2006/main">
  <p:tag name="KSO_WM_UNIT_INDEX" val="2"/>
  <p:tag name="KSO_WM_UNIT_TYPE" val="i"/>
  <p:tag name="KSO_WM_BEAUTIFY_FLAG" val="#wm#"/>
</p:tagLst>
</file>

<file path=ppt/tags/tag574.xml><?xml version="1.0" encoding="utf-8"?>
<p:tagLst xmlns:p="http://schemas.openxmlformats.org/presentationml/2006/main">
  <p:tag name="KSO_WM_UNIT_INDEX" val="5"/>
  <p:tag name="KSO_WM_UNIT_TYPE" val="f"/>
  <p:tag name="KSO_WM_UNIT_SUBTYPE" val="a"/>
  <p:tag name="KSO_WM_BEAUTIFY_FLAG" val="#wm#"/>
</p:tagLst>
</file>

<file path=ppt/tags/tag575.xml><?xml version="1.0" encoding="utf-8"?>
<p:tagLst xmlns:p="http://schemas.openxmlformats.org/presentationml/2006/main">
  <p:tag name="KSO_WM_UNIT_INDEX" val="1"/>
  <p:tag name="KSO_WM_UNIT_TYPE" val="a"/>
  <p:tag name="KSO_WM_BEAUTIFY_FLAG" val="#wm#"/>
</p:tagLst>
</file>

<file path=ppt/tags/tag576.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577.xml><?xml version="1.0" encoding="utf-8"?>
<p:tagLst xmlns:p="http://schemas.openxmlformats.org/presentationml/2006/main">
  <p:tag name="KSO_WM_UNIT_INDEX" val="2"/>
  <p:tag name="KSO_WM_UNIT_TYPE" val="i"/>
  <p:tag name="KSO_WM_BEAUTIFY_FLAG" val="#wm#"/>
</p:tagLst>
</file>

<file path=ppt/tags/tag578.xml><?xml version="1.0" encoding="utf-8"?>
<p:tagLst xmlns:p="http://schemas.openxmlformats.org/presentationml/2006/main">
  <p:tag name="KSO_WM_UNIT_INDEX" val="4"/>
  <p:tag name="KSO_WM_UNIT_TYPE" val="f"/>
  <p:tag name="KSO_WM_UNIT_SUBTYPE" val="a"/>
  <p:tag name="KSO_WM_BEAUTIFY_FLAG" val="#wm#"/>
</p:tagLst>
</file>

<file path=ppt/tags/tag579.xml><?xml version="1.0" encoding="utf-8"?>
<p:tagLst xmlns:p="http://schemas.openxmlformats.org/presentationml/2006/main">
  <p:tag name="KSO_WM_UNIT_INDEX" val="1"/>
  <p:tag name="KSO_WM_UNIT_TYPE" val="a"/>
  <p:tag name="KSO_WM_BEAUTIFY_FLAG" val="#wm#"/>
</p:tagLst>
</file>

<file path=ppt/tags/tag58.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580.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581.xml><?xml version="1.0" encoding="utf-8"?>
<p:tagLst xmlns:p="http://schemas.openxmlformats.org/presentationml/2006/main">
  <p:tag name="KSO_WM_UNIT_INDEX" val="2"/>
  <p:tag name="KSO_WM_UNIT_TYPE" val="i"/>
  <p:tag name="KSO_WM_BEAUTIFY_FLAG" val="#wm#"/>
</p:tagLst>
</file>

<file path=ppt/tags/tag582.xml><?xml version="1.0" encoding="utf-8"?>
<p:tagLst xmlns:p="http://schemas.openxmlformats.org/presentationml/2006/main">
  <p:tag name="KSO_WM_UNIT_INDEX" val="4"/>
  <p:tag name="KSO_WM_UNIT_TYPE" val="f"/>
  <p:tag name="KSO_WM_UNIT_SUBTYPE" val="a"/>
  <p:tag name="KSO_WM_BEAUTIFY_FLAG" val="#wm#"/>
</p:tagLst>
</file>

<file path=ppt/tags/tag583.xml><?xml version="1.0" encoding="utf-8"?>
<p:tagLst xmlns:p="http://schemas.openxmlformats.org/presentationml/2006/main">
  <p:tag name="KSO_WM_UNIT_INDEX" val="3"/>
  <p:tag name="KSO_WM_UNIT_TYPE" val="β"/>
  <p:tag name="KSO_WM_BEAUTIFY_FLAG" val="#wm#"/>
</p:tagLst>
</file>

<file path=ppt/tags/tag584.xml><?xml version="1.0" encoding="utf-8"?>
<p:tagLst xmlns:p="http://schemas.openxmlformats.org/presentationml/2006/main">
  <p:tag name="KSO_WM_UNIT_INDEX" val="1"/>
  <p:tag name="KSO_WM_UNIT_TYPE" val="a"/>
  <p:tag name="KSO_WM_BEAUTIFY_FLAG" val="#wm#"/>
</p:tagLst>
</file>

<file path=ppt/tags/tag585.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586.xml><?xml version="1.0" encoding="utf-8"?>
<p:tagLst xmlns:p="http://schemas.openxmlformats.org/presentationml/2006/main">
  <p:tag name="KSO_WM_UNIT_INDEX" val="2"/>
  <p:tag name="KSO_WM_UNIT_TYPE" val="i"/>
  <p:tag name="KSO_WM_BEAUTIFY_FLAG" val="#wm#"/>
</p:tagLst>
</file>

<file path=ppt/tags/tag587.xml><?xml version="1.0" encoding="utf-8"?>
<p:tagLst xmlns:p="http://schemas.openxmlformats.org/presentationml/2006/main">
  <p:tag name="KSO_WM_UNIT_INDEX" val="5"/>
  <p:tag name="KSO_WM_UNIT_TYPE" val="f"/>
  <p:tag name="KSO_WM_UNIT_SUBTYPE" val="a"/>
  <p:tag name="KSO_WM_BEAUTIFY_FLAG" val="#wm#"/>
</p:tagLst>
</file>

<file path=ppt/tags/tag588.xml><?xml version="1.0" encoding="utf-8"?>
<p:tagLst xmlns:p="http://schemas.openxmlformats.org/presentationml/2006/main">
  <p:tag name="KSO_WM_UNIT_INDEX" val="1"/>
  <p:tag name="KSO_WM_UNIT_TYPE" val="a"/>
  <p:tag name="KSO_WM_BEAUTIFY_FLAG" val="#wm#"/>
</p:tagLst>
</file>

<file path=ppt/tags/tag589.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59.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590.xml><?xml version="1.0" encoding="utf-8"?>
<p:tagLst xmlns:p="http://schemas.openxmlformats.org/presentationml/2006/main">
  <p:tag name="KSO_WM_UNIT_INDEX" val="2"/>
  <p:tag name="KSO_WM_UNIT_TYPE" val="f"/>
  <p:tag name="KSO_WM_UNIT_SUBTYPE" val="a"/>
  <p:tag name="KSO_WM_BEAUTIFY_FLAG" val="#wm#"/>
</p:tagLst>
</file>

<file path=ppt/tags/tag591.xml><?xml version="1.0" encoding="utf-8"?>
<p:tagLst xmlns:p="http://schemas.openxmlformats.org/presentationml/2006/main">
  <p:tag name="KSO_WM_UNIT_INDEX" val="3"/>
  <p:tag name="KSO_WM_UNIT_TYPE" val="β"/>
  <p:tag name="KSO_WM_BEAUTIFY_FLAG" val="#wm#"/>
  <p:tag name="TABLE_ENDDRAG_ORIGIN_RECT" val="921*434"/>
  <p:tag name="TABLE_ENDDRAG_RECT" val="30*162*921*434"/>
</p:tagLst>
</file>

<file path=ppt/tags/tag592.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593.xml><?xml version="1.0" encoding="utf-8"?>
<p:tagLst xmlns:p="http://schemas.openxmlformats.org/presentationml/2006/main">
  <p:tag name="KSO_WM_UNIT_INDEX" val="2"/>
  <p:tag name="KSO_WM_UNIT_TYPE" val="i"/>
  <p:tag name="KSO_WM_BEAUTIFY_FLAG" val="#wm#"/>
</p:tagLst>
</file>

<file path=ppt/tags/tag594.xml><?xml version="1.0" encoding="utf-8"?>
<p:tagLst xmlns:p="http://schemas.openxmlformats.org/presentationml/2006/main">
  <p:tag name="KSO_WM_UNIT_INDEX" val="5"/>
  <p:tag name="KSO_WM_UNIT_TYPE" val="f"/>
  <p:tag name="KSO_WM_UNIT_SUBTYPE" val="a"/>
  <p:tag name="KSO_WM_BEAUTIFY_FLAG" val="#wm#"/>
</p:tagLst>
</file>

<file path=ppt/tags/tag595.xml><?xml version="1.0" encoding="utf-8"?>
<p:tagLst xmlns:p="http://schemas.openxmlformats.org/presentationml/2006/main">
  <p:tag name="KSO_WM_UNIT_INDEX" val="1"/>
  <p:tag name="KSO_WM_UNIT_TYPE" val="a"/>
  <p:tag name="KSO_WM_BEAUTIFY_FLAG" val="#wm#"/>
</p:tagLst>
</file>

<file path=ppt/tags/tag596.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597.xml><?xml version="1.0" encoding="utf-8"?>
<p:tagLst xmlns:p="http://schemas.openxmlformats.org/presentationml/2006/main">
  <p:tag name="KSO_WM_UNIT_INDEX" val="2"/>
  <p:tag name="KSO_WM_UNIT_TYPE" val="i"/>
  <p:tag name="KSO_WM_BEAUTIFY_FLAG" val="#wm#"/>
</p:tagLst>
</file>

<file path=ppt/tags/tag598.xml><?xml version="1.0" encoding="utf-8"?>
<p:tagLst xmlns:p="http://schemas.openxmlformats.org/presentationml/2006/main">
  <p:tag name="KSO_WM_UNIT_INDEX" val="5"/>
  <p:tag name="KSO_WM_UNIT_TYPE" val="f"/>
  <p:tag name="KSO_WM_UNIT_SUBTYPE" val="a"/>
  <p:tag name="KSO_WM_BEAUTIFY_FLAG" val="#wm#"/>
</p:tagLst>
</file>

<file path=ppt/tags/tag599.xml><?xml version="1.0" encoding="utf-8"?>
<p:tagLst xmlns:p="http://schemas.openxmlformats.org/presentationml/2006/main">
  <p:tag name="KSO_WM_UNIT_INDEX" val="1"/>
  <p:tag name="KSO_WM_UNIT_TYPE" val="a"/>
  <p:tag name="KSO_WM_BEAUTIFY_FLAG" val="#wm#"/>
</p:tagLst>
</file>

<file path=ppt/tags/tag6.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60.xml><?xml version="1.0" encoding="utf-8"?>
<p:tagLst xmlns:p="http://schemas.openxmlformats.org/presentationml/2006/main">
  <p:tag name="KSO_WM_UNIT_TYPE" val="f"/>
  <p:tag name="KSO_WM_UNIT_INDEX" val="1"/>
  <p:tag name="KSO_WM_UNIT_ID" val="_0*f*1"/>
  <p:tag name="KSO_WM_BEAUTIFY_FLAG" val="#wm#"/>
  <p:tag name="KSO_WM_TAG_VERSION" val="3.0"/>
  <p:tag name="KSO_WM_UNIT_LAYERLEVEL" val="1"/>
  <p:tag name="KSO_WM_TEMPLATE_CATEGORY" val="custom"/>
  <p:tag name="KSO_WM_TEMPLATE_USER_THEME" val="1"/>
</p:tagLst>
</file>

<file path=ppt/tags/tag600.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601.xml><?xml version="1.0" encoding="utf-8"?>
<p:tagLst xmlns:p="http://schemas.openxmlformats.org/presentationml/2006/main">
  <p:tag name="KSO_WM_UNIT_INDEX" val="2"/>
  <p:tag name="KSO_WM_UNIT_TYPE" val="i"/>
  <p:tag name="KSO_WM_BEAUTIFY_FLAG" val="#wm#"/>
</p:tagLst>
</file>

<file path=ppt/tags/tag602.xml><?xml version="1.0" encoding="utf-8"?>
<p:tagLst xmlns:p="http://schemas.openxmlformats.org/presentationml/2006/main">
  <p:tag name="KSO_WM_UNIT_INDEX" val="7"/>
  <p:tag name="KSO_WM_UNIT_TYPE" val="f"/>
  <p:tag name="KSO_WM_UNIT_SUBTYPE" val="a"/>
  <p:tag name="KSO_WM_BEAUTIFY_FLAG" val="#wm#"/>
</p:tagLst>
</file>

<file path=ppt/tags/tag603.xml><?xml version="1.0" encoding="utf-8"?>
<p:tagLst xmlns:p="http://schemas.openxmlformats.org/presentationml/2006/main">
  <p:tag name="KSO_WM_UNIT_INDEX" val="1"/>
  <p:tag name="KSO_WM_UNIT_TYPE" val="a"/>
  <p:tag name="KSO_WM_BEAUTIFY_FLAG" val="#wm#"/>
</p:tagLst>
</file>

<file path=ppt/tags/tag604.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605.xml><?xml version="1.0" encoding="utf-8"?>
<p:tagLst xmlns:p="http://schemas.openxmlformats.org/presentationml/2006/main">
  <p:tag name="KSO_WM_UNIT_INDEX" val="2"/>
  <p:tag name="KSO_WM_UNIT_TYPE" val="i"/>
  <p:tag name="KSO_WM_BEAUTIFY_FLAG" val="#wm#"/>
</p:tagLst>
</file>

<file path=ppt/tags/tag606.xml><?xml version="1.0" encoding="utf-8"?>
<p:tagLst xmlns:p="http://schemas.openxmlformats.org/presentationml/2006/main">
  <p:tag name="KSO_WM_UNIT_INDEX" val="4"/>
  <p:tag name="KSO_WM_UNIT_TYPE" val="f"/>
  <p:tag name="KSO_WM_UNIT_SUBTYPE" val="a"/>
  <p:tag name="KSO_WM_BEAUTIFY_FLAG" val="#wm#"/>
</p:tagLst>
</file>

<file path=ppt/tags/tag607.xml><?xml version="1.0" encoding="utf-8"?>
<p:tagLst xmlns:p="http://schemas.openxmlformats.org/presentationml/2006/main">
  <p:tag name="KSO_WM_UNIT_INDEX" val="1"/>
  <p:tag name="KSO_WM_UNIT_TYPE" val="a"/>
  <p:tag name="KSO_WM_BEAUTIFY_FLAG" val="#wm#"/>
</p:tagLst>
</file>

<file path=ppt/tags/tag608.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609.xml><?xml version="1.0" encoding="utf-8"?>
<p:tagLst xmlns:p="http://schemas.openxmlformats.org/presentationml/2006/main">
  <p:tag name="KSO_WM_UNIT_INDEX" val="2"/>
  <p:tag name="KSO_WM_UNIT_TYPE" val="i"/>
  <p:tag name="KSO_WM_BEAUTIFY_FLAG" val="#wm#"/>
</p:tagLst>
</file>

<file path=ppt/tags/tag61.xml><?xml version="1.0" encoding="utf-8"?>
<p:tagLst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CATEGORY" val="custom"/>
  <p:tag name="KSO_WM_TEMPLATE_USER_THEME" val="1"/>
</p:tagLst>
</file>

<file path=ppt/tags/tag610.xml><?xml version="1.0" encoding="utf-8"?>
<p:tagLst xmlns:p="http://schemas.openxmlformats.org/presentationml/2006/main">
  <p:tag name="KSO_WM_UNIT_INDEX" val="7"/>
  <p:tag name="KSO_WM_UNIT_TYPE" val="f"/>
  <p:tag name="KSO_WM_UNIT_SUBTYPE" val="a"/>
  <p:tag name="KSO_WM_BEAUTIFY_FLAG" val="#wm#"/>
</p:tagLst>
</file>

<file path=ppt/tags/tag611.xml><?xml version="1.0" encoding="utf-8"?>
<p:tagLst xmlns:p="http://schemas.openxmlformats.org/presentationml/2006/main">
  <p:tag name="KSO_WM_UNIT_INDEX" val="1"/>
  <p:tag name="KSO_WM_UNIT_TYPE" val="a"/>
  <p:tag name="KSO_WM_BEAUTIFY_FLAG" val="#wm#"/>
</p:tagLst>
</file>

<file path=ppt/tags/tag612.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613.xml><?xml version="1.0" encoding="utf-8"?>
<p:tagLst xmlns:p="http://schemas.openxmlformats.org/presentationml/2006/main">
  <p:tag name="KSO_WM_UNIT_INDEX" val="2"/>
  <p:tag name="KSO_WM_UNIT_TYPE" val="i"/>
  <p:tag name="KSO_WM_BEAUTIFY_FLAG" val="#wm#"/>
</p:tagLst>
</file>

<file path=ppt/tags/tag614.xml><?xml version="1.0" encoding="utf-8"?>
<p:tagLst xmlns:p="http://schemas.openxmlformats.org/presentationml/2006/main">
  <p:tag name="KSO_WM_UNIT_INDEX" val="5"/>
  <p:tag name="KSO_WM_UNIT_TYPE" val="f"/>
  <p:tag name="KSO_WM_UNIT_SUBTYPE" val="a"/>
  <p:tag name="KSO_WM_BEAUTIFY_FLAG" val="#wm#"/>
</p:tagLst>
</file>

<file path=ppt/tags/tag615.xml><?xml version="1.0" encoding="utf-8"?>
<p:tagLst xmlns:p="http://schemas.openxmlformats.org/presentationml/2006/main">
  <p:tag name="KSO_WM_UNIT_INDEX" val="1"/>
  <p:tag name="KSO_WM_UNIT_TYPE" val="a"/>
  <p:tag name="KSO_WM_BEAUTIFY_FLAG" val="#wm#"/>
</p:tagLst>
</file>

<file path=ppt/tags/tag616.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617.xml><?xml version="1.0" encoding="utf-8"?>
<p:tagLst xmlns:p="http://schemas.openxmlformats.org/presentationml/2006/main">
  <p:tag name="KSO_WM_UNIT_INDEX" val="2"/>
  <p:tag name="KSO_WM_UNIT_TYPE" val="i"/>
  <p:tag name="KSO_WM_BEAUTIFY_FLAG" val="#wm#"/>
</p:tagLst>
</file>

<file path=ppt/tags/tag618.xml><?xml version="1.0" encoding="utf-8"?>
<p:tagLst xmlns:p="http://schemas.openxmlformats.org/presentationml/2006/main">
  <p:tag name="KSO_WM_UNIT_INDEX" val="4"/>
  <p:tag name="KSO_WM_UNIT_TYPE" val="f"/>
  <p:tag name="KSO_WM_UNIT_SUBTYPE" val="a"/>
  <p:tag name="KSO_WM_BEAUTIFY_FLAG" val="#wm#"/>
</p:tagLst>
</file>

<file path=ppt/tags/tag619.xml><?xml version="1.0" encoding="utf-8"?>
<p:tagLst xmlns:p="http://schemas.openxmlformats.org/presentationml/2006/main">
  <p:tag name="KSO_WM_UNIT_INDEX" val="1"/>
  <p:tag name="KSO_WM_UNIT_TYPE" val="a"/>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20.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621.xml><?xml version="1.0" encoding="utf-8"?>
<p:tagLst xmlns:p="http://schemas.openxmlformats.org/presentationml/2006/main">
  <p:tag name="KSO_WM_UNIT_INDEX" val="3"/>
  <p:tag name="KSO_WM_UNIT_TYPE" val="β"/>
  <p:tag name="KSO_WM_BEAUTIFY_FLAG" val="#wm#"/>
  <p:tag name="TABLE_ENDDRAG_ORIGIN_RECT" val="911*396"/>
  <p:tag name="TABLE_ENDDRAG_RECT" val="32*61*911*396"/>
</p:tagLst>
</file>

<file path=ppt/tags/tag622.xml><?xml version="1.0" encoding="utf-8"?>
<p:tagLst xmlns:p="http://schemas.openxmlformats.org/presentationml/2006/main">
  <p:tag name="KSO_WM_UNIT_INDEX" val="2"/>
  <p:tag name="KSO_WM_UNIT_TYPE" val="f"/>
  <p:tag name="KSO_WM_UNIT_SUBTYPE" val="a"/>
  <p:tag name="KSO_WM_BEAUTIFY_FLAG" val="#wm#"/>
</p:tagLst>
</file>

<file path=ppt/tags/tag623.xml><?xml version="1.0" encoding="utf-8"?>
<p:tagLst xmlns:p="http://schemas.openxmlformats.org/presentationml/2006/main">
  <p:tag name="KSO_WM_UNIT_INDEX" val="1"/>
  <p:tag name="KSO_WM_UNIT_TYPE" val="a"/>
  <p:tag name="KSO_WM_BEAUTIFY_FLAG" val="#wm#"/>
</p:tagLst>
</file>

<file path=ppt/tags/tag624.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625.xml><?xml version="1.0" encoding="utf-8"?>
<p:tagLst xmlns:p="http://schemas.openxmlformats.org/presentationml/2006/main">
  <p:tag name="KSO_WM_UNIT_INDEX" val="2"/>
  <p:tag name="KSO_WM_UNIT_TYPE" val="i"/>
  <p:tag name="KSO_WM_BEAUTIFY_FLAG" val="#wm#"/>
</p:tagLst>
</file>

<file path=ppt/tags/tag626.xml><?xml version="1.0" encoding="utf-8"?>
<p:tagLst xmlns:p="http://schemas.openxmlformats.org/presentationml/2006/main">
  <p:tag name="KSO_WM_UNIT_INDEX" val="9"/>
  <p:tag name="KSO_WM_UNIT_TYPE" val="f"/>
  <p:tag name="KSO_WM_UNIT_SUBTYPE" val="a"/>
  <p:tag name="KSO_WM_BEAUTIFY_FLAG" val="#wm#"/>
</p:tagLst>
</file>

<file path=ppt/tags/tag627.xml><?xml version="1.0" encoding="utf-8"?>
<p:tagLst xmlns:p="http://schemas.openxmlformats.org/presentationml/2006/main">
  <p:tag name="KSO_WM_UNIT_INDEX" val="1"/>
  <p:tag name="KSO_WM_UNIT_TYPE" val="a"/>
  <p:tag name="KSO_WM_BEAUTIFY_FLAG" val="#wm#"/>
</p:tagLst>
</file>

<file path=ppt/tags/tag628.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629.xml><?xml version="1.0" encoding="utf-8"?>
<p:tagLst xmlns:p="http://schemas.openxmlformats.org/presentationml/2006/main">
  <p:tag name="KSO_WM_UNIT_INDEX" val="2"/>
  <p:tag name="KSO_WM_UNIT_TYPE" val="i"/>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30.xml><?xml version="1.0" encoding="utf-8"?>
<p:tagLst xmlns:p="http://schemas.openxmlformats.org/presentationml/2006/main">
  <p:tag name="KSO_WM_UNIT_INDEX" val="6"/>
  <p:tag name="KSO_WM_UNIT_TYPE" val="f"/>
  <p:tag name="KSO_WM_UNIT_SUBTYPE" val="a"/>
  <p:tag name="KSO_WM_BEAUTIFY_FLAG" val="#wm#"/>
</p:tagLst>
</file>

<file path=ppt/tags/tag631.xml><?xml version="1.0" encoding="utf-8"?>
<p:tagLst xmlns:p="http://schemas.openxmlformats.org/presentationml/2006/main">
  <p:tag name="KSO_WM_UNIT_INDEX" val="1"/>
  <p:tag name="KSO_WM_UNIT_TYPE" val="a"/>
  <p:tag name="KSO_WM_BEAUTIFY_FLAG" val="#wm#"/>
</p:tagLst>
</file>

<file path=ppt/tags/tag632.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633.xml><?xml version="1.0" encoding="utf-8"?>
<p:tagLst xmlns:p="http://schemas.openxmlformats.org/presentationml/2006/main">
  <p:tag name="KSO_WM_UNIT_INDEX" val="2"/>
  <p:tag name="KSO_WM_UNIT_TYPE" val="i"/>
  <p:tag name="KSO_WM_BEAUTIFY_FLAG" val="#wm#"/>
</p:tagLst>
</file>

<file path=ppt/tags/tag634.xml><?xml version="1.0" encoding="utf-8"?>
<p:tagLst xmlns:p="http://schemas.openxmlformats.org/presentationml/2006/main">
  <p:tag name="KSO_WM_UNIT_INDEX" val="6"/>
  <p:tag name="KSO_WM_UNIT_TYPE" val="f"/>
  <p:tag name="KSO_WM_UNIT_SUBTYPE" val="a"/>
  <p:tag name="KSO_WM_BEAUTIFY_FLAG" val="#wm#"/>
</p:tagLst>
</file>

<file path=ppt/tags/tag635.xml><?xml version="1.0" encoding="utf-8"?>
<p:tagLst xmlns:p="http://schemas.openxmlformats.org/presentationml/2006/main">
  <p:tag name="KSO_WM_UNIT_INDEX" val="1"/>
  <p:tag name="KSO_WM_UNIT_TYPE" val="a"/>
  <p:tag name="KSO_WM_BEAUTIFY_FLAG" val="#wm#"/>
</p:tagLst>
</file>

<file path=ppt/tags/tag636.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637.xml><?xml version="1.0" encoding="utf-8"?>
<p:tagLst xmlns:p="http://schemas.openxmlformats.org/presentationml/2006/main">
  <p:tag name="KSO_WM_UNIT_INDEX" val="2"/>
  <p:tag name="KSO_WM_UNIT_TYPE" val="i"/>
  <p:tag name="KSO_WM_BEAUTIFY_FLAG" val="#wm#"/>
</p:tagLst>
</file>

<file path=ppt/tags/tag638.xml><?xml version="1.0" encoding="utf-8"?>
<p:tagLst xmlns:p="http://schemas.openxmlformats.org/presentationml/2006/main">
  <p:tag name="KSO_WM_UNIT_INDEX" val="6"/>
  <p:tag name="KSO_WM_UNIT_TYPE" val="f"/>
  <p:tag name="KSO_WM_UNIT_SUBTYPE" val="a"/>
  <p:tag name="KSO_WM_BEAUTIFY_FLAG" val="#wm#"/>
</p:tagLst>
</file>

<file path=ppt/tags/tag639.xml><?xml version="1.0" encoding="utf-8"?>
<p:tagLst xmlns:p="http://schemas.openxmlformats.org/presentationml/2006/main">
  <p:tag name="KSO_WM_UNIT_INDEX" val="1"/>
  <p:tag name="KSO_WM_UNIT_TYPE" val="a"/>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0.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641.xml><?xml version="1.0" encoding="utf-8"?>
<p:tagLst xmlns:p="http://schemas.openxmlformats.org/presentationml/2006/main">
  <p:tag name="KSO_WM_UNIT_INDEX" val="2"/>
  <p:tag name="KSO_WM_UNIT_TYPE" val="i"/>
  <p:tag name="KSO_WM_BEAUTIFY_FLAG" val="#wm#"/>
</p:tagLst>
</file>

<file path=ppt/tags/tag642.xml><?xml version="1.0" encoding="utf-8"?>
<p:tagLst xmlns:p="http://schemas.openxmlformats.org/presentationml/2006/main">
  <p:tag name="KSO_WM_UNIT_INDEX" val="6"/>
  <p:tag name="KSO_WM_UNIT_TYPE" val="f"/>
  <p:tag name="KSO_WM_UNIT_SUBTYPE" val="a"/>
  <p:tag name="KSO_WM_BEAUTIFY_FLAG" val="#wm#"/>
</p:tagLst>
</file>

<file path=ppt/tags/tag643.xml><?xml version="1.0" encoding="utf-8"?>
<p:tagLst xmlns:p="http://schemas.openxmlformats.org/presentationml/2006/main">
  <p:tag name="KSO_WM_UNIT_INDEX" val="1"/>
  <p:tag name="KSO_WM_UNIT_TYPE" val="a"/>
  <p:tag name="KSO_WM_BEAUTIFY_FLAG" val="#wm#"/>
</p:tagLst>
</file>

<file path=ppt/tags/tag644.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645.xml><?xml version="1.0" encoding="utf-8"?>
<p:tagLst xmlns:p="http://schemas.openxmlformats.org/presentationml/2006/main">
  <p:tag name="KSO_WM_UNIT_INDEX" val="2"/>
  <p:tag name="KSO_WM_UNIT_TYPE" val="i"/>
  <p:tag name="KSO_WM_BEAUTIFY_FLAG" val="#wm#"/>
</p:tagLst>
</file>

<file path=ppt/tags/tag646.xml><?xml version="1.0" encoding="utf-8"?>
<p:tagLst xmlns:p="http://schemas.openxmlformats.org/presentationml/2006/main">
  <p:tag name="KSO_WM_UNIT_INDEX" val="6"/>
  <p:tag name="KSO_WM_UNIT_TYPE" val="f"/>
  <p:tag name="KSO_WM_UNIT_SUBTYPE" val="a"/>
  <p:tag name="KSO_WM_BEAUTIFY_FLAG" val="#wm#"/>
</p:tagLst>
</file>

<file path=ppt/tags/tag647.xml><?xml version="1.0" encoding="utf-8"?>
<p:tagLst xmlns:p="http://schemas.openxmlformats.org/presentationml/2006/main">
  <p:tag name="KSO_WM_UNIT_INDEX" val="1"/>
  <p:tag name="KSO_WM_UNIT_TYPE" val="a"/>
  <p:tag name="KSO_WM_BEAUTIFY_FLAG" val="#wm#"/>
</p:tagLst>
</file>

<file path=ppt/tags/tag648.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649.xml><?xml version="1.0" encoding="utf-8"?>
<p:tagLst xmlns:p="http://schemas.openxmlformats.org/presentationml/2006/main">
  <p:tag name="KSO_WM_UNIT_INDEX" val="2"/>
  <p:tag name="KSO_WM_UNIT_TYPE" val="i"/>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0.xml><?xml version="1.0" encoding="utf-8"?>
<p:tagLst xmlns:p="http://schemas.openxmlformats.org/presentationml/2006/main">
  <p:tag name="KSO_WM_UNIT_INDEX" val="7"/>
  <p:tag name="KSO_WM_UNIT_TYPE" val="f"/>
  <p:tag name="KSO_WM_UNIT_SUBTYPE" val="a"/>
  <p:tag name="KSO_WM_BEAUTIFY_FLAG" val="#wm#"/>
</p:tagLst>
</file>

<file path=ppt/tags/tag651.xml><?xml version="1.0" encoding="utf-8"?>
<p:tagLst xmlns:p="http://schemas.openxmlformats.org/presentationml/2006/main">
  <p:tag name="KSO_WM_UNIT_INDEX" val="1"/>
  <p:tag name="KSO_WM_UNIT_TYPE" val="a"/>
  <p:tag name="KSO_WM_BEAUTIFY_FLAG" val="#wm#"/>
</p:tagLst>
</file>

<file path=ppt/tags/tag652.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653.xml><?xml version="1.0" encoding="utf-8"?>
<p:tagLst xmlns:p="http://schemas.openxmlformats.org/presentationml/2006/main">
  <p:tag name="KSO_WM_UNIT_INDEX" val="2"/>
  <p:tag name="KSO_WM_UNIT_TYPE" val="i"/>
  <p:tag name="KSO_WM_BEAUTIFY_FLAG" val="#wm#"/>
</p:tagLst>
</file>

<file path=ppt/tags/tag654.xml><?xml version="1.0" encoding="utf-8"?>
<p:tagLst xmlns:p="http://schemas.openxmlformats.org/presentationml/2006/main">
  <p:tag name="KSO_WM_UNIT_INDEX" val="6"/>
  <p:tag name="KSO_WM_UNIT_TYPE" val="f"/>
  <p:tag name="KSO_WM_UNIT_SUBTYPE" val="a"/>
  <p:tag name="KSO_WM_BEAUTIFY_FLAG" val="#wm#"/>
</p:tagLst>
</file>

<file path=ppt/tags/tag655.xml><?xml version="1.0" encoding="utf-8"?>
<p:tagLst xmlns:p="http://schemas.openxmlformats.org/presentationml/2006/main">
  <p:tag name="KSO_WM_UNIT_INDEX" val="1"/>
  <p:tag name="KSO_WM_UNIT_TYPE" val="a"/>
  <p:tag name="KSO_WM_BEAUTIFY_FLAG" val="#wm#"/>
</p:tagLst>
</file>

<file path=ppt/tags/tag656.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657.xml><?xml version="1.0" encoding="utf-8"?>
<p:tagLst xmlns:p="http://schemas.openxmlformats.org/presentationml/2006/main">
  <p:tag name="KSO_WM_UNIT_INDEX" val="2"/>
  <p:tag name="KSO_WM_UNIT_TYPE" val="i"/>
  <p:tag name="KSO_WM_BEAUTIFY_FLAG" val="#wm#"/>
</p:tagLst>
</file>

<file path=ppt/tags/tag658.xml><?xml version="1.0" encoding="utf-8"?>
<p:tagLst xmlns:p="http://schemas.openxmlformats.org/presentationml/2006/main">
  <p:tag name="KSO_WM_UNIT_INDEX" val="6"/>
  <p:tag name="KSO_WM_UNIT_TYPE" val="f"/>
  <p:tag name="KSO_WM_UNIT_SUBTYPE" val="a"/>
  <p:tag name="KSO_WM_BEAUTIFY_FLAG" val="#wm#"/>
</p:tagLst>
</file>

<file path=ppt/tags/tag659.xml><?xml version="1.0" encoding="utf-8"?>
<p:tagLst xmlns:p="http://schemas.openxmlformats.org/presentationml/2006/main">
  <p:tag name="KSO_WM_UNIT_INDEX" val="1"/>
  <p:tag name="KSO_WM_UNIT_TYPE" val="a"/>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0.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661.xml><?xml version="1.0" encoding="utf-8"?>
<p:tagLst xmlns:p="http://schemas.openxmlformats.org/presentationml/2006/main">
  <p:tag name="KSO_WM_UNIT_INDEX" val="2"/>
  <p:tag name="KSO_WM_UNIT_TYPE" val="i"/>
  <p:tag name="KSO_WM_BEAUTIFY_FLAG" val="#wm#"/>
</p:tagLst>
</file>

<file path=ppt/tags/tag662.xml><?xml version="1.0" encoding="utf-8"?>
<p:tagLst xmlns:p="http://schemas.openxmlformats.org/presentationml/2006/main">
  <p:tag name="KSO_WM_UNIT_INDEX" val="6"/>
  <p:tag name="KSO_WM_UNIT_TYPE" val="f"/>
  <p:tag name="KSO_WM_UNIT_SUBTYPE" val="a"/>
  <p:tag name="KSO_WM_BEAUTIFY_FLAG" val="#wm#"/>
</p:tagLst>
</file>

<file path=ppt/tags/tag663.xml><?xml version="1.0" encoding="utf-8"?>
<p:tagLst xmlns:p="http://schemas.openxmlformats.org/presentationml/2006/main">
  <p:tag name="KSO_WM_UNIT_INDEX" val="1"/>
  <p:tag name="KSO_WM_UNIT_TYPE" val="a"/>
  <p:tag name="KSO_WM_BEAUTIFY_FLAG" val="#wm#"/>
</p:tagLst>
</file>

<file path=ppt/tags/tag664.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665.xml><?xml version="1.0" encoding="utf-8"?>
<p:tagLst xmlns:p="http://schemas.openxmlformats.org/presentationml/2006/main">
  <p:tag name="KSO_WM_UNIT_INDEX" val="2"/>
  <p:tag name="KSO_WM_UNIT_TYPE" val="i"/>
  <p:tag name="KSO_WM_BEAUTIFY_FLAG" val="#wm#"/>
</p:tagLst>
</file>

<file path=ppt/tags/tag666.xml><?xml version="1.0" encoding="utf-8"?>
<p:tagLst xmlns:p="http://schemas.openxmlformats.org/presentationml/2006/main">
  <p:tag name="KSO_WM_UNIT_INDEX" val="6"/>
  <p:tag name="KSO_WM_UNIT_TYPE" val="f"/>
  <p:tag name="KSO_WM_UNIT_SUBTYPE" val="a"/>
  <p:tag name="KSO_WM_BEAUTIFY_FLAG" val="#wm#"/>
</p:tagLst>
</file>

<file path=ppt/tags/tag667.xml><?xml version="1.0" encoding="utf-8"?>
<p:tagLst xmlns:p="http://schemas.openxmlformats.org/presentationml/2006/main">
  <p:tag name="KSO_WM_UNIT_INDEX" val="1"/>
  <p:tag name="KSO_WM_UNIT_TYPE" val="a"/>
  <p:tag name="KSO_WM_BEAUTIFY_FLAG" val="#wm#"/>
</p:tagLst>
</file>

<file path=ppt/tags/tag668.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669.xml><?xml version="1.0" encoding="utf-8"?>
<p:tagLst xmlns:p="http://schemas.openxmlformats.org/presentationml/2006/main">
  <p:tag name="KSO_WM_UNIT_INDEX" val="2"/>
  <p:tag name="KSO_WM_UNIT_TYPE" val="i"/>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70.xml><?xml version="1.0" encoding="utf-8"?>
<p:tagLst xmlns:p="http://schemas.openxmlformats.org/presentationml/2006/main">
  <p:tag name="KSO_WM_UNIT_INDEX" val="6"/>
  <p:tag name="KSO_WM_UNIT_TYPE" val="f"/>
  <p:tag name="KSO_WM_UNIT_SUBTYPE" val="a"/>
  <p:tag name="KSO_WM_BEAUTIFY_FLAG" val="#wm#"/>
</p:tagLst>
</file>

<file path=ppt/tags/tag671.xml><?xml version="1.0" encoding="utf-8"?>
<p:tagLst xmlns:p="http://schemas.openxmlformats.org/presentationml/2006/main">
  <p:tag name="KSO_WM_UNIT_INDEX" val="1"/>
  <p:tag name="KSO_WM_UNIT_TYPE" val="a"/>
  <p:tag name="KSO_WM_BEAUTIFY_FLAG" val="#wm#"/>
</p:tagLst>
</file>

<file path=ppt/tags/tag672.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673.xml><?xml version="1.0" encoding="utf-8"?>
<p:tagLst xmlns:p="http://schemas.openxmlformats.org/presentationml/2006/main">
  <p:tag name="KSO_WM_UNIT_INDEX" val="2"/>
  <p:tag name="KSO_WM_UNIT_TYPE" val="i"/>
  <p:tag name="KSO_WM_BEAUTIFY_FLAG" val="#wm#"/>
</p:tagLst>
</file>

<file path=ppt/tags/tag674.xml><?xml version="1.0" encoding="utf-8"?>
<p:tagLst xmlns:p="http://schemas.openxmlformats.org/presentationml/2006/main">
  <p:tag name="KSO_WM_UNIT_INDEX" val="6"/>
  <p:tag name="KSO_WM_UNIT_TYPE" val="f"/>
  <p:tag name="KSO_WM_UNIT_SUBTYPE" val="a"/>
  <p:tag name="KSO_WM_BEAUTIFY_FLAG" val="#wm#"/>
</p:tagLst>
</file>

<file path=ppt/tags/tag675.xml><?xml version="1.0" encoding="utf-8"?>
<p:tagLst xmlns:p="http://schemas.openxmlformats.org/presentationml/2006/main">
  <p:tag name="KSO_WM_UNIT_INDEX" val="1"/>
  <p:tag name="KSO_WM_UNIT_TYPE" val="a"/>
  <p:tag name="KSO_WM_BEAUTIFY_FLAG" val="#wm#"/>
</p:tagLst>
</file>

<file path=ppt/tags/tag676.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677.xml><?xml version="1.0" encoding="utf-8"?>
<p:tagLst xmlns:p="http://schemas.openxmlformats.org/presentationml/2006/main">
  <p:tag name="KSO_WM_UNIT_INDEX" val="2"/>
  <p:tag name="KSO_WM_UNIT_TYPE" val="i"/>
  <p:tag name="KSO_WM_BEAUTIFY_FLAG" val="#wm#"/>
</p:tagLst>
</file>

<file path=ppt/tags/tag678.xml><?xml version="1.0" encoding="utf-8"?>
<p:tagLst xmlns:p="http://schemas.openxmlformats.org/presentationml/2006/main">
  <p:tag name="KSO_WM_UNIT_INDEX" val="6"/>
  <p:tag name="KSO_WM_UNIT_TYPE" val="f"/>
  <p:tag name="KSO_WM_UNIT_SUBTYPE" val="a"/>
  <p:tag name="KSO_WM_BEAUTIFY_FLAG" val="#wm#"/>
</p:tagLst>
</file>

<file path=ppt/tags/tag679.xml><?xml version="1.0" encoding="utf-8"?>
<p:tagLst xmlns:p="http://schemas.openxmlformats.org/presentationml/2006/main">
  <p:tag name="KSO_WM_UNIT_INDEX" val="1"/>
  <p:tag name="KSO_WM_UNIT_TYPE" val="a"/>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80.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681.xml><?xml version="1.0" encoding="utf-8"?>
<p:tagLst xmlns:p="http://schemas.openxmlformats.org/presentationml/2006/main">
  <p:tag name="KSO_WM_UNIT_INDEX" val="2"/>
  <p:tag name="KSO_WM_UNIT_TYPE" val="i"/>
  <p:tag name="KSO_WM_BEAUTIFY_FLAG" val="#wm#"/>
</p:tagLst>
</file>

<file path=ppt/tags/tag682.xml><?xml version="1.0" encoding="utf-8"?>
<p:tagLst xmlns:p="http://schemas.openxmlformats.org/presentationml/2006/main">
  <p:tag name="KSO_WM_UNIT_INDEX" val="7"/>
  <p:tag name="KSO_WM_UNIT_TYPE" val="f"/>
  <p:tag name="KSO_WM_UNIT_SUBTYPE" val="a"/>
  <p:tag name="KSO_WM_BEAUTIFY_FLAG" val="#wm#"/>
</p:tagLst>
</file>

<file path=ppt/tags/tag683.xml><?xml version="1.0" encoding="utf-8"?>
<p:tagLst xmlns:p="http://schemas.openxmlformats.org/presentationml/2006/main">
  <p:tag name="KSO_WM_UNIT_INDEX" val="1"/>
  <p:tag name="KSO_WM_UNIT_TYPE" val="a"/>
  <p:tag name="KSO_WM_BEAUTIFY_FLAG" val="#wm#"/>
</p:tagLst>
</file>

<file path=ppt/tags/tag684.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685.xml><?xml version="1.0" encoding="utf-8"?>
<p:tagLst xmlns:p="http://schemas.openxmlformats.org/presentationml/2006/main">
  <p:tag name="KSO_WM_UNIT_INDEX" val="4"/>
  <p:tag name="KSO_WM_UNIT_TYPE" val="i"/>
  <p:tag name="KSO_WM_BEAUTIFY_FLAG" val="#wm#"/>
</p:tagLst>
</file>

<file path=ppt/tags/tag686.xml><?xml version="1.0" encoding="utf-8"?>
<p:tagLst xmlns:p="http://schemas.openxmlformats.org/presentationml/2006/main">
  <p:tag name="KSO_WM_UNIT_INDEX" val="3"/>
  <p:tag name="KSO_WM_UNIT_TYPE" val="a"/>
  <p:tag name="KSO_WM_BEAUTIFY_FLAG" val="#wm#"/>
</p:tagLst>
</file>

<file path=ppt/tags/tag687.xml><?xml version="1.0" encoding="utf-8"?>
<p:tagLst xmlns:p="http://schemas.openxmlformats.org/presentationml/2006/main">
  <p:tag name="KSO_WM_UNIT_INDEX" val="10"/>
  <p:tag name="KSO_WM_UNIT_TYPE" val="f"/>
  <p:tag name="KSO_WM_UNIT_SUBTYPE" val="a"/>
  <p:tag name="KSO_WM_BEAUTIFY_FLAG" val="#wm#"/>
</p:tagLst>
</file>

<file path=ppt/tags/tag688.xml><?xml version="1.0" encoding="utf-8"?>
<p:tagLst xmlns:p="http://schemas.openxmlformats.org/presentationml/2006/main">
  <p:tag name="KSO_WM_UNIT_INDEX" val="2"/>
  <p:tag name="KSO_WM_UNIT_TYPE" val="j"/>
  <p:tag name="KSO_WM_BEAUTIFY_FLAG" val="#wm#"/>
</p:tagLst>
</file>

<file path=ppt/tags/tag689.xml><?xml version="1.0" encoding="utf-8"?>
<p:tagLst xmlns:p="http://schemas.openxmlformats.org/presentationml/2006/main">
  <p:tag name="KSO_WM_UNIT_INDEX" val="1"/>
  <p:tag name="KSO_WM_UNIT_TYPE" val="i"/>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0.xml><?xml version="1.0" encoding="utf-8"?>
<p:tagLst xmlns:p="http://schemas.openxmlformats.org/presentationml/2006/main">
  <p:tag name="KSO_WM_UNIT_INDEX" val="1"/>
  <p:tag name="KSO_WM_UNIT_TYPE" val="a"/>
  <p:tag name="KSO_WM_BEAUTIFY_FLAG" val="#wm#"/>
</p:tagLst>
</file>

<file path=ppt/tags/tag691.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692.xml><?xml version="1.0" encoding="utf-8"?>
<p:tagLst xmlns:p="http://schemas.openxmlformats.org/presentationml/2006/main">
  <p:tag name="KSO_WM_UNIT_INDEX" val="1_2_1"/>
  <p:tag name="KSO_WM_UNIT_TYPE" val="l_h_a"/>
  <p:tag name="KSO_WM_TEMPLATE_CATEGORY" val="diagram"/>
  <p:tag name="KSO_WM_TEMPLATE_INDEX" val="19882022"/>
  <p:tag name="KSO_WM_UNIT_ID" val="diagram19882022*l_h_a*1_2_1"/>
  <p:tag name="KSO_WM_DIAGRAM_GROUP_CODE" val="l1-1"/>
  <p:tag name="KSO_WM_TAG_VERSION" val="2.0"/>
  <p:tag name="KSO_WM_BEAUTIFY_FLAG" val="#wm#"/>
</p:tagLst>
</file>

<file path=ppt/tags/tag693.xml><?xml version="1.0" encoding="utf-8"?>
<p:tagLst xmlns:p="http://schemas.openxmlformats.org/presentationml/2006/main">
  <p:tag name="KSO_WM_UNIT_INDEX" val="1_2_2"/>
  <p:tag name="KSO_WM_UNIT_TYPE" val="l_h_f"/>
  <p:tag name="KSO_WM_UNIT_SUBTYPE" val="a"/>
  <p:tag name="KSO_WM_TEMPLATE_CATEGORY" val="diagram"/>
  <p:tag name="KSO_WM_TEMPLATE_INDEX" val="19882022"/>
  <p:tag name="KSO_WM_UNIT_ID" val="diagram19882022*l_h_f*1_2_2"/>
  <p:tag name="KSO_WM_DIAGRAM_GROUP_CODE" val="l1-1"/>
  <p:tag name="KSO_WM_TAG_VERSION" val="2.0"/>
  <p:tag name="KSO_WM_BEAUTIFY_FLAG" val="#wm#"/>
</p:tagLst>
</file>

<file path=ppt/tags/tag694.xml><?xml version="1.0" encoding="utf-8"?>
<p:tagLst xmlns:p="http://schemas.openxmlformats.org/presentationml/2006/main">
  <p:tag name="KSO_WM_UNIT_INDEX" val="1_1_1"/>
  <p:tag name="KSO_WM_UNIT_TYPE" val="l_h_a"/>
  <p:tag name="KSO_WM_TEMPLATE_CATEGORY" val="diagram"/>
  <p:tag name="KSO_WM_TEMPLATE_INDEX" val="19882022"/>
  <p:tag name="KSO_WM_UNIT_ID" val="diagram19882022*l_h_a*1_1_1"/>
  <p:tag name="KSO_WM_DIAGRAM_GROUP_CODE" val="l1-1"/>
  <p:tag name="KSO_WM_TAG_VERSION" val="2.0"/>
  <p:tag name="KSO_WM_BEAUTIFY_FLAG" val="#wm#"/>
</p:tagLst>
</file>

<file path=ppt/tags/tag695.xml><?xml version="1.0" encoding="utf-8"?>
<p:tagLst xmlns:p="http://schemas.openxmlformats.org/presentationml/2006/main">
  <p:tag name="KSO_WM_UNIT_INDEX" val="1_1_2"/>
  <p:tag name="KSO_WM_UNIT_TYPE" val="l_h_f"/>
  <p:tag name="KSO_WM_UNIT_SUBTYPE" val="a"/>
  <p:tag name="KSO_WM_TEMPLATE_CATEGORY" val="diagram"/>
  <p:tag name="KSO_WM_TEMPLATE_INDEX" val="19882022"/>
  <p:tag name="KSO_WM_UNIT_ID" val="diagram19882022*l_h_f*1_1_2"/>
  <p:tag name="KSO_WM_DIAGRAM_GROUP_CODE" val="l1-1"/>
  <p:tag name="KSO_WM_TAG_VERSION" val="2.0"/>
  <p:tag name="KSO_WM_BEAUTIFY_FLAG" val="#wm#"/>
</p:tagLst>
</file>

<file path=ppt/tags/tag696.xml><?xml version="1.0" encoding="utf-8"?>
<p:tagLst xmlns:p="http://schemas.openxmlformats.org/presentationml/2006/main">
  <p:tag name="KSO_WM_UNIT_INDEX" val="1"/>
  <p:tag name="KSO_WM_UNIT_TYPE" val="a"/>
  <p:tag name="KSO_WM_BEAUTIFY_FLAG" val="#wm#"/>
</p:tagLst>
</file>

<file path=ppt/tags/tag697.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698.xml><?xml version="1.0" encoding="utf-8"?>
<p:tagLst xmlns:p="http://schemas.openxmlformats.org/presentationml/2006/main">
  <p:tag name="KSO_WM_UNIT_INDEX" val="4"/>
  <p:tag name="KSO_WM_UNIT_TYPE" val="i"/>
  <p:tag name="KSO_WM_BEAUTIFY_FLAG" val="#wm#"/>
</p:tagLst>
</file>

<file path=ppt/tags/tag699.xml><?xml version="1.0" encoding="utf-8"?>
<p:tagLst xmlns:p="http://schemas.openxmlformats.org/presentationml/2006/main">
  <p:tag name="KSO_WM_UNIT_INDEX" val="3"/>
  <p:tag name="KSO_WM_UNIT_TYPE" val="f"/>
  <p:tag name="KSO_WM_UNIT_SUBTYPE" val="a"/>
  <p:tag name="KSO_WM_BEAUTIFY_FLAG" val="#wm#"/>
</p:tagLst>
</file>

<file path=ppt/tags/tag7.xml><?xml version="1.0" encoding="utf-8"?>
<p:tagLst xmlns:p="http://schemas.openxmlformats.org/presentationml/2006/main">
  <p:tag name="KSO_WM_UNIT_TYPE" val="a"/>
  <p:tag name="KSO_WM_UNIT_INDEX" val="1"/>
  <p:tag name="KSO_WM_UNIT_ID" val="_2*a*1"/>
  <p:tag name="KSO_WM_BEAUTIFY_FLAG" val="#wm#"/>
  <p:tag name="KSO_WM_TAG_VERSION" val="3.0"/>
  <p:tag name="KSO_WM_UNIT_LAYERLEVEL" val="1"/>
  <p:tag name="KSO_WM_TEMPLATE_CATEGORY" val="custom"/>
  <p:tag name="KSO_WM_TEMPLATE_USER_THEM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0.xml><?xml version="1.0" encoding="utf-8"?>
<p:tagLst xmlns:p="http://schemas.openxmlformats.org/presentationml/2006/main">
  <p:tag name="KSO_WM_UNIT_INDEX" val="6"/>
  <p:tag name="KSO_WM_UNIT_TYPE" val="f"/>
  <p:tag name="KSO_WM_UNIT_SUBTYPE" val="a"/>
  <p:tag name="KSO_WM_BEAUTIFY_FLAG" val="#wm#"/>
</p:tagLst>
</file>

<file path=ppt/tags/tag701.xml><?xml version="1.0" encoding="utf-8"?>
<p:tagLst xmlns:p="http://schemas.openxmlformats.org/presentationml/2006/main">
  <p:tag name="KSO_WM_UNIT_INDEX" val="2"/>
  <p:tag name="KSO_WM_UNIT_TYPE" val="j"/>
  <p:tag name="KSO_WM_BEAUTIFY_FLAG" val="#wm#"/>
</p:tagLst>
</file>

<file path=ppt/tags/tag702.xml><?xml version="1.0" encoding="utf-8"?>
<p:tagLst xmlns:p="http://schemas.openxmlformats.org/presentationml/2006/main">
  <p:tag name="KSO_WM_UNIT_INDEX" val="1"/>
  <p:tag name="KSO_WM_UNIT_TYPE" val="a"/>
  <p:tag name="KSO_WM_BEAUTIFY_FLAG" val="#wm#"/>
</p:tagLst>
</file>

<file path=ppt/tags/tag703.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704.xml><?xml version="1.0" encoding="utf-8"?>
<p:tagLst xmlns:p="http://schemas.openxmlformats.org/presentationml/2006/main">
  <p:tag name="KSO_WM_UNIT_INDEX" val="4"/>
  <p:tag name="KSO_WM_UNIT_TYPE" val="i"/>
  <p:tag name="KSO_WM_BEAUTIFY_FLAG" val="#wm#"/>
</p:tagLst>
</file>

<file path=ppt/tags/tag705.xml><?xml version="1.0" encoding="utf-8"?>
<p:tagLst xmlns:p="http://schemas.openxmlformats.org/presentationml/2006/main">
  <p:tag name="KSO_WM_UNIT_INDEX" val="3"/>
  <p:tag name="KSO_WM_UNIT_TYPE" val="f"/>
  <p:tag name="KSO_WM_UNIT_SUBTYPE" val="a"/>
  <p:tag name="KSO_WM_BEAUTIFY_FLAG" val="#wm#"/>
</p:tagLst>
</file>

<file path=ppt/tags/tag706.xml><?xml version="1.0" encoding="utf-8"?>
<p:tagLst xmlns:p="http://schemas.openxmlformats.org/presentationml/2006/main">
  <p:tag name="KSO_WM_UNIT_INDEX" val="2"/>
  <p:tag name="KSO_WM_UNIT_TYPE" val="j"/>
  <p:tag name="KSO_WM_BEAUTIFY_FLAG" val="#wm#"/>
</p:tagLst>
</file>

<file path=ppt/tags/tag707.xml><?xml version="1.0" encoding="utf-8"?>
<p:tagLst xmlns:p="http://schemas.openxmlformats.org/presentationml/2006/main">
  <p:tag name="KSO_WM_UNIT_INDEX" val="5"/>
  <p:tag name="KSO_WM_UNIT_TYPE" val="i"/>
  <p:tag name="KSO_WM_BEAUTIFY_FLAG" val="#wm#"/>
</p:tagLst>
</file>

<file path=ppt/tags/tag708.xml><?xml version="1.0" encoding="utf-8"?>
<p:tagLst xmlns:p="http://schemas.openxmlformats.org/presentationml/2006/main">
  <p:tag name="KSO_WM_UNIT_INDEX" val="6"/>
  <p:tag name="KSO_WM_UNIT_TYPE" val="j"/>
  <p:tag name="KSO_WM_BEAUTIFY_FLAG" val="#wm#"/>
</p:tagLst>
</file>

<file path=ppt/tags/tag709.xml><?xml version="1.0" encoding="utf-8"?>
<p:tagLst xmlns:p="http://schemas.openxmlformats.org/presentationml/2006/main">
  <p:tag name="KSO_WM_UNIT_INDEX" val="7"/>
  <p:tag name="KSO_WM_UNIT_TYPE" val="i"/>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0.xml><?xml version="1.0" encoding="utf-8"?>
<p:tagLst xmlns:p="http://schemas.openxmlformats.org/presentationml/2006/main">
  <p:tag name="KSO_WM_UNIT_INDEX" val="8"/>
  <p:tag name="KSO_WM_UNIT_TYPE" val="f"/>
  <p:tag name="KSO_WM_UNIT_SUBTYPE" val="a"/>
  <p:tag name="KSO_WM_BEAUTIFY_FLAG" val="#wm#"/>
</p:tagLst>
</file>

<file path=ppt/tags/tag711.xml><?xml version="1.0" encoding="utf-8"?>
<p:tagLst xmlns:p="http://schemas.openxmlformats.org/presentationml/2006/main">
  <p:tag name="KSO_WM_DIAGRAM_VIRTUALLY_FRAME" val="{&quot;height&quot;:239.62503937007878,&quot;left&quot;:289.57503937007874,&quot;top&quot;:227,&quot;width&quot;:355.50000000000006}"/>
</p:tagLst>
</file>

<file path=ppt/tags/tag712.xml><?xml version="1.0" encoding="utf-8"?>
<p:tagLst xmlns:p="http://schemas.openxmlformats.org/presentationml/2006/main">
  <p:tag name="KSO_WM_UNIT_INDEX" val="1_1_1"/>
  <p:tag name="KSO_WM_UNIT_TYPE" val="l_h_i"/>
  <p:tag name="KSO_WM_UNIT_SUBTYPE" val="d"/>
  <p:tag name="KSO_WM_TEMPLATE_CATEGORY" val="diagram"/>
  <p:tag name="KSO_WM_TEMPLATE_INDEX" val="19882022"/>
  <p:tag name="KSO_WM_UNIT_ID" val="diagram19882022*l_h_i*1_1_1"/>
  <p:tag name="KSO_WM_DIAGRAM_GROUP_CODE" val="l1-1"/>
  <p:tag name="KSO_WM_TAG_VERSION" val="2.0"/>
  <p:tag name="KSO_WM_BEAUTIFY_FLAG" val="#wm#"/>
  <p:tag name="KSO_WM_DIAGRAM_VIRTUALLY_FRAME" val="{&quot;height&quot;:239.62503937007878,&quot;left&quot;:289.57503937007874,&quot;top&quot;:227,&quot;width&quot;:355.50000000000006}"/>
</p:tagLst>
</file>

<file path=ppt/tags/tag713.xml><?xml version="1.0" encoding="utf-8"?>
<p:tagLst xmlns:p="http://schemas.openxmlformats.org/presentationml/2006/main">
  <p:tag name="KSO_WM_UNIT_INDEX" val="1_1_2"/>
  <p:tag name="KSO_WM_UNIT_TYPE" val="l_h_f"/>
  <p:tag name="KSO_WM_UNIT_SUBTYPE" val="a"/>
  <p:tag name="KSO_WM_TEMPLATE_CATEGORY" val="diagram"/>
  <p:tag name="KSO_WM_TEMPLATE_INDEX" val="19882022"/>
  <p:tag name="KSO_WM_UNIT_ID" val="diagram19882022*l_h_f*1_1_2"/>
  <p:tag name="KSO_WM_DIAGRAM_GROUP_CODE" val="l1-1"/>
  <p:tag name="KSO_WM_TAG_VERSION" val="2.0"/>
  <p:tag name="KSO_WM_BEAUTIFY_FLAG" val="#wm#"/>
  <p:tag name="KSO_WM_DIAGRAM_VIRTUALLY_FRAME" val="{&quot;height&quot;:239.62503937007878,&quot;left&quot;:289.57503937007874,&quot;top&quot;:227,&quot;width&quot;:355.50000000000006}"/>
</p:tagLst>
</file>

<file path=ppt/tags/tag714.xml><?xml version="1.0" encoding="utf-8"?>
<p:tagLst xmlns:p="http://schemas.openxmlformats.org/presentationml/2006/main">
  <p:tag name="KSO_WM_DIAGRAM_VIRTUALLY_FRAME" val="{&quot;height&quot;:239.62503937007878,&quot;left&quot;:289.57503937007874,&quot;top&quot;:227,&quot;width&quot;:355.50000000000006}"/>
</p:tagLst>
</file>

<file path=ppt/tags/tag715.xml><?xml version="1.0" encoding="utf-8"?>
<p:tagLst xmlns:p="http://schemas.openxmlformats.org/presentationml/2006/main">
  <p:tag name="KSO_WM_UNIT_INDEX" val="1_2_1"/>
  <p:tag name="KSO_WM_UNIT_TYPE" val="l_h_i"/>
  <p:tag name="KSO_WM_UNIT_SUBTYPE" val="d"/>
  <p:tag name="KSO_WM_TEMPLATE_CATEGORY" val="diagram"/>
  <p:tag name="KSO_WM_TEMPLATE_INDEX" val="19882022"/>
  <p:tag name="KSO_WM_UNIT_ID" val="diagram19882022*l_h_i*1_2_1"/>
  <p:tag name="KSO_WM_DIAGRAM_GROUP_CODE" val="l1-1"/>
  <p:tag name="KSO_WM_TAG_VERSION" val="2.0"/>
  <p:tag name="KSO_WM_BEAUTIFY_FLAG" val="#wm#"/>
  <p:tag name="KSO_WM_DIAGRAM_VIRTUALLY_FRAME" val="{&quot;height&quot;:239.62503937007878,&quot;left&quot;:289.57503937007874,&quot;top&quot;:227,&quot;width&quot;:355.50000000000006}"/>
</p:tagLst>
</file>

<file path=ppt/tags/tag716.xml><?xml version="1.0" encoding="utf-8"?>
<p:tagLst xmlns:p="http://schemas.openxmlformats.org/presentationml/2006/main">
  <p:tag name="KSO_WM_UNIT_INDEX" val="1_2_2"/>
  <p:tag name="KSO_WM_UNIT_TYPE" val="l_h_f"/>
  <p:tag name="KSO_WM_UNIT_SUBTYPE" val="a"/>
  <p:tag name="KSO_WM_TEMPLATE_CATEGORY" val="diagram"/>
  <p:tag name="KSO_WM_TEMPLATE_INDEX" val="19882022"/>
  <p:tag name="KSO_WM_UNIT_ID" val="diagram19882022*l_h_f*1_2_2"/>
  <p:tag name="KSO_WM_DIAGRAM_GROUP_CODE" val="l1-1"/>
  <p:tag name="KSO_WM_TAG_VERSION" val="2.0"/>
  <p:tag name="KSO_WM_BEAUTIFY_FLAG" val="#wm#"/>
  <p:tag name="KSO_WM_DIAGRAM_VIRTUALLY_FRAME" val="{&quot;height&quot;:239.62503937007878,&quot;left&quot;:289.57503937007874,&quot;top&quot;:227,&quot;width&quot;:355.50000000000006}"/>
</p:tagLst>
</file>

<file path=ppt/tags/tag717.xml><?xml version="1.0" encoding="utf-8"?>
<p:tagLst xmlns:p="http://schemas.openxmlformats.org/presentationml/2006/main">
  <p:tag name="KSO_WM_DIAGRAM_VIRTUALLY_FRAME" val="{&quot;height&quot;:239.62503937007878,&quot;left&quot;:289.57503937007874,&quot;top&quot;:227,&quot;width&quot;:355.50000000000006}"/>
</p:tagLst>
</file>

<file path=ppt/tags/tag718.xml><?xml version="1.0" encoding="utf-8"?>
<p:tagLst xmlns:p="http://schemas.openxmlformats.org/presentationml/2006/main">
  <p:tag name="KSO_WM_UNIT_INDEX" val="1_3_1"/>
  <p:tag name="KSO_WM_UNIT_TYPE" val="l_h_i"/>
  <p:tag name="KSO_WM_UNIT_SUBTYPE" val="d"/>
  <p:tag name="KSO_WM_TEMPLATE_CATEGORY" val="diagram"/>
  <p:tag name="KSO_WM_TEMPLATE_INDEX" val="19882022"/>
  <p:tag name="KSO_WM_UNIT_ID" val="diagram19882022*l_h_i*1_3_1"/>
  <p:tag name="KSO_WM_DIAGRAM_GROUP_CODE" val="l1-1"/>
  <p:tag name="KSO_WM_TAG_VERSION" val="2.0"/>
  <p:tag name="KSO_WM_BEAUTIFY_FLAG" val="#wm#"/>
  <p:tag name="KSO_WM_DIAGRAM_VIRTUALLY_FRAME" val="{&quot;height&quot;:239.62503937007878,&quot;left&quot;:289.57503937007874,&quot;top&quot;:227,&quot;width&quot;:355.50000000000006}"/>
</p:tagLst>
</file>

<file path=ppt/tags/tag719.xml><?xml version="1.0" encoding="utf-8"?>
<p:tagLst xmlns:p="http://schemas.openxmlformats.org/presentationml/2006/main">
  <p:tag name="KSO_WM_UNIT_INDEX" val="1_3_2"/>
  <p:tag name="KSO_WM_UNIT_TYPE" val="l_h_f"/>
  <p:tag name="KSO_WM_UNIT_SUBTYPE" val="a"/>
  <p:tag name="KSO_WM_TEMPLATE_CATEGORY" val="diagram"/>
  <p:tag name="KSO_WM_TEMPLATE_INDEX" val="19882022"/>
  <p:tag name="KSO_WM_UNIT_ID" val="diagram19882022*l_h_f*1_3_2"/>
  <p:tag name="KSO_WM_DIAGRAM_GROUP_CODE" val="l1-1"/>
  <p:tag name="KSO_WM_TAG_VERSION" val="2.0"/>
  <p:tag name="KSO_WM_BEAUTIFY_FLAG" val="#wm#"/>
  <p:tag name="KSO_WM_DIAGRAM_VIRTUALLY_FRAME" val="{&quot;height&quot;:239.62503937007878,&quot;left&quot;:289.57503937007874,&quot;top&quot;:227,&quot;width&quot;:355.50000000000006}"/>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0.xml><?xml version="1.0" encoding="utf-8"?>
<p:tagLst xmlns:p="http://schemas.openxmlformats.org/presentationml/2006/main">
  <p:tag name="KSO_WM_DIAGRAM_VIRTUALLY_FRAME" val="{&quot;height&quot;:239.62503937007878,&quot;left&quot;:289.57503937007874,&quot;top&quot;:227,&quot;width&quot;:355.50000000000006}"/>
</p:tagLst>
</file>

<file path=ppt/tags/tag721.xml><?xml version="1.0" encoding="utf-8"?>
<p:tagLst xmlns:p="http://schemas.openxmlformats.org/presentationml/2006/main">
  <p:tag name="KSO_WM_UNIT_INDEX" val="1_4_1"/>
  <p:tag name="KSO_WM_UNIT_TYPE" val="l_h_i"/>
  <p:tag name="KSO_WM_UNIT_SUBTYPE" val="d"/>
  <p:tag name="KSO_WM_TEMPLATE_CATEGORY" val="diagram"/>
  <p:tag name="KSO_WM_TEMPLATE_INDEX" val="19882022"/>
  <p:tag name="KSO_WM_UNIT_ID" val="diagram19882022*l_h_i*1_4_1"/>
  <p:tag name="KSO_WM_DIAGRAM_GROUP_CODE" val="l1-1"/>
  <p:tag name="KSO_WM_TAG_VERSION" val="2.0"/>
  <p:tag name="KSO_WM_BEAUTIFY_FLAG" val="#wm#"/>
  <p:tag name="KSO_WM_DIAGRAM_VIRTUALLY_FRAME" val="{&quot;height&quot;:239.62503937007878,&quot;left&quot;:289.57503937007874,&quot;top&quot;:227,&quot;width&quot;:355.50000000000006}"/>
</p:tagLst>
</file>

<file path=ppt/tags/tag722.xml><?xml version="1.0" encoding="utf-8"?>
<p:tagLst xmlns:p="http://schemas.openxmlformats.org/presentationml/2006/main">
  <p:tag name="KSO_WM_UNIT_INDEX" val="1_4_2"/>
  <p:tag name="KSO_WM_UNIT_TYPE" val="l_h_f"/>
  <p:tag name="KSO_WM_UNIT_SUBTYPE" val="a"/>
  <p:tag name="KSO_WM_TEMPLATE_CATEGORY" val="diagram"/>
  <p:tag name="KSO_WM_TEMPLATE_INDEX" val="19882022"/>
  <p:tag name="KSO_WM_UNIT_ID" val="diagram19882022*l_h_f*1_4_2"/>
  <p:tag name="KSO_WM_DIAGRAM_GROUP_CODE" val="l1-1"/>
  <p:tag name="KSO_WM_TAG_VERSION" val="2.0"/>
  <p:tag name="KSO_WM_BEAUTIFY_FLAG" val="#wm#"/>
  <p:tag name="KSO_WM_DIAGRAM_VIRTUALLY_FRAME" val="{&quot;height&quot;:239.62503937007878,&quot;left&quot;:289.57503937007874,&quot;top&quot;:227,&quot;width&quot;:355.50000000000006}"/>
</p:tagLst>
</file>

<file path=ppt/tags/tag723.xml><?xml version="1.0" encoding="utf-8"?>
<p:tagLst xmlns:p="http://schemas.openxmlformats.org/presentationml/2006/main">
  <p:tag name="KSO_WM_DIAGRAM_VIRTUALLY_FRAME" val="{&quot;height&quot;:239.62503937007878,&quot;left&quot;:289.57503937007874,&quot;top&quot;:227,&quot;width&quot;:355.50000000000006}"/>
</p:tagLst>
</file>

<file path=ppt/tags/tag724.xml><?xml version="1.0" encoding="utf-8"?>
<p:tagLst xmlns:p="http://schemas.openxmlformats.org/presentationml/2006/main">
  <p:tag name="KSO_WM_UNIT_INDEX" val="1_5_1"/>
  <p:tag name="KSO_WM_UNIT_TYPE" val="l_h_i"/>
  <p:tag name="KSO_WM_UNIT_SUBTYPE" val="d"/>
  <p:tag name="KSO_WM_TEMPLATE_CATEGORY" val="diagram"/>
  <p:tag name="KSO_WM_TEMPLATE_INDEX" val="19882022"/>
  <p:tag name="KSO_WM_UNIT_ID" val="diagram19882022*l_h_i*1_5_1"/>
  <p:tag name="KSO_WM_DIAGRAM_GROUP_CODE" val="l1-1"/>
  <p:tag name="KSO_WM_TAG_VERSION" val="2.0"/>
  <p:tag name="KSO_WM_BEAUTIFY_FLAG" val="#wm#"/>
  <p:tag name="KSO_WM_DIAGRAM_VIRTUALLY_FRAME" val="{&quot;height&quot;:239.62503937007878,&quot;left&quot;:289.57503937007874,&quot;top&quot;:227,&quot;width&quot;:355.50000000000006}"/>
</p:tagLst>
</file>

<file path=ppt/tags/tag725.xml><?xml version="1.0" encoding="utf-8"?>
<p:tagLst xmlns:p="http://schemas.openxmlformats.org/presentationml/2006/main">
  <p:tag name="KSO_WM_UNIT_INDEX" val="1_5_2"/>
  <p:tag name="KSO_WM_UNIT_TYPE" val="l_h_f"/>
  <p:tag name="KSO_WM_UNIT_SUBTYPE" val="a"/>
  <p:tag name="KSO_WM_TEMPLATE_CATEGORY" val="diagram"/>
  <p:tag name="KSO_WM_TEMPLATE_INDEX" val="19882022"/>
  <p:tag name="KSO_WM_UNIT_ID" val="diagram19882022*l_h_f*1_5_2"/>
  <p:tag name="KSO_WM_DIAGRAM_GROUP_CODE" val="l1-1"/>
  <p:tag name="KSO_WM_TAG_VERSION" val="2.0"/>
  <p:tag name="KSO_WM_BEAUTIFY_FLAG" val="#wm#"/>
  <p:tag name="KSO_WM_DIAGRAM_VIRTUALLY_FRAME" val="{&quot;height&quot;:239.62503937007878,&quot;left&quot;:289.57503937007874,&quot;top&quot;:227,&quot;width&quot;:355.50000000000006}"/>
</p:tagLst>
</file>

<file path=ppt/tags/tag726.xml><?xml version="1.0" encoding="utf-8"?>
<p:tagLst xmlns:p="http://schemas.openxmlformats.org/presentationml/2006/main">
  <p:tag name="KSO_WM_DIAGRAM_VIRTUALLY_FRAME" val="{&quot;height&quot;:239.62503937007878,&quot;left&quot;:289.57503937007874,&quot;top&quot;:227,&quot;width&quot;:355.50000000000006}"/>
</p:tagLst>
</file>

<file path=ppt/tags/tag727.xml><?xml version="1.0" encoding="utf-8"?>
<p:tagLst xmlns:p="http://schemas.openxmlformats.org/presentationml/2006/main">
  <p:tag name="KSO_WM_UNIT_INDEX" val="1_6_1"/>
  <p:tag name="KSO_WM_UNIT_TYPE" val="l_h_i"/>
  <p:tag name="KSO_WM_UNIT_SUBTYPE" val="d"/>
  <p:tag name="KSO_WM_TEMPLATE_CATEGORY" val="diagram"/>
  <p:tag name="KSO_WM_TEMPLATE_INDEX" val="19882022"/>
  <p:tag name="KSO_WM_UNIT_ID" val="diagram19882022*l_h_i*1_6_1"/>
  <p:tag name="KSO_WM_DIAGRAM_GROUP_CODE" val="l1-1"/>
  <p:tag name="KSO_WM_TAG_VERSION" val="2.0"/>
  <p:tag name="KSO_WM_BEAUTIFY_FLAG" val="#wm#"/>
  <p:tag name="KSO_WM_DIAGRAM_VIRTUALLY_FRAME" val="{&quot;height&quot;:239.62503937007878,&quot;left&quot;:289.57503937007874,&quot;top&quot;:227,&quot;width&quot;:355.50000000000006}"/>
</p:tagLst>
</file>

<file path=ppt/tags/tag728.xml><?xml version="1.0" encoding="utf-8"?>
<p:tagLst xmlns:p="http://schemas.openxmlformats.org/presentationml/2006/main">
  <p:tag name="KSO_WM_UNIT_INDEX" val="1_6_2"/>
  <p:tag name="KSO_WM_UNIT_TYPE" val="l_h_f"/>
  <p:tag name="KSO_WM_UNIT_SUBTYPE" val="a"/>
  <p:tag name="KSO_WM_TEMPLATE_CATEGORY" val="diagram"/>
  <p:tag name="KSO_WM_TEMPLATE_INDEX" val="19882022"/>
  <p:tag name="KSO_WM_UNIT_ID" val="diagram19882022*l_h_f*1_6_2"/>
  <p:tag name="KSO_WM_DIAGRAM_GROUP_CODE" val="l1-1"/>
  <p:tag name="KSO_WM_TAG_VERSION" val="2.0"/>
  <p:tag name="KSO_WM_BEAUTIFY_FLAG" val="#wm#"/>
  <p:tag name="KSO_WM_DIAGRAM_VIRTUALLY_FRAME" val="{&quot;height&quot;:239.62503937007878,&quot;left&quot;:289.57503937007874,&quot;top&quot;:227,&quot;width&quot;:355.50000000000006}"/>
</p:tagLst>
</file>

<file path=ppt/tags/tag729.xml><?xml version="1.0" encoding="utf-8"?>
<p:tagLst xmlns:p="http://schemas.openxmlformats.org/presentationml/2006/main">
  <p:tag name="KSO_WM_UNIT_INDEX" val="1"/>
  <p:tag name="KSO_WM_UNIT_TYPE" val="a"/>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0.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731.xml><?xml version="1.0" encoding="utf-8"?>
<p:tagLst xmlns:p="http://schemas.openxmlformats.org/presentationml/2006/main">
  <p:tag name="KSO_WM_UNIT_INDEX" val="1_3_1"/>
  <p:tag name="KSO_WM_UNIT_TYPE" val="l_h_f"/>
  <p:tag name="KSO_WM_UNIT_SUBTYPE" val="a"/>
  <p:tag name="KSO_WM_TEMPLATE_CATEGORY" val="diagram"/>
  <p:tag name="KSO_WM_TEMPLATE_INDEX" val="19882022"/>
  <p:tag name="KSO_WM_UNIT_ID" val="diagram19882022*l_h_f*1_3_1"/>
  <p:tag name="KSO_WM_DIAGRAM_GROUP_CODE" val="l1-1"/>
  <p:tag name="KSO_WM_TAG_VERSION" val="2.0"/>
  <p:tag name="KSO_WM_BEAUTIFY_FLAG" val="#wm#"/>
  <p:tag name="KSO_WM_DIAGRAM_VIRTUALLY_FRAME" val="{&quot;height&quot;:791.602624671916,&quot;left&quot;:-7.6,&quot;top&quot;:71.6,&quot;width&quot;:902.75}"/>
</p:tagLst>
</file>

<file path=ppt/tags/tag732.xml><?xml version="1.0" encoding="utf-8"?>
<p:tagLst xmlns:p="http://schemas.openxmlformats.org/presentationml/2006/main">
  <p:tag name="KSO_WM_UNIT_INDEX" val="2"/>
  <p:tag name="KSO_WM_UNIT_TYPE" val="j"/>
  <p:tag name="KSO_WM_BEAUTIFY_FLAG" val="#wm#"/>
</p:tagLst>
</file>

<file path=ppt/tags/tag733.xml><?xml version="1.0" encoding="utf-8"?>
<p:tagLst xmlns:p="http://schemas.openxmlformats.org/presentationml/2006/main">
  <p:tag name="KSO_WM_UNIT_INDEX" val="1"/>
  <p:tag name="KSO_WM_UNIT_TYPE" val="a"/>
  <p:tag name="KSO_WM_BEAUTIFY_FLAG" val="#wm#"/>
</p:tagLst>
</file>

<file path=ppt/tags/tag734.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735.xml><?xml version="1.0" encoding="utf-8"?>
<p:tagLst xmlns:p="http://schemas.openxmlformats.org/presentationml/2006/main">
  <p:tag name="KSO_WM_UNIT_INDEX" val="8"/>
  <p:tag name="KSO_WM_UNIT_TYPE" val="f"/>
  <p:tag name="KSO_WM_UNIT_SUBTYPE" val="a"/>
  <p:tag name="KSO_WM_BEAUTIFY_FLAG" val="#wm#"/>
</p:tagLst>
</file>

<file path=ppt/tags/tag736.xml><?xml version="1.0" encoding="utf-8"?>
<p:tagLst xmlns:p="http://schemas.openxmlformats.org/presentationml/2006/main">
  <p:tag name="KSO_WM_UNIT_INDEX" val="1"/>
  <p:tag name="KSO_WM_UNIT_TYPE" val="a"/>
  <p:tag name="KSO_WM_BEAUTIFY_FLAG" val="#wm#"/>
</p:tagLst>
</file>

<file path=ppt/tags/tag737.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738.xml><?xml version="1.0" encoding="utf-8"?>
<p:tagLst xmlns:p="http://schemas.openxmlformats.org/presentationml/2006/main">
  <p:tag name="KSO_WM_UNIT_INDEX" val="7"/>
  <p:tag name="KSO_WM_UNIT_TYPE" val="f"/>
  <p:tag name="KSO_WM_UNIT_SUBTYPE" val="a"/>
  <p:tag name="KSO_WM_BEAUTIFY_FLAG" val="#wm#"/>
</p:tagLst>
</file>

<file path=ppt/tags/tag739.xml><?xml version="1.0" encoding="utf-8"?>
<p:tagLst xmlns:p="http://schemas.openxmlformats.org/presentationml/2006/main">
  <p:tag name="KSO_WM_UNIT_INDEX" val="1"/>
  <p:tag name="KSO_WM_UNIT_TYPE" val="a"/>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0.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741.xml><?xml version="1.0" encoding="utf-8"?>
<p:tagLst xmlns:p="http://schemas.openxmlformats.org/presentationml/2006/main">
  <p:tag name="KSO_WM_UNIT_INDEX" val="2"/>
  <p:tag name="KSO_WM_UNIT_TYPE" val="j"/>
  <p:tag name="KSO_WM_BEAUTIFY_FLAG" val="#wm#"/>
</p:tagLst>
</file>

<file path=ppt/tags/tag742.xml><?xml version="1.0" encoding="utf-8"?>
<p:tagLst xmlns:p="http://schemas.openxmlformats.org/presentationml/2006/main">
  <p:tag name="KSO_WM_UNIT_INDEX" val="1"/>
  <p:tag name="KSO_WM_UNIT_TYPE" val="a"/>
  <p:tag name="KSO_WM_BEAUTIFY_FLAG" val="#wm#"/>
</p:tagLst>
</file>

<file path=ppt/tags/tag743.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744.xml><?xml version="1.0" encoding="utf-8"?>
<p:tagLst xmlns:p="http://schemas.openxmlformats.org/presentationml/2006/main">
  <p:tag name="KSO_WM_UNIT_INDEX" val="8"/>
  <p:tag name="KSO_WM_UNIT_TYPE" val="f"/>
  <p:tag name="KSO_WM_UNIT_SUBTYPE" val="a"/>
  <p:tag name="KSO_WM_BEAUTIFY_FLAG" val="#wm#"/>
</p:tagLst>
</file>

<file path=ppt/tags/tag745.xml><?xml version="1.0" encoding="utf-8"?>
<p:tagLst xmlns:p="http://schemas.openxmlformats.org/presentationml/2006/main">
  <p:tag name="KSO_WM_UNIT_INDEX" val="1"/>
  <p:tag name="KSO_WM_UNIT_TYPE" val="a"/>
  <p:tag name="KSO_WM_BEAUTIFY_FLAG" val="#wm#"/>
</p:tagLst>
</file>

<file path=ppt/tags/tag746.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747.xml><?xml version="1.0" encoding="utf-8"?>
<p:tagLst xmlns:p="http://schemas.openxmlformats.org/presentationml/2006/main">
  <p:tag name="KSO_WM_UNIT_INDEX" val="4"/>
  <p:tag name="KSO_WM_UNIT_TYPE" val="f"/>
  <p:tag name="KSO_WM_UNIT_SUBTYPE" val="a"/>
  <p:tag name="KSO_WM_BEAUTIFY_FLAG" val="#wm#"/>
</p:tagLst>
</file>

<file path=ppt/tags/tag748.xml><?xml version="1.0" encoding="utf-8"?>
<p:tagLst xmlns:p="http://schemas.openxmlformats.org/presentationml/2006/main">
  <p:tag name="KSO_WM_UNIT_INDEX" val="2"/>
  <p:tag name="KSO_WM_UNIT_TYPE" val="j"/>
  <p:tag name="KSO_WM_BEAUTIFY_FLAG" val="#wm#"/>
</p:tagLst>
</file>

<file path=ppt/tags/tag749.xml><?xml version="1.0" encoding="utf-8"?>
<p:tagLst xmlns:p="http://schemas.openxmlformats.org/presentationml/2006/main">
  <p:tag name="KSO_WM_UNIT_INDEX" val="1"/>
  <p:tag name="KSO_WM_UNIT_TYPE" val="a"/>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50.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751.xml><?xml version="1.0" encoding="utf-8"?>
<p:tagLst xmlns:p="http://schemas.openxmlformats.org/presentationml/2006/main">
  <p:tag name="KSO_WM_UNIT_INDEX" val="8"/>
  <p:tag name="KSO_WM_UNIT_TYPE" val="f"/>
  <p:tag name="KSO_WM_UNIT_SUBTYPE" val="a"/>
  <p:tag name="KSO_WM_BEAUTIFY_FLAG" val="#wm#"/>
</p:tagLst>
</file>

<file path=ppt/tags/tag752.xml><?xml version="1.0" encoding="utf-8"?>
<p:tagLst xmlns:p="http://schemas.openxmlformats.org/presentationml/2006/main">
  <p:tag name="KSO_WM_UNIT_INDEX" val="1"/>
  <p:tag name="KSO_WM_UNIT_TYPE" val="a"/>
  <p:tag name="KSO_WM_BEAUTIFY_FLAG" val="#wm#"/>
</p:tagLst>
</file>

<file path=ppt/tags/tag753.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754.xml><?xml version="1.0" encoding="utf-8"?>
<p:tagLst xmlns:p="http://schemas.openxmlformats.org/presentationml/2006/main">
  <p:tag name="KSO_WM_UNIT_INDEX" val="7"/>
  <p:tag name="KSO_WM_UNIT_TYPE" val="f"/>
  <p:tag name="KSO_WM_UNIT_SUBTYPE" val="a"/>
  <p:tag name="KSO_WM_BEAUTIFY_FLAG" val="#wm#"/>
</p:tagLst>
</file>

<file path=ppt/tags/tag755.xml><?xml version="1.0" encoding="utf-8"?>
<p:tagLst xmlns:p="http://schemas.openxmlformats.org/presentationml/2006/main">
  <p:tag name="KSO_WM_UNIT_INDEX" val="4"/>
  <p:tag name="KSO_WM_UNIT_TYPE" val="j"/>
  <p:tag name="KSO_WM_BEAUTIFY_FLAG" val="#wm#"/>
</p:tagLst>
</file>

<file path=ppt/tags/tag756.xml><?xml version="1.0" encoding="utf-8"?>
<p:tagLst xmlns:p="http://schemas.openxmlformats.org/presentationml/2006/main">
  <p:tag name="KSO_WM_UNIT_INDEX" val="3"/>
  <p:tag name="KSO_WM_UNIT_TYPE" val="j"/>
  <p:tag name="KSO_WM_BEAUTIFY_FLAG" val="#wm#"/>
</p:tagLst>
</file>

<file path=ppt/tags/tag757.xml><?xml version="1.0" encoding="utf-8"?>
<p:tagLst xmlns:p="http://schemas.openxmlformats.org/presentationml/2006/main">
  <p:tag name="KSO_WM_UNIT_INDEX" val="2"/>
  <p:tag name="KSO_WM_UNIT_TYPE" val="j"/>
  <p:tag name="KSO_WM_BEAUTIFY_FLAG" val="#wm#"/>
</p:tagLst>
</file>

<file path=ppt/tags/tag758.xml><?xml version="1.0" encoding="utf-8"?>
<p:tagLst xmlns:p="http://schemas.openxmlformats.org/presentationml/2006/main">
  <p:tag name="KSO_WM_UNIT_INDEX" val="1"/>
  <p:tag name="KSO_WM_UNIT_TYPE" val="a"/>
  <p:tag name="KSO_WM_BEAUTIFY_FLAG" val="#wm#"/>
</p:tagLst>
</file>

<file path=ppt/tags/tag759.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60.xml><?xml version="1.0" encoding="utf-8"?>
<p:tagLst xmlns:p="http://schemas.openxmlformats.org/presentationml/2006/main">
  <p:tag name="KSO_WM_UNIT_INDEX" val="7"/>
  <p:tag name="KSO_WM_UNIT_TYPE" val="f"/>
  <p:tag name="KSO_WM_UNIT_SUBTYPE" val="a"/>
  <p:tag name="KSO_WM_BEAUTIFY_FLAG" val="#wm#"/>
</p:tagLst>
</file>

<file path=ppt/tags/tag761.xml><?xml version="1.0" encoding="utf-8"?>
<p:tagLst xmlns:p="http://schemas.openxmlformats.org/presentationml/2006/main">
  <p:tag name="KSO_WM_UNIT_INDEX" val="1"/>
  <p:tag name="KSO_WM_UNIT_TYPE" val="a"/>
  <p:tag name="KSO_WM_BEAUTIFY_FLAG" val="#wm#"/>
</p:tagLst>
</file>

<file path=ppt/tags/tag762.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763.xml><?xml version="1.0" encoding="utf-8"?>
<p:tagLst xmlns:p="http://schemas.openxmlformats.org/presentationml/2006/main">
  <p:tag name="KSO_WM_UNIT_INDEX" val="7"/>
  <p:tag name="KSO_WM_UNIT_TYPE" val="f"/>
  <p:tag name="KSO_WM_UNIT_SUBTYPE" val="a"/>
  <p:tag name="KSO_WM_BEAUTIFY_FLAG" val="#wm#"/>
</p:tagLst>
</file>

<file path=ppt/tags/tag764.xml><?xml version="1.0" encoding="utf-8"?>
<p:tagLst xmlns:p="http://schemas.openxmlformats.org/presentationml/2006/main">
  <p:tag name="KSO_WM_UNIT_INDEX" val="1"/>
  <p:tag name="KSO_WM_UNIT_TYPE" val="a"/>
  <p:tag name="KSO_WM_BEAUTIFY_FLAG" val="#wm#"/>
</p:tagLst>
</file>

<file path=ppt/tags/tag765.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766.xml><?xml version="1.0" encoding="utf-8"?>
<p:tagLst xmlns:p="http://schemas.openxmlformats.org/presentationml/2006/main">
  <p:tag name="KSO_WM_UNIT_INDEX" val="5"/>
  <p:tag name="KSO_WM_UNIT_TYPE" val="f"/>
  <p:tag name="KSO_WM_UNIT_SUBTYPE" val="a"/>
  <p:tag name="KSO_WM_BEAUTIFY_FLAG" val="#wm#"/>
</p:tagLst>
</file>

<file path=ppt/tags/tag767.xml><?xml version="1.0" encoding="utf-8"?>
<p:tagLst xmlns:p="http://schemas.openxmlformats.org/presentationml/2006/main">
  <p:tag name="KSO_WM_UNIT_INDEX" val="1"/>
  <p:tag name="KSO_WM_UNIT_TYPE" val="a"/>
  <p:tag name="KSO_WM_BEAUTIFY_FLAG" val="#wm#"/>
</p:tagLst>
</file>

<file path=ppt/tags/tag768.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769.xml><?xml version="1.0" encoding="utf-8"?>
<p:tagLst xmlns:p="http://schemas.openxmlformats.org/presentationml/2006/main">
  <p:tag name="KSO_WM_UNIT_INDEX" val="6"/>
  <p:tag name="KSO_WM_UNIT_TYPE" val="f"/>
  <p:tag name="KSO_WM_UNIT_SUBTYPE" val="a"/>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70.xml><?xml version="1.0" encoding="utf-8"?>
<p:tagLst xmlns:p="http://schemas.openxmlformats.org/presentationml/2006/main">
  <p:tag name="KSO_WM_UNIT_INDEX" val="1"/>
  <p:tag name="KSO_WM_UNIT_TYPE" val="a"/>
  <p:tag name="KSO_WM_BEAUTIFY_FLAG" val="#wm#"/>
</p:tagLst>
</file>

<file path=ppt/tags/tag771.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772.xml><?xml version="1.0" encoding="utf-8"?>
<p:tagLst xmlns:p="http://schemas.openxmlformats.org/presentationml/2006/main">
  <p:tag name="KSO_WM_UNIT_INDEX" val="7"/>
  <p:tag name="KSO_WM_UNIT_TYPE" val="f"/>
  <p:tag name="KSO_WM_UNIT_SUBTYPE" val="a"/>
  <p:tag name="KSO_WM_BEAUTIFY_FLAG" val="#wm#"/>
</p:tagLst>
</file>

<file path=ppt/tags/tag773.xml><?xml version="1.0" encoding="utf-8"?>
<p:tagLst xmlns:p="http://schemas.openxmlformats.org/presentationml/2006/main">
  <p:tag name="KSO_WM_UNIT_INDEX" val="1"/>
  <p:tag name="KSO_WM_UNIT_TYPE" val="a"/>
  <p:tag name="KSO_WM_BEAUTIFY_FLAG" val="#wm#"/>
</p:tagLst>
</file>

<file path=ppt/tags/tag774.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775.xml><?xml version="1.0" encoding="utf-8"?>
<p:tagLst xmlns:p="http://schemas.openxmlformats.org/presentationml/2006/main">
  <p:tag name="KSO_WM_UNIT_INDEX" val="6"/>
  <p:tag name="KSO_WM_UNIT_TYPE" val="f"/>
  <p:tag name="KSO_WM_UNIT_SUBTYPE" val="a"/>
  <p:tag name="KSO_WM_BEAUTIFY_FLAG" val="#wm#"/>
</p:tagLst>
</file>

<file path=ppt/tags/tag776.xml><?xml version="1.0" encoding="utf-8"?>
<p:tagLst xmlns:p="http://schemas.openxmlformats.org/presentationml/2006/main">
  <p:tag name="KSO_WM_UNIT_INDEX" val="1"/>
  <p:tag name="KSO_WM_UNIT_TYPE" val="a"/>
  <p:tag name="KSO_WM_BEAUTIFY_FLAG" val="#wm#"/>
</p:tagLst>
</file>

<file path=ppt/tags/tag777.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778.xml><?xml version="1.0" encoding="utf-8"?>
<p:tagLst xmlns:p="http://schemas.openxmlformats.org/presentationml/2006/main">
  <p:tag name="KSO_WM_UNIT_INDEX" val="2"/>
  <p:tag name="KSO_WM_UNIT_TYPE" val="j"/>
  <p:tag name="KSO_WM_BEAUTIFY_FLAG" val="#wm#"/>
</p:tagLst>
</file>

<file path=ppt/tags/tag779.xml><?xml version="1.0" encoding="utf-8"?>
<p:tagLst xmlns:p="http://schemas.openxmlformats.org/presentationml/2006/main">
  <p:tag name="KSO_WM_UNIT_INDEX" val="4"/>
  <p:tag name="KSO_WM_UNIT_TYPE" val="i"/>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80.xml><?xml version="1.0" encoding="utf-8"?>
<p:tagLst xmlns:p="http://schemas.openxmlformats.org/presentationml/2006/main">
  <p:tag name="KSO_WM_UNIT_INDEX" val="3"/>
  <p:tag name="KSO_WM_UNIT_TYPE" val="i"/>
  <p:tag name="KSO_WM_BEAUTIFY_FLAG" val="#wm#"/>
</p:tagLst>
</file>

<file path=ppt/tags/tag781.xml><?xml version="1.0" encoding="utf-8"?>
<p:tagLst xmlns:p="http://schemas.openxmlformats.org/presentationml/2006/main">
  <p:tag name="KSO_WM_UNIT_INDEX" val="1"/>
  <p:tag name="KSO_WM_UNIT_TYPE" val="a"/>
  <p:tag name="KSO_WM_BEAUTIFY_FLAG" val="#wm#"/>
</p:tagLst>
</file>

<file path=ppt/tags/tag782.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783.xml><?xml version="1.0" encoding="utf-8"?>
<p:tagLst xmlns:p="http://schemas.openxmlformats.org/presentationml/2006/main">
  <p:tag name="KSO_WM_UNIT_INDEX" val="2"/>
  <p:tag name="KSO_WM_UNIT_TYPE" val="j"/>
  <p:tag name="KSO_WM_BEAUTIFY_FLAG" val="#wm#"/>
</p:tagLst>
</file>

<file path=ppt/tags/tag784.xml><?xml version="1.0" encoding="utf-8"?>
<p:tagLst xmlns:p="http://schemas.openxmlformats.org/presentationml/2006/main">
  <p:tag name="KSO_WM_UNIT_INDEX" val="1"/>
  <p:tag name="KSO_WM_UNIT_TYPE" val="a"/>
  <p:tag name="KSO_WM_BEAUTIFY_FLAG" val="#wm#"/>
</p:tagLst>
</file>

<file path=ppt/tags/tag785.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786.xml><?xml version="1.0" encoding="utf-8"?>
<p:tagLst xmlns:p="http://schemas.openxmlformats.org/presentationml/2006/main">
  <p:tag name="KSO_WM_UNIT_INDEX" val="7"/>
  <p:tag name="KSO_WM_UNIT_TYPE" val="f"/>
  <p:tag name="KSO_WM_UNIT_SUBTYPE" val="a"/>
  <p:tag name="KSO_WM_BEAUTIFY_FLAG" val="#wm#"/>
</p:tagLst>
</file>

<file path=ppt/tags/tag787.xml><?xml version="1.0" encoding="utf-8"?>
<p:tagLst xmlns:p="http://schemas.openxmlformats.org/presentationml/2006/main">
  <p:tag name="KSO_WM_UNIT_INDEX" val="1"/>
  <p:tag name="KSO_WM_UNIT_TYPE" val="a"/>
  <p:tag name="KSO_WM_BEAUTIFY_FLAG" val="#wm#"/>
</p:tagLst>
</file>

<file path=ppt/tags/tag788.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789.xml><?xml version="1.0" encoding="utf-8"?>
<p:tagLst xmlns:p="http://schemas.openxmlformats.org/presentationml/2006/main">
  <p:tag name="KSO_WM_UNIT_INDEX" val="2"/>
  <p:tag name="KSO_WM_UNIT_TYPE" val="j"/>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90.xml><?xml version="1.0" encoding="utf-8"?>
<p:tagLst xmlns:p="http://schemas.openxmlformats.org/presentationml/2006/main">
  <p:tag name="KSO_WM_UNIT_INDEX" val="1"/>
  <p:tag name="KSO_WM_UNIT_TYPE" val="a"/>
  <p:tag name="KSO_WM_BEAUTIFY_FLAG" val="#wm#"/>
</p:tagLst>
</file>

<file path=ppt/tags/tag791.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792.xml><?xml version="1.0" encoding="utf-8"?>
<p:tagLst xmlns:p="http://schemas.openxmlformats.org/presentationml/2006/main">
  <p:tag name="KSO_WM_UNIT_INDEX" val="2"/>
  <p:tag name="KSO_WM_UNIT_TYPE" val="j"/>
  <p:tag name="KSO_WM_BEAUTIFY_FLAG" val="#wm#"/>
</p:tagLst>
</file>

<file path=ppt/tags/tag793.xml><?xml version="1.0" encoding="utf-8"?>
<p:tagLst xmlns:p="http://schemas.openxmlformats.org/presentationml/2006/main">
  <p:tag name="KSO_WM_UNIT_INDEX" val="1"/>
  <p:tag name="KSO_WM_UNIT_TYPE" val="a"/>
  <p:tag name="KSO_WM_BEAUTIFY_FLAG" val="#wm#"/>
</p:tagLst>
</file>

<file path=ppt/tags/tag794.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795.xml><?xml version="1.0" encoding="utf-8"?>
<p:tagLst xmlns:p="http://schemas.openxmlformats.org/presentationml/2006/main">
  <p:tag name="KSO_WM_UNIT_INDEX" val="7"/>
  <p:tag name="KSO_WM_UNIT_TYPE" val="f"/>
  <p:tag name="KSO_WM_UNIT_SUBTYPE" val="a"/>
  <p:tag name="KSO_WM_BEAUTIFY_FLAG" val="#wm#"/>
</p:tagLst>
</file>

<file path=ppt/tags/tag796.xml><?xml version="1.0" encoding="utf-8"?>
<p:tagLst xmlns:p="http://schemas.openxmlformats.org/presentationml/2006/main">
  <p:tag name="KSO_WM_UNIT_INDEX" val="1"/>
  <p:tag name="KSO_WM_UNIT_TYPE" val="a"/>
  <p:tag name="KSO_WM_BEAUTIFY_FLAG" val="#wm#"/>
</p:tagLst>
</file>

<file path=ppt/tags/tag797.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798.xml><?xml version="1.0" encoding="utf-8"?>
<p:tagLst xmlns:p="http://schemas.openxmlformats.org/presentationml/2006/main">
  <p:tag name="KSO_WM_UNIT_INDEX" val="8"/>
  <p:tag name="KSO_WM_UNIT_TYPE" val="f"/>
  <p:tag name="KSO_WM_UNIT_SUBTYPE" val="a"/>
  <p:tag name="KSO_WM_BEAUTIFY_FLAG" val="#wm#"/>
</p:tagLst>
</file>

<file path=ppt/tags/tag799.xml><?xml version="1.0" encoding="utf-8"?>
<p:tagLst xmlns:p="http://schemas.openxmlformats.org/presentationml/2006/main">
  <p:tag name="KSO_WM_UNIT_INDEX" val="1"/>
  <p:tag name="KSO_WM_UNIT_TYPE" val="a"/>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CATEGORY" val="custom"/>
  <p:tag name="KSO_WM_TEMPLATE_USER_THEM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00.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801.xml><?xml version="1.0" encoding="utf-8"?>
<p:tagLst xmlns:p="http://schemas.openxmlformats.org/presentationml/2006/main">
  <p:tag name="KSO_WM_UNIT_INDEX" val="5"/>
  <p:tag name="KSO_WM_UNIT_TYPE" val="f"/>
  <p:tag name="KSO_WM_UNIT_SUBTYPE" val="a"/>
  <p:tag name="KSO_WM_BEAUTIFY_FLAG" val="#wm#"/>
</p:tagLst>
</file>

<file path=ppt/tags/tag802.xml><?xml version="1.0" encoding="utf-8"?>
<p:tagLst xmlns:p="http://schemas.openxmlformats.org/presentationml/2006/main">
  <p:tag name="KSO_WM_UNIT_INDEX" val="1"/>
  <p:tag name="KSO_WM_UNIT_TYPE" val="a"/>
  <p:tag name="KSO_WM_BEAUTIFY_FLAG" val="#wm#"/>
</p:tagLst>
</file>

<file path=ppt/tags/tag803.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804.xml><?xml version="1.0" encoding="utf-8"?>
<p:tagLst xmlns:p="http://schemas.openxmlformats.org/presentationml/2006/main">
  <p:tag name="KSO_WM_UNIT_INDEX" val="7"/>
  <p:tag name="KSO_WM_UNIT_TYPE" val="f"/>
  <p:tag name="KSO_WM_UNIT_SUBTYPE" val="a"/>
  <p:tag name="KSO_WM_BEAUTIFY_FLAG" val="#wm#"/>
</p:tagLst>
</file>

<file path=ppt/tags/tag805.xml><?xml version="1.0" encoding="utf-8"?>
<p:tagLst xmlns:p="http://schemas.openxmlformats.org/presentationml/2006/main">
  <p:tag name="KSO_WM_UNIT_INDEX" val="1"/>
  <p:tag name="KSO_WM_UNIT_TYPE" val="a"/>
  <p:tag name="KSO_WM_BEAUTIFY_FLAG" val="#wm#"/>
</p:tagLst>
</file>

<file path=ppt/tags/tag806.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807.xml><?xml version="1.0" encoding="utf-8"?>
<p:tagLst xmlns:p="http://schemas.openxmlformats.org/presentationml/2006/main">
  <p:tag name="KSO_WM_UNIT_INDEX" val="2"/>
  <p:tag name="KSO_WM_UNIT_TYPE" val="j"/>
  <p:tag name="KSO_WM_BEAUTIFY_FLAG" val="#wm#"/>
</p:tagLst>
</file>

<file path=ppt/tags/tag808.xml><?xml version="1.0" encoding="utf-8"?>
<p:tagLst xmlns:p="http://schemas.openxmlformats.org/presentationml/2006/main">
  <p:tag name="KSO_WM_UNIT_INDEX" val="11"/>
  <p:tag name="KSO_WM_UNIT_TYPE" val="f"/>
  <p:tag name="KSO_WM_UNIT_SUBTYPE" val="a"/>
  <p:tag name="KSO_WM_BEAUTIFY_FLAG" val="#wm#"/>
</p:tagLst>
</file>

<file path=ppt/tags/tag809.xml><?xml version="1.0" encoding="utf-8"?>
<p:tagLst xmlns:p="http://schemas.openxmlformats.org/presentationml/2006/main">
  <p:tag name="KSO_WM_UNIT_INDEX" val="1"/>
  <p:tag name="KSO_WM_UNIT_TYPE" val="a"/>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10.xml><?xml version="1.0" encoding="utf-8"?>
<p:tagLst xmlns:p="http://schemas.openxmlformats.org/presentationml/2006/main">
  <p:tag name="KSO_WM_UNIT_INDEX" val="3"/>
  <p:tag name="KSO_WM_UNIT_TYPE" val="i"/>
  <p:tag name="KSO_WM_BEAUTIFY_FLAG" val="#wm#"/>
</p:tagLst>
</file>

<file path=ppt/tags/tag811.xml><?xml version="1.0" encoding="utf-8"?>
<p:tagLst xmlns:p="http://schemas.openxmlformats.org/presentationml/2006/main">
  <p:tag name="KSO_WM_UNIT_INDEX" val="4"/>
  <p:tag name="KSO_WM_UNIT_TYPE" val="i"/>
  <p:tag name="KSO_WM_BEAUTIFY_FLAG" val="#wm#"/>
</p:tagLst>
</file>

<file path=ppt/tags/tag812.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813.xml><?xml version="1.0" encoding="utf-8"?>
<p:tagLst xmlns:p="http://schemas.openxmlformats.org/presentationml/2006/main">
  <p:tag name="KSO_WM_UNIT_INDEX" val="2"/>
  <p:tag name="KSO_WM_UNIT_TYPE" val="j"/>
  <p:tag name="KSO_WM_BEAUTIFY_FLAG" val="#wm#"/>
</p:tagLst>
</file>

<file path=ppt/tags/tag814.xml><?xml version="1.0" encoding="utf-8"?>
<p:tagLst xmlns:p="http://schemas.openxmlformats.org/presentationml/2006/main">
  <p:tag name="KSO_WM_UNIT_INDEX" val="1"/>
  <p:tag name="KSO_WM_UNIT_TYPE" val="a"/>
  <p:tag name="KSO_WM_BEAUTIFY_FLAG" val="#wm#"/>
</p:tagLst>
</file>

<file path=ppt/tags/tag815.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816.xml><?xml version="1.0" encoding="utf-8"?>
<p:tagLst xmlns:p="http://schemas.openxmlformats.org/presentationml/2006/main">
  <p:tag name="KSO_WM_UNIT_INDEX" val="2"/>
  <p:tag name="KSO_WM_UNIT_TYPE" val="j"/>
  <p:tag name="KSO_WM_BEAUTIFY_FLAG" val="#wm#"/>
</p:tagLst>
</file>

<file path=ppt/tags/tag817.xml><?xml version="1.0" encoding="utf-8"?>
<p:tagLst xmlns:p="http://schemas.openxmlformats.org/presentationml/2006/main">
  <p:tag name="KSO_WM_UNIT_INDEX" val="1"/>
  <p:tag name="KSO_WM_UNIT_TYPE" val="a"/>
  <p:tag name="KSO_WM_BEAUTIFY_FLAG" val="#wm#"/>
</p:tagLst>
</file>

<file path=ppt/tags/tag818.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819.xml><?xml version="1.0" encoding="utf-8"?>
<p:tagLst xmlns:p="http://schemas.openxmlformats.org/presentationml/2006/main">
  <p:tag name="KSO_WM_UNIT_INDEX" val="2"/>
  <p:tag name="KSO_WM_UNIT_TYPE" val="j"/>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0.xml><?xml version="1.0" encoding="utf-8"?>
<p:tagLst xmlns:p="http://schemas.openxmlformats.org/presentationml/2006/main">
  <p:tag name="KSO_WM_UNIT_INDEX" val="10"/>
  <p:tag name="KSO_WM_UNIT_TYPE" val="f"/>
  <p:tag name="KSO_WM_UNIT_SUBTYPE" val="a"/>
  <p:tag name="KSO_WM_BEAUTIFY_FLAG" val="#wm#"/>
</p:tagLst>
</file>

<file path=ppt/tags/tag821.xml><?xml version="1.0" encoding="utf-8"?>
<p:tagLst xmlns:p="http://schemas.openxmlformats.org/presentationml/2006/main">
  <p:tag name="KSO_WM_UNIT_INDEX" val="1"/>
  <p:tag name="KSO_WM_UNIT_TYPE" val="a"/>
  <p:tag name="KSO_WM_BEAUTIFY_FLAG" val="#wm#"/>
</p:tagLst>
</file>

<file path=ppt/tags/tag822.xml><?xml version="1.0" encoding="utf-8"?>
<p:tagLst xmlns:p="http://schemas.openxmlformats.org/presentationml/2006/main">
  <p:tag name="KSO_WM_UNIT_INDEX" val="4"/>
  <p:tag name="KSO_WM_UNIT_TYPE" val="i"/>
  <p:tag name="KSO_WM_BEAUTIFY_FLAG" val="#wm#"/>
</p:tagLst>
</file>

<file path=ppt/tags/tag823.xml><?xml version="1.0" encoding="utf-8"?>
<p:tagLst xmlns:p="http://schemas.openxmlformats.org/presentationml/2006/main">
  <p:tag name="KSO_WM_UNIT_INDEX" val="3"/>
  <p:tag name="KSO_WM_UNIT_TYPE" val="i"/>
  <p:tag name="KSO_WM_BEAUTIFY_FLAG" val="#wm#"/>
</p:tagLst>
</file>

<file path=ppt/tags/tag824.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825.xml><?xml version="1.0" encoding="utf-8"?>
<p:tagLst xmlns:p="http://schemas.openxmlformats.org/presentationml/2006/main">
  <p:tag name="KSO_WM_UNIT_INDEX" val="2"/>
  <p:tag name="KSO_WM_UNIT_TYPE" val="j"/>
  <p:tag name="KSO_WM_BEAUTIFY_FLAG" val="#wm#"/>
</p:tagLst>
</file>

<file path=ppt/tags/tag826.xml><?xml version="1.0" encoding="utf-8"?>
<p:tagLst xmlns:p="http://schemas.openxmlformats.org/presentationml/2006/main">
  <p:tag name="KSO_WM_UNIT_INDEX" val="8"/>
  <p:tag name="KSO_WM_UNIT_TYPE" val="f"/>
  <p:tag name="KSO_WM_UNIT_SUBTYPE" val="a"/>
  <p:tag name="KSO_WM_BEAUTIFY_FLAG" val="#wm#"/>
</p:tagLst>
</file>

<file path=ppt/tags/tag827.xml><?xml version="1.0" encoding="utf-8"?>
<p:tagLst xmlns:p="http://schemas.openxmlformats.org/presentationml/2006/main">
  <p:tag name="KSO_WM_UNIT_INDEX" val="1"/>
  <p:tag name="KSO_WM_UNIT_TYPE" val="a"/>
  <p:tag name="KSO_WM_BEAUTIFY_FLAG" val="#wm#"/>
</p:tagLst>
</file>

<file path=ppt/tags/tag828.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829.xml><?xml version="1.0" encoding="utf-8"?>
<p:tagLst xmlns:p="http://schemas.openxmlformats.org/presentationml/2006/main">
  <p:tag name="KSO_WM_UNIT_INDEX" val="2"/>
  <p:tag name="KSO_WM_UNIT_TYPE" val="j"/>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0.xml><?xml version="1.0" encoding="utf-8"?>
<p:tagLst xmlns:p="http://schemas.openxmlformats.org/presentationml/2006/main">
  <p:tag name="KSO_WM_UNIT_INDEX" val="1"/>
  <p:tag name="KSO_WM_UNIT_TYPE" val="a"/>
  <p:tag name="KSO_WM_BEAUTIFY_FLAG" val="#wm#"/>
</p:tagLst>
</file>

<file path=ppt/tags/tag831.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832.xml><?xml version="1.0" encoding="utf-8"?>
<p:tagLst xmlns:p="http://schemas.openxmlformats.org/presentationml/2006/main">
  <p:tag name="KSO_WM_UNIT_INDEX" val="2"/>
  <p:tag name="KSO_WM_UNIT_TYPE" val="j"/>
  <p:tag name="KSO_WM_BEAUTIFY_FLAG" val="#wm#"/>
</p:tagLst>
</file>

<file path=ppt/tags/tag833.xml><?xml version="1.0" encoding="utf-8"?>
<p:tagLst xmlns:p="http://schemas.openxmlformats.org/presentationml/2006/main">
  <p:tag name="KSO_WM_UNIT_INDEX" val="1"/>
  <p:tag name="KSO_WM_UNIT_TYPE" val="f"/>
  <p:tag name="KSO_WM_UNIT_SUBTYPE" val="a"/>
  <p:tag name="KSO_WM_BEAUTIFY_FLAG" val="#wm#"/>
</p:tagLst>
</file>

<file path=ppt/tags/tag834.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835.xml><?xml version="1.0" encoding="utf-8"?>
<p:tagLst xmlns:p="http://schemas.openxmlformats.org/presentationml/2006/main">
  <p:tag name="KSO_WM_UNIT_INDEX" val="7"/>
  <p:tag name="KSO_WM_UNIT_TYPE" val="f"/>
  <p:tag name="KSO_WM_UNIT_SUBTYPE" val="a"/>
  <p:tag name="KSO_WM_BEAUTIFY_FLAG" val="#wm#"/>
</p:tagLst>
</file>

<file path=ppt/tags/tag836.xml><?xml version="1.0" encoding="utf-8"?>
<p:tagLst xmlns:p="http://schemas.openxmlformats.org/presentationml/2006/main">
  <p:tag name="KSO_WM_UNIT_INDEX" val="1"/>
  <p:tag name="KSO_WM_UNIT_TYPE" val="a"/>
  <p:tag name="KSO_WM_BEAUTIFY_FLAG" val="#wm#"/>
</p:tagLst>
</file>

<file path=ppt/tags/tag837.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838.xml><?xml version="1.0" encoding="utf-8"?>
<p:tagLst xmlns:p="http://schemas.openxmlformats.org/presentationml/2006/main">
  <p:tag name="KSO_WM_UNIT_INDEX" val="4"/>
  <p:tag name="KSO_WM_UNIT_TYPE" val="f"/>
  <p:tag name="KSO_WM_UNIT_SUBTYPE" val="a"/>
  <p:tag name="KSO_WM_BEAUTIFY_FLAG" val="#wm#"/>
</p:tagLst>
</file>

<file path=ppt/tags/tag839.xml><?xml version="1.0" encoding="utf-8"?>
<p:tagLst xmlns:p="http://schemas.openxmlformats.org/presentationml/2006/main">
  <p:tag name="KSO_WM_UNIT_INDEX" val="1"/>
  <p:tag name="KSO_WM_UNIT_TYPE" val="a"/>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40.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841.xml><?xml version="1.0" encoding="utf-8"?>
<p:tagLst xmlns:p="http://schemas.openxmlformats.org/presentationml/2006/main">
  <p:tag name="KSO_WM_UNIT_INDEX" val="5"/>
  <p:tag name="KSO_WM_UNIT_TYPE" val="f"/>
  <p:tag name="KSO_WM_UNIT_SUBTYPE" val="a"/>
  <p:tag name="KSO_WM_BEAUTIFY_FLAG" val="#wm#"/>
</p:tagLst>
</file>

<file path=ppt/tags/tag842.xml><?xml version="1.0" encoding="utf-8"?>
<p:tagLst xmlns:p="http://schemas.openxmlformats.org/presentationml/2006/main">
  <p:tag name="KSO_WM_UNIT_INDEX" val="1"/>
  <p:tag name="KSO_WM_UNIT_TYPE" val="a"/>
  <p:tag name="KSO_WM_BEAUTIFY_FLAG" val="#wm#"/>
</p:tagLst>
</file>

<file path=ppt/tags/tag843.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844.xml><?xml version="1.0" encoding="utf-8"?>
<p:tagLst xmlns:p="http://schemas.openxmlformats.org/presentationml/2006/main">
  <p:tag name="KSO_WM_UNIT_INDEX" val="2"/>
  <p:tag name="KSO_WM_UNIT_TYPE" val="j"/>
  <p:tag name="KSO_WM_BEAUTIFY_FLAG" val="#wm#"/>
</p:tagLst>
</file>

<file path=ppt/tags/tag845.xml><?xml version="1.0" encoding="utf-8"?>
<p:tagLst xmlns:p="http://schemas.openxmlformats.org/presentationml/2006/main">
  <p:tag name="KSO_WM_UNIT_INDEX" val="1"/>
  <p:tag name="KSO_WM_UNIT_TYPE" val="a"/>
  <p:tag name="KSO_WM_BEAUTIFY_FLAG" val="#wm#"/>
</p:tagLst>
</file>

<file path=ppt/tags/tag846.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847.xml><?xml version="1.0" encoding="utf-8"?>
<p:tagLst xmlns:p="http://schemas.openxmlformats.org/presentationml/2006/main">
  <p:tag name="KSO_WM_UNIT_INDEX" val="6"/>
  <p:tag name="KSO_WM_UNIT_TYPE" val="f"/>
  <p:tag name="KSO_WM_UNIT_SUBTYPE" val="a"/>
  <p:tag name="KSO_WM_BEAUTIFY_FLAG" val="#wm#"/>
</p:tagLst>
</file>

<file path=ppt/tags/tag848.xml><?xml version="1.0" encoding="utf-8"?>
<p:tagLst xmlns:p="http://schemas.openxmlformats.org/presentationml/2006/main">
  <p:tag name="KSO_WM_UNIT_INDEX" val="1"/>
  <p:tag name="KSO_WM_UNIT_TYPE" val="a"/>
  <p:tag name="KSO_WM_BEAUTIFY_FLAG" val="#wm#"/>
</p:tagLst>
</file>

<file path=ppt/tags/tag849.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50.xml><?xml version="1.0" encoding="utf-8"?>
<p:tagLst xmlns:p="http://schemas.openxmlformats.org/presentationml/2006/main">
  <p:tag name="KSO_WM_UNIT_INDEX" val="4"/>
  <p:tag name="KSO_WM_UNIT_TYPE" val="f"/>
  <p:tag name="KSO_WM_UNIT_SUBTYPE" val="a"/>
  <p:tag name="KSO_WM_BEAUTIFY_FLAG" val="#wm#"/>
</p:tagLst>
</file>

<file path=ppt/tags/tag851.xml><?xml version="1.0" encoding="utf-8"?>
<p:tagLst xmlns:p="http://schemas.openxmlformats.org/presentationml/2006/main">
  <p:tag name="KSO_WM_UNIT_INDEX" val="1"/>
  <p:tag name="KSO_WM_UNIT_TYPE" val="a"/>
  <p:tag name="KSO_WM_BEAUTIFY_FLAG" val="#wm#"/>
</p:tagLst>
</file>

<file path=ppt/tags/tag852.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853.xml><?xml version="1.0" encoding="utf-8"?>
<p:tagLst xmlns:p="http://schemas.openxmlformats.org/presentationml/2006/main">
  <p:tag name="KSO_WM_UNIT_INDEX" val="5"/>
  <p:tag name="KSO_WM_UNIT_TYPE" val="f"/>
  <p:tag name="KSO_WM_UNIT_SUBTYPE" val="a"/>
  <p:tag name="KSO_WM_BEAUTIFY_FLAG" val="#wm#"/>
</p:tagLst>
</file>

<file path=ppt/tags/tag854.xml><?xml version="1.0" encoding="utf-8"?>
<p:tagLst xmlns:p="http://schemas.openxmlformats.org/presentationml/2006/main">
  <p:tag name="KSO_WM_UNIT_INDEX" val="1"/>
  <p:tag name="KSO_WM_UNIT_TYPE" val="a"/>
  <p:tag name="KSO_WM_BEAUTIFY_FLAG" val="#wm#"/>
</p:tagLst>
</file>

<file path=ppt/tags/tag855.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856.xml><?xml version="1.0" encoding="utf-8"?>
<p:tagLst xmlns:p="http://schemas.openxmlformats.org/presentationml/2006/main">
  <p:tag name="KSO_WM_UNIT_INDEX" val="2"/>
  <p:tag name="KSO_WM_UNIT_TYPE" val="j"/>
  <p:tag name="KSO_WM_BEAUTIFY_FLAG" val="#wm#"/>
</p:tagLst>
</file>

<file path=ppt/tags/tag857.xml><?xml version="1.0" encoding="utf-8"?>
<p:tagLst xmlns:p="http://schemas.openxmlformats.org/presentationml/2006/main">
  <p:tag name="KSO_WM_UNIT_INDEX" val="1"/>
  <p:tag name="KSO_WM_UNIT_TYPE" val="a"/>
  <p:tag name="KSO_WM_BEAUTIFY_FLAG" val="#wm#"/>
</p:tagLst>
</file>

<file path=ppt/tags/tag858.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859.xml><?xml version="1.0" encoding="utf-8"?>
<p:tagLst xmlns:p="http://schemas.openxmlformats.org/presentationml/2006/main">
  <p:tag name="KSO_WM_UNIT_INDEX" val="9"/>
  <p:tag name="KSO_WM_UNIT_TYPE" val="f"/>
  <p:tag name="KSO_WM_UNIT_SUBTYPE" val="a"/>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60.xml><?xml version="1.0" encoding="utf-8"?>
<p:tagLst xmlns:p="http://schemas.openxmlformats.org/presentationml/2006/main">
  <p:tag name="KSO_WM_UNIT_INDEX" val="1"/>
  <p:tag name="KSO_WM_UNIT_TYPE" val="a"/>
  <p:tag name="KSO_WM_BEAUTIFY_FLAG" val="#wm#"/>
</p:tagLst>
</file>

<file path=ppt/tags/tag861.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862.xml><?xml version="1.0" encoding="utf-8"?>
<p:tagLst xmlns:p="http://schemas.openxmlformats.org/presentationml/2006/main">
  <p:tag name="KSO_WM_UNIT_INDEX" val="1"/>
  <p:tag name="KSO_WM_UNIT_TYPE" val="a"/>
  <p:tag name="KSO_WM_BEAUTIFY_FLAG" val="#wm#"/>
</p:tagLst>
</file>

<file path=ppt/tags/tag863.xml><?xml version="1.0" encoding="utf-8"?>
<p:tagLst xmlns:p="http://schemas.openxmlformats.org/presentationml/2006/main">
  <p:tag name="KSO_WM_UNIT_INDEX" val="4"/>
  <p:tag name="KSO_WM_UNIT_TYPE" val="f"/>
  <p:tag name="KSO_WM_UNIT_SUBTYPE" val="a"/>
  <p:tag name="KSO_WM_BEAUTIFY_FLAG" val="#wm#"/>
</p:tagLst>
</file>

<file path=ppt/tags/tag864.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865.xml><?xml version="1.0" encoding="utf-8"?>
<p:tagLst xmlns:p="http://schemas.openxmlformats.org/presentationml/2006/main">
  <p:tag name="KSO_WM_UNIT_INDEX" val="4"/>
  <p:tag name="KSO_WM_UNIT_TYPE" val="f"/>
  <p:tag name="KSO_WM_UNIT_SUBTYPE" val="a"/>
  <p:tag name="KSO_WM_BEAUTIFY_FLAG" val="#wm#"/>
</p:tagLst>
</file>

<file path=ppt/tags/tag866.xml><?xml version="1.0" encoding="utf-8"?>
<p:tagLst xmlns:p="http://schemas.openxmlformats.org/presentationml/2006/main">
  <p:tag name="KSO_WM_UNIT_INDEX" val="1"/>
  <p:tag name="KSO_WM_UNIT_TYPE" val="a"/>
  <p:tag name="KSO_WM_BEAUTIFY_FLAG" val="#wm#"/>
</p:tagLst>
</file>

<file path=ppt/tags/tag867.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868.xml><?xml version="1.0" encoding="utf-8"?>
<p:tagLst xmlns:p="http://schemas.openxmlformats.org/presentationml/2006/main">
  <p:tag name="KSO_WM_UNIT_INDEX" val="6"/>
  <p:tag name="KSO_WM_UNIT_TYPE" val="f"/>
  <p:tag name="KSO_WM_UNIT_SUBTYPE" val="a"/>
  <p:tag name="KSO_WM_BEAUTIFY_FLAG" val="#wm#"/>
</p:tagLst>
</file>

<file path=ppt/tags/tag869.xml><?xml version="1.0" encoding="utf-8"?>
<p:tagLst xmlns:p="http://schemas.openxmlformats.org/presentationml/2006/main">
  <p:tag name="KSO_WM_UNIT_INDEX" val="1"/>
  <p:tag name="KSO_WM_UNIT_TYPE" val="a"/>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70.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871.xml><?xml version="1.0" encoding="utf-8"?>
<p:tagLst xmlns:p="http://schemas.openxmlformats.org/presentationml/2006/main">
  <p:tag name="KSO_WM_UNIT_INDEX" val="10"/>
  <p:tag name="KSO_WM_UNIT_TYPE" val="f"/>
  <p:tag name="KSO_WM_UNIT_SUBTYPE" val="a"/>
  <p:tag name="KSO_WM_BEAUTIFY_FLAG" val="#wm#"/>
</p:tagLst>
</file>

<file path=ppt/tags/tag872.xml><?xml version="1.0" encoding="utf-8"?>
<p:tagLst xmlns:p="http://schemas.openxmlformats.org/presentationml/2006/main">
  <p:tag name="KSO_WM_UNIT_INDEX" val="1"/>
  <p:tag name="KSO_WM_UNIT_TYPE" val="a"/>
  <p:tag name="KSO_WM_BEAUTIFY_FLAG" val="#wm#"/>
</p:tagLst>
</file>

<file path=ppt/tags/tag873.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874.xml><?xml version="1.0" encoding="utf-8"?>
<p:tagLst xmlns:p="http://schemas.openxmlformats.org/presentationml/2006/main">
  <p:tag name="KSO_WM_UNIT_INDEX" val="9"/>
  <p:tag name="KSO_WM_UNIT_TYPE" val="f"/>
  <p:tag name="KSO_WM_UNIT_SUBTYPE" val="a"/>
  <p:tag name="KSO_WM_BEAUTIFY_FLAG" val="#wm#"/>
</p:tagLst>
</file>

<file path=ppt/tags/tag875.xml><?xml version="1.0" encoding="utf-8"?>
<p:tagLst xmlns:p="http://schemas.openxmlformats.org/presentationml/2006/main">
  <p:tag name="KSO_WM_UNIT_INDEX" val="1"/>
  <p:tag name="KSO_WM_UNIT_TYPE" val="a"/>
  <p:tag name="KSO_WM_BEAUTIFY_FLAG" val="#wm#"/>
</p:tagLst>
</file>

<file path=ppt/tags/tag876.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877.xml><?xml version="1.0" encoding="utf-8"?>
<p:tagLst xmlns:p="http://schemas.openxmlformats.org/presentationml/2006/main">
  <p:tag name="KSO_WM_UNIT_INDEX" val="8"/>
  <p:tag name="KSO_WM_UNIT_TYPE" val="f"/>
  <p:tag name="KSO_WM_UNIT_SUBTYPE" val="a"/>
  <p:tag name="KSO_WM_BEAUTIFY_FLAG" val="#wm#"/>
</p:tagLst>
</file>

<file path=ppt/tags/tag878.xml><?xml version="1.0" encoding="utf-8"?>
<p:tagLst xmlns:p="http://schemas.openxmlformats.org/presentationml/2006/main">
  <p:tag name="KSO_WM_UNIT_INDEX" val="1"/>
  <p:tag name="KSO_WM_UNIT_TYPE" val="a"/>
  <p:tag name="KSO_WM_BEAUTIFY_FLAG" val="#wm#"/>
</p:tagLst>
</file>

<file path=ppt/tags/tag879.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80.xml><?xml version="1.0" encoding="utf-8"?>
<p:tagLst xmlns:p="http://schemas.openxmlformats.org/presentationml/2006/main">
  <p:tag name="KSO_WM_UNIT_INDEX" val="2"/>
  <p:tag name="KSO_WM_UNIT_TYPE" val="j"/>
  <p:tag name="KSO_WM_BEAUTIFY_FLAG" val="#wm#"/>
</p:tagLst>
</file>

<file path=ppt/tags/tag881.xml><?xml version="1.0" encoding="utf-8"?>
<p:tagLst xmlns:p="http://schemas.openxmlformats.org/presentationml/2006/main">
  <p:tag name="KSO_WM_UNIT_INDEX" val="1"/>
  <p:tag name="KSO_WM_UNIT_TYPE" val="a"/>
  <p:tag name="KSO_WM_BEAUTIFY_FLAG" val="#wm#"/>
</p:tagLst>
</file>

<file path=ppt/tags/tag882.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883.xml><?xml version="1.0" encoding="utf-8"?>
<p:tagLst xmlns:p="http://schemas.openxmlformats.org/presentationml/2006/main">
  <p:tag name="KSO_WM_UNIT_INDEX" val="2"/>
  <p:tag name="KSO_WM_UNIT_TYPE" val="j"/>
  <p:tag name="KSO_WM_BEAUTIFY_FLAG" val="#wm#"/>
</p:tagLst>
</file>

<file path=ppt/tags/tag884.xml><?xml version="1.0" encoding="utf-8"?>
<p:tagLst xmlns:p="http://schemas.openxmlformats.org/presentationml/2006/main">
  <p:tag name="KSO_WM_UNIT_INDEX" val="1"/>
  <p:tag name="KSO_WM_UNIT_TYPE" val="a"/>
  <p:tag name="KSO_WM_BEAUTIFY_FLAG" val="#wm#"/>
</p:tagLst>
</file>

<file path=ppt/tags/tag885.xml><?xml version="1.0" encoding="utf-8"?>
<p:tagLst xmlns:p="http://schemas.openxmlformats.org/presentationml/2006/main">
  <p:tag name="KSO_WM_UNIT_INDEX" val="1"/>
  <p:tag name="KSO_WM_UNIT_TYPE" val="a"/>
  <p:tag name="KSO_WM_BEAUTIFY_FLAG" val="#wm#"/>
</p:tagLst>
</file>

<file path=ppt/tags/tag886.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887.xml><?xml version="1.0" encoding="utf-8"?>
<p:tagLst xmlns:p="http://schemas.openxmlformats.org/presentationml/2006/main">
  <p:tag name="KSO_WM_UNIT_INDEX" val="2"/>
  <p:tag name="KSO_WM_UNIT_TYPE" val="j"/>
  <p:tag name="KSO_WM_BEAUTIFY_FLAG" val="#wm#"/>
</p:tagLst>
</file>

<file path=ppt/tags/tag888.xml><?xml version="1.0" encoding="utf-8"?>
<p:tagLst xmlns:p="http://schemas.openxmlformats.org/presentationml/2006/main">
  <p:tag name="KSO_WM_UNIT_INDEX" val="1"/>
  <p:tag name="KSO_WM_UNIT_TYPE" val="a"/>
  <p:tag name="KSO_WM_BEAUTIFY_FLAG" val="#wm#"/>
</p:tagLst>
</file>

<file path=ppt/tags/tag889.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0.xml><?xml version="1.0" encoding="utf-8"?>
<p:tagLst xmlns:p="http://schemas.openxmlformats.org/presentationml/2006/main">
  <p:tag name="KSO_WM_UNIT_INDEX" val="2"/>
  <p:tag name="KSO_WM_UNIT_TYPE" val="j"/>
  <p:tag name="KSO_WM_BEAUTIFY_FLAG" val="#wm#"/>
</p:tagLst>
</file>

<file path=ppt/tags/tag891.xml><?xml version="1.0" encoding="utf-8"?>
<p:tagLst xmlns:p="http://schemas.openxmlformats.org/presentationml/2006/main">
  <p:tag name="KSO_WM_UNIT_INDEX" val="1"/>
  <p:tag name="KSO_WM_UNIT_TYPE" val="f"/>
  <p:tag name="KSO_WM_UNIT_SUBTYPE" val="a"/>
  <p:tag name="KSO_WM_BEAUTIFY_FLAG" val="#wm#"/>
</p:tagLst>
</file>

<file path=ppt/tags/tag892.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893.xml><?xml version="1.0" encoding="utf-8"?>
<p:tagLst xmlns:p="http://schemas.openxmlformats.org/presentationml/2006/main">
  <p:tag name="KSO_WM_UNIT_INDEX" val="9"/>
  <p:tag name="KSO_WM_UNIT_TYPE" val="f"/>
  <p:tag name="KSO_WM_UNIT_SUBTYPE" val="a"/>
  <p:tag name="KSO_WM_BEAUTIFY_FLAG" val="#wm#"/>
</p:tagLst>
</file>

<file path=ppt/tags/tag894.xml><?xml version="1.0" encoding="utf-8"?>
<p:tagLst xmlns:p="http://schemas.openxmlformats.org/presentationml/2006/main">
  <p:tag name="KSO_WM_UNIT_INDEX" val="1"/>
  <p:tag name="KSO_WM_UNIT_TYPE" val="a"/>
  <p:tag name="KSO_WM_BEAUTIFY_FLAG" val="#wm#"/>
</p:tagLst>
</file>

<file path=ppt/tags/tag895.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896.xml><?xml version="1.0" encoding="utf-8"?>
<p:tagLst xmlns:p="http://schemas.openxmlformats.org/presentationml/2006/main">
  <p:tag name="KSO_WM_UNIT_INDEX" val="4"/>
  <p:tag name="KSO_WM_UNIT_TYPE" val="f"/>
  <p:tag name="KSO_WM_UNIT_SUBTYPE" val="a"/>
  <p:tag name="KSO_WM_BEAUTIFY_FLAG" val="#wm#"/>
</p:tagLst>
</file>

<file path=ppt/tags/tag897.xml><?xml version="1.0" encoding="utf-8"?>
<p:tagLst xmlns:p="http://schemas.openxmlformats.org/presentationml/2006/main">
  <p:tag name="KSO_WM_UNIT_INDEX" val="1"/>
  <p:tag name="KSO_WM_UNIT_TYPE" val="a"/>
  <p:tag name="KSO_WM_BEAUTIFY_FLAG" val="#wm#"/>
</p:tagLst>
</file>

<file path=ppt/tags/tag898.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899.xml><?xml version="1.0" encoding="utf-8"?>
<p:tagLst xmlns:p="http://schemas.openxmlformats.org/presentationml/2006/main">
  <p:tag name="KSO_WM_UNIT_INDEX" val="7"/>
  <p:tag name="KSO_WM_UNIT_TYPE" val="f"/>
  <p:tag name="KSO_WM_UNIT_SUBTYPE" val="a"/>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0.xml><?xml version="1.0" encoding="utf-8"?>
<p:tagLst xmlns:p="http://schemas.openxmlformats.org/presentationml/2006/main">
  <p:tag name="KSO_WM_UNIT_INDEX" val="1"/>
  <p:tag name="KSO_WM_UNIT_TYPE" val="a"/>
  <p:tag name="KSO_WM_BEAUTIFY_FLAG" val="#wm#"/>
</p:tagLst>
</file>

<file path=ppt/tags/tag901.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902.xml><?xml version="1.0" encoding="utf-8"?>
<p:tagLst xmlns:p="http://schemas.openxmlformats.org/presentationml/2006/main">
  <p:tag name="KSO_WM_UNIT_INDEX" val="1"/>
  <p:tag name="KSO_WM_UNIT_TYPE" val="a"/>
  <p:tag name="KSO_WM_BEAUTIFY_FLAG" val="#wm#"/>
</p:tagLst>
</file>

<file path=ppt/tags/tag903.xml><?xml version="1.0" encoding="utf-8"?>
<p:tagLst xmlns:p="http://schemas.openxmlformats.org/presentationml/2006/main">
  <p:tag name="KSO_WM_UNIT_INDEX" val="1"/>
  <p:tag name="KSO_WM_UNIT_TYPE" val="a"/>
  <p:tag name="KSO_WM_BEAUTIFY_FLAG" val="#wm#"/>
</p:tagLst>
</file>

<file path=ppt/tags/tag904.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905.xml><?xml version="1.0" encoding="utf-8"?>
<p:tagLst xmlns:p="http://schemas.openxmlformats.org/presentationml/2006/main">
  <p:tag name="KSO_WM_UNIT_INDEX" val="8"/>
  <p:tag name="KSO_WM_UNIT_TYPE" val="f"/>
  <p:tag name="KSO_WM_UNIT_SUBTYPE" val="a"/>
  <p:tag name="KSO_WM_BEAUTIFY_FLAG" val="#wm#"/>
</p:tagLst>
</file>

<file path=ppt/tags/tag906.xml><?xml version="1.0" encoding="utf-8"?>
<p:tagLst xmlns:p="http://schemas.openxmlformats.org/presentationml/2006/main">
  <p:tag name="KSO_WM_UNIT_INDEX" val="1"/>
  <p:tag name="KSO_WM_UNIT_TYPE" val="a"/>
  <p:tag name="KSO_WM_BEAUTIFY_FLAG" val="#wm#"/>
</p:tagLst>
</file>

<file path=ppt/tags/tag907.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908.xml><?xml version="1.0" encoding="utf-8"?>
<p:tagLst xmlns:p="http://schemas.openxmlformats.org/presentationml/2006/main">
  <p:tag name="KSO_WM_UNIT_INDEX" val="8"/>
  <p:tag name="KSO_WM_UNIT_TYPE" val="f"/>
  <p:tag name="KSO_WM_UNIT_SUBTYPE" val="a"/>
  <p:tag name="KSO_WM_BEAUTIFY_FLAG" val="#wm#"/>
</p:tagLst>
</file>

<file path=ppt/tags/tag909.xml><?xml version="1.0" encoding="utf-8"?>
<p:tagLst xmlns:p="http://schemas.openxmlformats.org/presentationml/2006/main">
  <p:tag name="KSO_WM_UNIT_INDEX" val="1"/>
  <p:tag name="KSO_WM_UNIT_TYPE" val="a"/>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0.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911.xml><?xml version="1.0" encoding="utf-8"?>
<p:tagLst xmlns:p="http://schemas.openxmlformats.org/presentationml/2006/main">
  <p:tag name="KSO_WM_UNIT_INDEX" val="7"/>
  <p:tag name="KSO_WM_UNIT_TYPE" val="f"/>
  <p:tag name="KSO_WM_UNIT_SUBTYPE" val="a"/>
  <p:tag name="KSO_WM_BEAUTIFY_FLAG" val="#wm#"/>
</p:tagLst>
</file>

<file path=ppt/tags/tag912.xml><?xml version="1.0" encoding="utf-8"?>
<p:tagLst xmlns:p="http://schemas.openxmlformats.org/presentationml/2006/main">
  <p:tag name="KSO_WM_UNIT_INDEX" val="1"/>
  <p:tag name="KSO_WM_UNIT_TYPE" val="a"/>
  <p:tag name="KSO_WM_BEAUTIFY_FLAG" val="#wm#"/>
</p:tagLst>
</file>

<file path=ppt/tags/tag913.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914.xml><?xml version="1.0" encoding="utf-8"?>
<p:tagLst xmlns:p="http://schemas.openxmlformats.org/presentationml/2006/main">
  <p:tag name="KSO_WM_UNIT_INDEX" val="4"/>
  <p:tag name="KSO_WM_UNIT_TYPE" val="f"/>
  <p:tag name="KSO_WM_UNIT_SUBTYPE" val="a"/>
  <p:tag name="KSO_WM_BEAUTIFY_FLAG" val="#wm#"/>
</p:tagLst>
</file>

<file path=ppt/tags/tag915.xml><?xml version="1.0" encoding="utf-8"?>
<p:tagLst xmlns:p="http://schemas.openxmlformats.org/presentationml/2006/main">
  <p:tag name="KSO_WM_UNIT_INDEX" val="1"/>
  <p:tag name="KSO_WM_UNIT_TYPE" val="a"/>
  <p:tag name="KSO_WM_BEAUTIFY_FLAG" val="#wm#"/>
</p:tagLst>
</file>

<file path=ppt/tags/tag916.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917.xml><?xml version="1.0" encoding="utf-8"?>
<p:tagLst xmlns:p="http://schemas.openxmlformats.org/presentationml/2006/main">
  <p:tag name="KSO_WM_UNIT_INDEX" val="6"/>
  <p:tag name="KSO_WM_UNIT_TYPE" val="f"/>
  <p:tag name="KSO_WM_UNIT_SUBTYPE" val="a"/>
  <p:tag name="KSO_WM_BEAUTIFY_FLAG" val="#wm#"/>
</p:tagLst>
</file>

<file path=ppt/tags/tag918.xml><?xml version="1.0" encoding="utf-8"?>
<p:tagLst xmlns:p="http://schemas.openxmlformats.org/presentationml/2006/main">
  <p:tag name="KSO_WM_UNIT_INDEX" val="1"/>
  <p:tag name="KSO_WM_UNIT_TYPE" val="a"/>
  <p:tag name="KSO_WM_BEAUTIFY_FLAG" val="#wm#"/>
</p:tagLst>
</file>

<file path=ppt/tags/tag919.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20.xml><?xml version="1.0" encoding="utf-8"?>
<p:tagLst xmlns:p="http://schemas.openxmlformats.org/presentationml/2006/main">
  <p:tag name="KSO_WM_UNIT_INDEX" val="9"/>
  <p:tag name="KSO_WM_UNIT_TYPE" val="f"/>
  <p:tag name="KSO_WM_UNIT_SUBTYPE" val="a"/>
  <p:tag name="KSO_WM_BEAUTIFY_FLAG" val="#wm#"/>
</p:tagLst>
</file>

<file path=ppt/tags/tag921.xml><?xml version="1.0" encoding="utf-8"?>
<p:tagLst xmlns:p="http://schemas.openxmlformats.org/presentationml/2006/main">
  <p:tag name="KSO_WM_UNIT_INDEX" val="1"/>
  <p:tag name="KSO_WM_UNIT_TYPE" val="a"/>
  <p:tag name="KSO_WM_BEAUTIFY_FLAG" val="#wm#"/>
</p:tagLst>
</file>

<file path=ppt/tags/tag922.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923.xml><?xml version="1.0" encoding="utf-8"?>
<p:tagLst xmlns:p="http://schemas.openxmlformats.org/presentationml/2006/main">
  <p:tag name="KSO_WM_UNIT_INDEX" val="2"/>
  <p:tag name="KSO_WM_UNIT_TYPE" val="j"/>
  <p:tag name="KSO_WM_BEAUTIFY_FLAG" val="#wm#"/>
</p:tagLst>
</file>

<file path=ppt/tags/tag924.xml><?xml version="1.0" encoding="utf-8"?>
<p:tagLst xmlns:p="http://schemas.openxmlformats.org/presentationml/2006/main">
  <p:tag name="KSO_WM_UNIT_INDEX" val="1"/>
  <p:tag name="KSO_WM_UNIT_TYPE" val="a"/>
  <p:tag name="KSO_WM_BEAUTIFY_FLAG" val="#wm#"/>
</p:tagLst>
</file>

<file path=ppt/tags/tag925.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926.xml><?xml version="1.0" encoding="utf-8"?>
<p:tagLst xmlns:p="http://schemas.openxmlformats.org/presentationml/2006/main">
  <p:tag name="KSO_WM_UNIT_INDEX" val="2"/>
  <p:tag name="KSO_WM_UNIT_TYPE" val="j"/>
  <p:tag name="KSO_WM_BEAUTIFY_FLAG" val="#wm#"/>
</p:tagLst>
</file>

<file path=ppt/tags/tag927.xml><?xml version="1.0" encoding="utf-8"?>
<p:tagLst xmlns:p="http://schemas.openxmlformats.org/presentationml/2006/main">
  <p:tag name="KSO_WM_UNIT_INDEX" val="1"/>
  <p:tag name="KSO_WM_UNIT_TYPE" val="a"/>
  <p:tag name="KSO_WM_BEAUTIFY_FLAG" val="#wm#"/>
</p:tagLst>
</file>

<file path=ppt/tags/tag928.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929.xml><?xml version="1.0" encoding="utf-8"?>
<p:tagLst xmlns:p="http://schemas.openxmlformats.org/presentationml/2006/main">
  <p:tag name="KSO_WM_UNIT_INDEX" val="11"/>
  <p:tag name="KSO_WM_UNIT_TYPE" val="f"/>
  <p:tag name="KSO_WM_UNIT_SUBTYPE" val="a"/>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30.xml><?xml version="1.0" encoding="utf-8"?>
<p:tagLst xmlns:p="http://schemas.openxmlformats.org/presentationml/2006/main">
  <p:tag name="KSO_WM_UNIT_INDEX" val="1"/>
  <p:tag name="KSO_WM_UNIT_TYPE" val="a"/>
  <p:tag name="KSO_WM_BEAUTIFY_FLAG" val="#wm#"/>
</p:tagLst>
</file>

<file path=ppt/tags/tag931.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932.xml><?xml version="1.0" encoding="utf-8"?>
<p:tagLst xmlns:p="http://schemas.openxmlformats.org/presentationml/2006/main">
  <p:tag name="KSO_WM_UNIT_INDEX" val="8"/>
  <p:tag name="KSO_WM_UNIT_TYPE" val="f"/>
  <p:tag name="KSO_WM_UNIT_SUBTYPE" val="a"/>
  <p:tag name="KSO_WM_BEAUTIFY_FLAG" val="#wm#"/>
</p:tagLst>
</file>

<file path=ppt/tags/tag933.xml><?xml version="1.0" encoding="utf-8"?>
<p:tagLst xmlns:p="http://schemas.openxmlformats.org/presentationml/2006/main">
  <p:tag name="KSO_WM_UNIT_INDEX" val="1"/>
  <p:tag name="KSO_WM_UNIT_TYPE" val="a"/>
  <p:tag name="KSO_WM_BEAUTIFY_FLAG" val="#wm#"/>
</p:tagLst>
</file>

<file path=ppt/tags/tag934.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935.xml><?xml version="1.0" encoding="utf-8"?>
<p:tagLst xmlns:p="http://schemas.openxmlformats.org/presentationml/2006/main">
  <p:tag name="KSO_WM_UNIT_INDEX" val="9"/>
  <p:tag name="KSO_WM_UNIT_TYPE" val="f"/>
  <p:tag name="KSO_WM_UNIT_SUBTYPE" val="a"/>
  <p:tag name="KSO_WM_BEAUTIFY_FLAG" val="#wm#"/>
</p:tagLst>
</file>

<file path=ppt/tags/tag936.xml><?xml version="1.0" encoding="utf-8"?>
<p:tagLst xmlns:p="http://schemas.openxmlformats.org/presentationml/2006/main">
  <p:tag name="KSO_WM_UNIT_INDEX" val="1"/>
  <p:tag name="KSO_WM_UNIT_TYPE" val="a"/>
  <p:tag name="KSO_WM_BEAUTIFY_FLAG" val="#wm#"/>
</p:tagLst>
</file>

<file path=ppt/tags/tag937.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938.xml><?xml version="1.0" encoding="utf-8"?>
<p:tagLst xmlns:p="http://schemas.openxmlformats.org/presentationml/2006/main">
  <p:tag name="KSO_WM_UNIT_INDEX" val="4"/>
  <p:tag name="KSO_WM_UNIT_TYPE" val="f"/>
  <p:tag name="KSO_WM_UNIT_SUBTYPE" val="a"/>
  <p:tag name="KSO_WM_BEAUTIFY_FLAG" val="#wm#"/>
</p:tagLst>
</file>

<file path=ppt/tags/tag939.xml><?xml version="1.0" encoding="utf-8"?>
<p:tagLst xmlns:p="http://schemas.openxmlformats.org/presentationml/2006/main">
  <p:tag name="KSO_WM_UNIT_INDEX" val="1"/>
  <p:tag name="KSO_WM_UNIT_TYPE" val="a"/>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40.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941.xml><?xml version="1.0" encoding="utf-8"?>
<p:tagLst xmlns:p="http://schemas.openxmlformats.org/presentationml/2006/main">
  <p:tag name="KSO_WM_UNIT_INDEX" val="9"/>
  <p:tag name="KSO_WM_UNIT_TYPE" val="f"/>
  <p:tag name="KSO_WM_UNIT_SUBTYPE" val="a"/>
  <p:tag name="KSO_WM_BEAUTIFY_FLAG" val="#wm#"/>
</p:tagLst>
</file>

<file path=ppt/tags/tag942.xml><?xml version="1.0" encoding="utf-8"?>
<p:tagLst xmlns:p="http://schemas.openxmlformats.org/presentationml/2006/main">
  <p:tag name="KSO_WM_UNIT_INDEX" val="1"/>
  <p:tag name="KSO_WM_UNIT_TYPE" val="a"/>
  <p:tag name="KSO_WM_BEAUTIFY_FLAG" val="#wm#"/>
</p:tagLst>
</file>

<file path=ppt/tags/tag943.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944.xml><?xml version="1.0" encoding="utf-8"?>
<p:tagLst xmlns:p="http://schemas.openxmlformats.org/presentationml/2006/main">
  <p:tag name="KSO_WM_UNIT_INDEX" val="5"/>
  <p:tag name="KSO_WM_UNIT_TYPE" val="f"/>
  <p:tag name="KSO_WM_UNIT_SUBTYPE" val="a"/>
  <p:tag name="KSO_WM_BEAUTIFY_FLAG" val="#wm#"/>
</p:tagLst>
</file>

<file path=ppt/tags/tag945.xml><?xml version="1.0" encoding="utf-8"?>
<p:tagLst xmlns:p="http://schemas.openxmlformats.org/presentationml/2006/main">
  <p:tag name="KSO_WM_UNIT_INDEX" val="1"/>
  <p:tag name="KSO_WM_UNIT_TYPE" val="a"/>
  <p:tag name="KSO_WM_BEAUTIFY_FLAG" val="#wm#"/>
</p:tagLst>
</file>

<file path=ppt/tags/tag946.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947.xml><?xml version="1.0" encoding="utf-8"?>
<p:tagLst xmlns:p="http://schemas.openxmlformats.org/presentationml/2006/main">
  <p:tag name="KSO_WM_UNIT_INDEX" val="6"/>
  <p:tag name="KSO_WM_UNIT_TYPE" val="f"/>
  <p:tag name="KSO_WM_UNIT_SUBTYPE" val="a"/>
  <p:tag name="KSO_WM_BEAUTIFY_FLAG" val="#wm#"/>
</p:tagLst>
</file>

<file path=ppt/tags/tag948.xml><?xml version="1.0" encoding="utf-8"?>
<p:tagLst xmlns:p="http://schemas.openxmlformats.org/presentationml/2006/main">
  <p:tag name="KSO_WM_UNIT_INDEX" val="1"/>
  <p:tag name="KSO_WM_UNIT_TYPE" val="a"/>
  <p:tag name="KSO_WM_BEAUTIFY_FLAG" val="#wm#"/>
</p:tagLst>
</file>

<file path=ppt/tags/tag949.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50.xml><?xml version="1.0" encoding="utf-8"?>
<p:tagLst xmlns:p="http://schemas.openxmlformats.org/presentationml/2006/main">
  <p:tag name="KSO_WM_UNIT_INDEX" val="2"/>
  <p:tag name="KSO_WM_UNIT_TYPE" val="j"/>
  <p:tag name="KSO_WM_BEAUTIFY_FLAG" val="#wm#"/>
</p:tagLst>
</file>

<file path=ppt/tags/tag951.xml><?xml version="1.0" encoding="utf-8"?>
<p:tagLst xmlns:p="http://schemas.openxmlformats.org/presentationml/2006/main">
  <p:tag name="KSO_WM_UNIT_INDEX" val="1"/>
  <p:tag name="KSO_WM_UNIT_TYPE" val="a"/>
  <p:tag name="KSO_WM_BEAUTIFY_FLAG" val="#wm#"/>
</p:tagLst>
</file>

<file path=ppt/tags/tag952.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953.xml><?xml version="1.0" encoding="utf-8"?>
<p:tagLst xmlns:p="http://schemas.openxmlformats.org/presentationml/2006/main">
  <p:tag name="KSO_WM_UNIT_INDEX" val="2"/>
  <p:tag name="KSO_WM_UNIT_TYPE" val="j"/>
  <p:tag name="KSO_WM_BEAUTIFY_FLAG" val="#wm#"/>
</p:tagLst>
</file>

<file path=ppt/tags/tag954.xml><?xml version="1.0" encoding="utf-8"?>
<p:tagLst xmlns:p="http://schemas.openxmlformats.org/presentationml/2006/main">
  <p:tag name="KSO_WM_UNIT_INDEX" val="1"/>
  <p:tag name="KSO_WM_UNIT_TYPE" val="a"/>
  <p:tag name="KSO_WM_BEAUTIFY_FLAG" val="#wm#"/>
</p:tagLst>
</file>

<file path=ppt/tags/tag955.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956.xml><?xml version="1.0" encoding="utf-8"?>
<p:tagLst xmlns:p="http://schemas.openxmlformats.org/presentationml/2006/main">
  <p:tag name="KSO_WM_UNIT_INDEX" val="5"/>
  <p:tag name="KSO_WM_UNIT_TYPE" val="f"/>
  <p:tag name="KSO_WM_UNIT_SUBTYPE" val="a"/>
  <p:tag name="KSO_WM_BEAUTIFY_FLAG" val="#wm#"/>
</p:tagLst>
</file>

<file path=ppt/tags/tag957.xml><?xml version="1.0" encoding="utf-8"?>
<p:tagLst xmlns:p="http://schemas.openxmlformats.org/presentationml/2006/main">
  <p:tag name="KSO_WM_UNIT_INDEX" val="1"/>
  <p:tag name="KSO_WM_UNIT_TYPE" val="a"/>
  <p:tag name="KSO_WM_BEAUTIFY_FLAG" val="#wm#"/>
</p:tagLst>
</file>

<file path=ppt/tags/tag958.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959.xml><?xml version="1.0" encoding="utf-8"?>
<p:tagLst xmlns:p="http://schemas.openxmlformats.org/presentationml/2006/main">
  <p:tag name="KSO_WM_UNIT_INDEX" val="7"/>
  <p:tag name="KSO_WM_UNIT_TYPE" val="f"/>
  <p:tag name="KSO_WM_UNIT_SUBTYPE" val="a"/>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960.xml><?xml version="1.0" encoding="utf-8"?>
<p:tagLst xmlns:p="http://schemas.openxmlformats.org/presentationml/2006/main">
  <p:tag name="KSO_WM_UNIT_INDEX" val="1"/>
  <p:tag name="KSO_WM_UNIT_TYPE" val="a"/>
  <p:tag name="KSO_WM_BEAUTIFY_FLAG" val="#wm#"/>
</p:tagLst>
</file>

<file path=ppt/tags/tag961.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962.xml><?xml version="1.0" encoding="utf-8"?>
<p:tagLst xmlns:p="http://schemas.openxmlformats.org/presentationml/2006/main">
  <p:tag name="KSO_WM_UNIT_TYPE" val="a"/>
  <p:tag name="KSO_WM_UNIT_INDEX" val="1"/>
  <p:tag name="KSO_WM_UNIT_SUBTYPE" val=""/>
  <p:tag name="KSO_WM_UNIT_PRESET_TEXT" val="感谢观看"/>
  <p:tag name="KSO_WM_UNIT_ID" val="custom_9*a*1"/>
  <p:tag name="KSO_WM_BEAUTIFY_FLAG" val="#wm#"/>
  <p:tag name="KSO_WM_TAG_VERSION" val="3.0"/>
  <p:tag name="KSO_WM_UNIT_LAYERLEVEL" val="1"/>
  <p:tag name="KSO_WM_TEMPLATE_CATEGORY" val="custom"/>
  <p:tag name="KSO_WM_TEMPLATE_USER_THEME" val="1"/>
</p:tagLst>
</file>

<file path=ppt/tags/tag963.xml><?xml version="1.0" encoding="utf-8"?>
<p:tagLst xmlns:p="http://schemas.openxmlformats.org/presentationml/2006/main">
  <p:tag name="KSO_WM_SLIDE_TYPE" val="endPage"/>
  <p:tag name="KSO_WM_BEAUTIFY_FLAG" val="#wm#"/>
  <p:tag name="KSO_WM_TEMPLATE_CATEGORY" val="custom"/>
  <p:tag name="KSO_WM_TEMPLATE_USER_THEME" val="1"/>
  <p:tag name="KSO_WM_SLIDE_INDEX" val="9"/>
  <p:tag name="KSO_WM_SLIDE_ID" val="custom_9"/>
  <p:tag name="KSO_WM_TEMPLATE_SUBCATEGORY" val="29"/>
  <p:tag name="KSO_WM_SLIDE_LAYOUT" val="a_f"/>
  <p:tag name="KSO_WM_SLIDE_LAYOUT_CNT" val="1_1"/>
</p:tagLst>
</file>

<file path=ppt/tags/tag964.xml><?xml version="1.0" encoding="utf-8"?>
<p:tagLst xmlns:p="http://schemas.openxmlformats.org/presentationml/2006/main">
  <p:tag name="commondata" val="eyJoZGlkIjoiZWZhYzY1ZjEwYzE0MTgzYzYwNzAzNDFlNTliNGYwMzgifQ=="/>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heme/theme1.xml><?xml version="1.0" encoding="utf-8"?>
<a:theme xmlns:a="http://schemas.openxmlformats.org/drawingml/2006/main" name="013TGp_Medical_light_v2">
  <a:themeElements>
    <a:clrScheme name="013TGp_Medical_light_v2 5">
      <a:dk1>
        <a:srgbClr val="000066"/>
      </a:dk1>
      <a:lt1>
        <a:srgbClr val="FFFFFF"/>
      </a:lt1>
      <a:dk2>
        <a:srgbClr val="FFFFE7"/>
      </a:dk2>
      <a:lt2>
        <a:srgbClr val="B2B2B2"/>
      </a:lt2>
      <a:accent1>
        <a:srgbClr val="36A4D0"/>
      </a:accent1>
      <a:accent2>
        <a:srgbClr val="FF9966"/>
      </a:accent2>
      <a:accent3>
        <a:srgbClr val="FFFFFF"/>
      </a:accent3>
      <a:accent4>
        <a:srgbClr val="000056"/>
      </a:accent4>
      <a:accent5>
        <a:srgbClr val="AECFE4"/>
      </a:accent5>
      <a:accent6>
        <a:srgbClr val="E78A5C"/>
      </a:accent6>
      <a:hlink>
        <a:srgbClr val="3B5AB1"/>
      </a:hlink>
      <a:folHlink>
        <a:srgbClr val="666699"/>
      </a:folHlink>
    </a:clrScheme>
    <a:fontScheme name="013TGp_Medical_light_v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013TGp_Medical_light_v2 1">
        <a:dk1>
          <a:srgbClr val="000000"/>
        </a:dk1>
        <a:lt1>
          <a:srgbClr val="FFFFFF"/>
        </a:lt1>
        <a:dk2>
          <a:srgbClr val="FFFFFF"/>
        </a:dk2>
        <a:lt2>
          <a:srgbClr val="A1ABA3"/>
        </a:lt2>
        <a:accent1>
          <a:srgbClr val="A4C961"/>
        </a:accent1>
        <a:accent2>
          <a:srgbClr val="7C57C7"/>
        </a:accent2>
        <a:accent3>
          <a:srgbClr val="FFFFFF"/>
        </a:accent3>
        <a:accent4>
          <a:srgbClr val="000000"/>
        </a:accent4>
        <a:accent5>
          <a:srgbClr val="CFE1B7"/>
        </a:accent5>
        <a:accent6>
          <a:srgbClr val="704EB4"/>
        </a:accent6>
        <a:hlink>
          <a:srgbClr val="4D97B5"/>
        </a:hlink>
        <a:folHlink>
          <a:srgbClr val="FF9933"/>
        </a:folHlink>
      </a:clrScheme>
      <a:clrMap bg1="lt1" tx1="dk1" bg2="lt2" tx2="dk2" accent1="accent1" accent2="accent2" accent3="accent3" accent4="accent4" accent5="accent5" accent6="accent6" hlink="hlink" folHlink="folHlink"/>
    </a:extraClrScheme>
    <a:extraClrScheme>
      <a:clrScheme name="013TGp_Medical_light_v2 2">
        <a:dk1>
          <a:srgbClr val="000066"/>
        </a:dk1>
        <a:lt1>
          <a:srgbClr val="FFFFFF"/>
        </a:lt1>
        <a:dk2>
          <a:srgbClr val="FFFFFF"/>
        </a:dk2>
        <a:lt2>
          <a:srgbClr val="B2B2B2"/>
        </a:lt2>
        <a:accent1>
          <a:srgbClr val="AF7DC3"/>
        </a:accent1>
        <a:accent2>
          <a:srgbClr val="0099CC"/>
        </a:accent2>
        <a:accent3>
          <a:srgbClr val="FFFFFF"/>
        </a:accent3>
        <a:accent4>
          <a:srgbClr val="000056"/>
        </a:accent4>
        <a:accent5>
          <a:srgbClr val="D4BFDE"/>
        </a:accent5>
        <a:accent6>
          <a:srgbClr val="008AB9"/>
        </a:accent6>
        <a:hlink>
          <a:srgbClr val="7055AD"/>
        </a:hlink>
        <a:folHlink>
          <a:srgbClr val="00CC99"/>
        </a:folHlink>
      </a:clrScheme>
      <a:clrMap bg1="lt1" tx1="dk1" bg2="lt2" tx2="dk2" accent1="accent1" accent2="accent2" accent3="accent3" accent4="accent4" accent5="accent5" accent6="accent6" hlink="hlink" folHlink="folHlink"/>
    </a:extraClrScheme>
    <a:extraClrScheme>
      <a:clrScheme name="013TGp_Medical_light_v2 3">
        <a:dk1>
          <a:srgbClr val="000066"/>
        </a:dk1>
        <a:lt1>
          <a:srgbClr val="FFFFFF"/>
        </a:lt1>
        <a:dk2>
          <a:srgbClr val="FFFFE7"/>
        </a:dk2>
        <a:lt2>
          <a:srgbClr val="B2B2B2"/>
        </a:lt2>
        <a:accent1>
          <a:srgbClr val="6D77BF"/>
        </a:accent1>
        <a:accent2>
          <a:srgbClr val="FF7C80"/>
        </a:accent2>
        <a:accent3>
          <a:srgbClr val="FFFFFF"/>
        </a:accent3>
        <a:accent4>
          <a:srgbClr val="000056"/>
        </a:accent4>
        <a:accent5>
          <a:srgbClr val="BABDDC"/>
        </a:accent5>
        <a:accent6>
          <a:srgbClr val="E77073"/>
        </a:accent6>
        <a:hlink>
          <a:srgbClr val="5A94A8"/>
        </a:hlink>
        <a:folHlink>
          <a:srgbClr val="0099CC"/>
        </a:folHlink>
      </a:clrScheme>
      <a:clrMap bg1="lt1" tx1="dk1" bg2="lt2" tx2="dk2" accent1="accent1" accent2="accent2" accent3="accent3" accent4="accent4" accent5="accent5" accent6="accent6" hlink="hlink" folHlink="folHlink"/>
    </a:extraClrScheme>
    <a:extraClrScheme>
      <a:clrScheme name="013TGp_Medical_light_v2 4">
        <a:dk1>
          <a:srgbClr val="000066"/>
        </a:dk1>
        <a:lt1>
          <a:srgbClr val="FFFFFF"/>
        </a:lt1>
        <a:dk2>
          <a:srgbClr val="FFFFE7"/>
        </a:dk2>
        <a:lt2>
          <a:srgbClr val="B2B2B2"/>
        </a:lt2>
        <a:accent1>
          <a:srgbClr val="969696"/>
        </a:accent1>
        <a:accent2>
          <a:srgbClr val="FF7C80"/>
        </a:accent2>
        <a:accent3>
          <a:srgbClr val="FFFFFF"/>
        </a:accent3>
        <a:accent4>
          <a:srgbClr val="000056"/>
        </a:accent4>
        <a:accent5>
          <a:srgbClr val="C9C9C9"/>
        </a:accent5>
        <a:accent6>
          <a:srgbClr val="E77073"/>
        </a:accent6>
        <a:hlink>
          <a:srgbClr val="5A94A8"/>
        </a:hlink>
        <a:folHlink>
          <a:srgbClr val="0099CC"/>
        </a:folHlink>
      </a:clrScheme>
      <a:clrMap bg1="lt1" tx1="dk1" bg2="lt2" tx2="dk2" accent1="accent1" accent2="accent2" accent3="accent3" accent4="accent4" accent5="accent5" accent6="accent6" hlink="hlink" folHlink="folHlink"/>
    </a:extraClrScheme>
    <a:extraClrScheme>
      <a:clrScheme name="013TGp_Medical_light_v2 5">
        <a:dk1>
          <a:srgbClr val="000066"/>
        </a:dk1>
        <a:lt1>
          <a:srgbClr val="FFFFFF"/>
        </a:lt1>
        <a:dk2>
          <a:srgbClr val="FFFFE7"/>
        </a:dk2>
        <a:lt2>
          <a:srgbClr val="B2B2B2"/>
        </a:lt2>
        <a:accent1>
          <a:srgbClr val="36A4D0"/>
        </a:accent1>
        <a:accent2>
          <a:srgbClr val="FF9966"/>
        </a:accent2>
        <a:accent3>
          <a:srgbClr val="FFFFFF"/>
        </a:accent3>
        <a:accent4>
          <a:srgbClr val="000056"/>
        </a:accent4>
        <a:accent5>
          <a:srgbClr val="AECFE4"/>
        </a:accent5>
        <a:accent6>
          <a:srgbClr val="E78A5C"/>
        </a:accent6>
        <a:hlink>
          <a:srgbClr val="3B5AB1"/>
        </a:hlink>
        <a:folHlink>
          <a:srgbClr val="6666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18232E"/>
      </a:dk2>
      <a:lt2>
        <a:srgbClr val="F7F8FA"/>
      </a:lt2>
      <a:accent1>
        <a:srgbClr val="A1B6CD"/>
      </a:accent1>
      <a:accent2>
        <a:srgbClr val="83A1C1"/>
      </a:accent2>
      <a:accent3>
        <a:srgbClr val="BDD7EE"/>
      </a:accent3>
      <a:accent4>
        <a:srgbClr val="91A1B2"/>
      </a:accent4>
      <a:accent5>
        <a:srgbClr val="596E84"/>
      </a:accent5>
      <a:accent6>
        <a:srgbClr val="AB827E"/>
      </a:accent6>
      <a:hlink>
        <a:srgbClr val="0026E5"/>
      </a:hlink>
      <a:folHlink>
        <a:srgbClr val="7E1FAD"/>
      </a:folHlink>
    </a:clrScheme>
    <a:fontScheme name="Office">
      <a:majorFont>
        <a:latin typeface="黑体"/>
        <a:ea typeface="微软雅黑"/>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微软雅黑"/>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013TGp_Medical_light_v2</Template>
  <TotalTime>0</TotalTime>
  <Words>38361</Words>
  <Application>WPS 演示</Application>
  <PresentationFormat>全屏显示(4:3)</PresentationFormat>
  <Paragraphs>2932</Paragraphs>
  <Slides>213</Slides>
  <Notes>1</Notes>
  <HiddenSlides>0</HiddenSlides>
  <MMClips>0</MMClips>
  <ScaleCrop>false</ScaleCrop>
  <HeadingPairs>
    <vt:vector size="8" baseType="variant">
      <vt:variant>
        <vt:lpstr>已用的字体</vt:lpstr>
      </vt:variant>
      <vt:variant>
        <vt:i4>19</vt:i4>
      </vt:variant>
      <vt:variant>
        <vt:lpstr>主题</vt:lpstr>
      </vt:variant>
      <vt:variant>
        <vt:i4>4</vt:i4>
      </vt:variant>
      <vt:variant>
        <vt:lpstr>嵌入 OLE 服务器</vt:lpstr>
      </vt:variant>
      <vt:variant>
        <vt:i4>0</vt:i4>
      </vt:variant>
      <vt:variant>
        <vt:lpstr>幻灯片标题</vt:lpstr>
      </vt:variant>
      <vt:variant>
        <vt:i4>213</vt:i4>
      </vt:variant>
    </vt:vector>
  </HeadingPairs>
  <TitlesOfParts>
    <vt:vector size="236" baseType="lpstr">
      <vt:lpstr>Arial</vt:lpstr>
      <vt:lpstr>宋体</vt:lpstr>
      <vt:lpstr>Wingdings</vt:lpstr>
      <vt:lpstr>黑体</vt:lpstr>
      <vt:lpstr>隶书</vt:lpstr>
      <vt:lpstr>Wingdings</vt:lpstr>
      <vt:lpstr>微软雅黑</vt:lpstr>
      <vt:lpstr>华文细黑</vt:lpstr>
      <vt:lpstr>字魂70号-灵悦黑体</vt:lpstr>
      <vt:lpstr>Calibri</vt:lpstr>
      <vt:lpstr>Calibri</vt:lpstr>
      <vt:lpstr>幼圆</vt:lpstr>
      <vt:lpstr>Arial Unicode MS</vt:lpstr>
      <vt:lpstr>Malgun Gothic</vt:lpstr>
      <vt:lpstr>Wingdings</vt:lpstr>
      <vt:lpstr>Times New Roman</vt:lpstr>
      <vt:lpstr>Gulim</vt:lpstr>
      <vt:lpstr>Symbol</vt:lpstr>
      <vt:lpstr>华文中宋</vt:lpstr>
      <vt:lpstr>013TGp_Medical_light_v2</vt:lpstr>
      <vt:lpstr>1_Office 主题</vt:lpstr>
      <vt:lpstr>自定义设计方案</vt:lpstr>
      <vt:lpstr>1_自定义设计方案</vt:lpstr>
      <vt:lpstr>PowerPoint 演示文稿</vt:lpstr>
      <vt:lpstr>PowerPoint 演示文稿</vt:lpstr>
      <vt:lpstr>项目五 康复评定</vt:lpstr>
      <vt:lpstr>PowerPoint 演示文稿</vt:lpstr>
      <vt:lpstr>PowerPoint 演示文稿</vt:lpstr>
      <vt:lpstr>PowerPoint 演示文稿</vt:lpstr>
      <vt:lpstr>一、康复评定定义</vt:lpstr>
      <vt:lpstr>二、康复评定的范畴</vt:lpstr>
      <vt:lpstr>二、康复评定的范畴</vt:lpstr>
      <vt:lpstr>二、康复评定的范畴</vt:lpstr>
      <vt:lpstr>三、康复评定在康复临床决策过程中的角色</vt:lpstr>
      <vt:lpstr>三、康复评定在康复临床决策过程中的角色</vt:lpstr>
      <vt:lpstr>四、康复评定现状</vt:lpstr>
      <vt:lpstr>四、康复评定现状</vt:lpstr>
      <vt:lpstr>PowerPoint 演示文稿</vt:lpstr>
      <vt:lpstr>任务二  康复评定的目的和内容</vt:lpstr>
      <vt:lpstr>一、康复评定目的</vt:lpstr>
      <vt:lpstr>一、康复评定目的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任务三  康复评定的类型和实施方法</vt:lpstr>
      <vt:lpstr>一、康复评定类型和实施</vt:lpstr>
      <vt:lpstr>PowerPoint 演示文稿</vt:lpstr>
      <vt:lpstr>一、康复评定类型和实施</vt:lpstr>
      <vt:lpstr>PowerPoint 演示文稿</vt:lpstr>
      <vt:lpstr>PowerPoint 演示文稿</vt:lpstr>
      <vt:lpstr>二、康复评定的原则</vt:lpstr>
      <vt:lpstr>PowerPoint 演示文稿</vt:lpstr>
      <vt:lpstr>PowerPoint 演示文稿</vt:lpstr>
      <vt:lpstr>任务四  常用的康复评定方法</vt:lpstr>
      <vt:lpstr>一、肌力评定</vt:lpstr>
      <vt:lpstr>PowerPoint 演示文稿</vt:lpstr>
      <vt:lpstr>PowerPoint 演示文稿</vt:lpstr>
      <vt:lpstr>PowerPoint 演示文稿</vt:lpstr>
      <vt:lpstr>一、肌力评定</vt:lpstr>
      <vt:lpstr>PowerPoint 演示文稿</vt:lpstr>
      <vt:lpstr>PowerPoint 演示文稿</vt:lpstr>
      <vt:lpstr>一、肌力评定</vt:lpstr>
      <vt:lpstr>PowerPoint 演示文稿</vt:lpstr>
      <vt:lpstr>PowerPoint 演示文稿</vt:lpstr>
      <vt:lpstr>一、肌力评定</vt:lpstr>
      <vt:lpstr>PowerPoint 演示文稿</vt:lpstr>
      <vt:lpstr>一、肌力评定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二、肌张力评定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三、关节活动度测量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四、平衡功能评定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四、平衡功能评定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五、步态分析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六、日常生活活动能力评定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任务五 神经肌肉电诊断技术</vt:lpstr>
      <vt:lpstr>                神经肌肉电诊断技术</vt:lpstr>
      <vt:lpstr>任务五 神经肌肉电诊断技术</vt:lpstr>
      <vt:lpstr>一、肌电图</vt:lpstr>
      <vt:lpstr>PowerPoint 演示文稿</vt:lpstr>
      <vt:lpstr>PowerPoint 演示文稿</vt:lpstr>
      <vt:lpstr>PowerPoint 演示文稿</vt:lpstr>
      <vt:lpstr>终板电位</vt:lpstr>
      <vt:lpstr>PowerPoint 演示文稿</vt:lpstr>
      <vt:lpstr>运动单位电位</vt:lpstr>
      <vt:lpstr>PowerPoint 演示文稿</vt:lpstr>
      <vt:lpstr>重收缩时的肌电图</vt:lpstr>
      <vt:lpstr>PowerPoint 演示文稿</vt:lpstr>
      <vt:lpstr>PowerPoint 演示文稿</vt:lpstr>
      <vt:lpstr>PowerPoint 演示文稿</vt:lpstr>
      <vt:lpstr>PowerPoint 演示文稿</vt:lpstr>
      <vt:lpstr>PowerPoint 演示文稿</vt:lpstr>
      <vt:lpstr>PowerPoint 演示文稿</vt:lpstr>
      <vt:lpstr>正锐波和纤颤电位</vt:lpstr>
      <vt:lpstr>束颤电位</vt:lpstr>
      <vt:lpstr>PowerPoint 演示文稿</vt:lpstr>
      <vt:lpstr>神经源性损害肌电图</vt:lpstr>
      <vt:lpstr>肌源性损害肌电图</vt:lpstr>
      <vt:lpstr>PowerPoint 演示文稿</vt:lpstr>
      <vt:lpstr>PowerPoint 演示文稿</vt:lpstr>
      <vt:lpstr>PowerPoint 演示文稿</vt:lpstr>
      <vt:lpstr>PowerPoint 演示文稿</vt:lpstr>
      <vt:lpstr>PowerPoint 演示文稿</vt:lpstr>
      <vt:lpstr>波形</vt:lpstr>
      <vt:lpstr>正常运动传导速度   </vt:lpstr>
      <vt:lpstr>PowerPoint 演示文稿</vt:lpstr>
      <vt:lpstr>PowerPoint 演示文稿</vt:lpstr>
      <vt:lpstr>波形</vt:lpstr>
      <vt:lpstr>PowerPoint 演示文稿</vt:lpstr>
      <vt:lpstr>PowerPoint 演示文稿</vt:lpstr>
      <vt:lpstr>PowerPoint 演示文稿</vt:lpstr>
      <vt:lpstr>PowerPoint 演示文稿</vt:lpstr>
      <vt:lpstr>F波</vt:lpstr>
      <vt:lpstr>PowerPoint 演示文稿</vt:lpstr>
      <vt:lpstr>PowerPoint 演示文稿</vt:lpstr>
      <vt:lpstr>PowerPoint 演示文稿</vt:lpstr>
      <vt:lpstr>H反射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正常上肢SEP:</vt:lpstr>
      <vt:lpstr>记录位置：皮层、腰1和腘窝</vt:lpstr>
      <vt:lpstr>脑出血恢复期(上肢)： 患侧皮层电位潜伏期延长、波幅降低</vt:lpstr>
      <vt:lpstr>PowerPoint 演示文稿</vt:lpstr>
      <vt:lpstr>PowerPoint 演示文稿</vt:lpstr>
      <vt:lpstr>PowerPoint 演示文稿</vt:lpstr>
      <vt:lpstr>PowerPoint 演示文稿</vt:lpstr>
      <vt:lpstr>运动诱发电位</vt:lpstr>
      <vt:lpstr>PowerPoint 演示文稿</vt:lpstr>
      <vt:lpstr>PowerPoint 演示文稿</vt:lpstr>
      <vt:lpstr>PowerPoint 演示文稿</vt:lpstr>
      <vt:lpstr>PowerPoint 演示文稿</vt:lpstr>
      <vt:lpstr>PowerPoint 演示文稿</vt:lpstr>
      <vt:lpstr>PowerPoint 演示文稿</vt:lpstr>
      <vt:lpstr>正常BAEP</vt:lpstr>
      <vt:lpstr>脑瘫痉挛型伴听力损伤：BAEP各波消失</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正常VEP:P100</vt:lpstr>
      <vt:lpstr>脑出血VEP ：P100波幅降低</vt:lpstr>
      <vt:lpstr>PowerPoint 演示文稿</vt:lpstr>
      <vt:lpstr>PowerPoint 演示文稿</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keke</dc:creator>
  <cp:lastModifiedBy>WPS_1751534095</cp:lastModifiedBy>
  <cp:revision>178</cp:revision>
  <dcterms:created xsi:type="dcterms:W3CDTF">2009-03-07T03:09:00Z</dcterms:created>
  <dcterms:modified xsi:type="dcterms:W3CDTF">2025-10-22T06:52:46Z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D96F8E0ACAE140939B6DBB88B5BCED11_12</vt:lpwstr>
  </property>
</Properties>
</file>